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2"/>
  </p:notesMasterIdLst>
  <p:sldIdLst>
    <p:sldId id="256" r:id="rId2"/>
    <p:sldId id="286" r:id="rId3"/>
    <p:sldId id="257" r:id="rId4"/>
    <p:sldId id="289" r:id="rId5"/>
    <p:sldId id="287" r:id="rId6"/>
    <p:sldId id="292" r:id="rId7"/>
    <p:sldId id="266" r:id="rId8"/>
    <p:sldId id="267" r:id="rId9"/>
    <p:sldId id="268" r:id="rId10"/>
    <p:sldId id="269" r:id="rId11"/>
    <p:sldId id="291" r:id="rId12"/>
    <p:sldId id="265" r:id="rId13"/>
    <p:sldId id="294" r:id="rId14"/>
    <p:sldId id="270" r:id="rId15"/>
    <p:sldId id="281" r:id="rId16"/>
    <p:sldId id="282" r:id="rId17"/>
    <p:sldId id="283" r:id="rId18"/>
    <p:sldId id="280" r:id="rId19"/>
    <p:sldId id="271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19" r:id="rId45"/>
    <p:sldId id="320" r:id="rId46"/>
    <p:sldId id="321" r:id="rId47"/>
    <p:sldId id="322" r:id="rId48"/>
    <p:sldId id="323" r:id="rId49"/>
    <p:sldId id="324" r:id="rId50"/>
    <p:sldId id="325" r:id="rId51"/>
    <p:sldId id="336" r:id="rId52"/>
    <p:sldId id="326" r:id="rId53"/>
    <p:sldId id="327" r:id="rId54"/>
    <p:sldId id="328" r:id="rId55"/>
    <p:sldId id="329" r:id="rId56"/>
    <p:sldId id="330" r:id="rId57"/>
    <p:sldId id="331" r:id="rId58"/>
    <p:sldId id="333" r:id="rId59"/>
    <p:sldId id="334" r:id="rId60"/>
    <p:sldId id="335" r:id="rId6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35"/>
    <p:restoredTop sz="94725"/>
  </p:normalViewPr>
  <p:slideViewPr>
    <p:cSldViewPr snapToGrid="0">
      <p:cViewPr varScale="1">
        <p:scale>
          <a:sx n="141" d="100"/>
          <a:sy n="141" d="100"/>
        </p:scale>
        <p:origin x="1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2B550-7C04-8D4E-827B-C09C056DED60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03737-B4A0-E649-BF6B-190CADEE55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8171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03737-B4A0-E649-BF6B-190CADEE5511}" type="slidenum">
              <a:rPr lang="cs-CZ" smtClean="0"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1574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59E69-30F7-E47F-0EFA-4636A8BC8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CBF1F09-64C3-4E1F-F120-95CAF78C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A713B4-5A98-0866-169F-F798DA36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8F1548-F1E7-F189-BAE5-0D786B32C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39F21A-9176-F77B-1C6A-EA024695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94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B1EE17-5541-9D08-9B09-BA2E4EDF7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9A00243-27CB-E472-BDB8-927DD9B5D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CFFFA-8345-05CB-3EAE-972234E6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634A8F-720F-D392-B036-DB70FDE3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412B19-BFA1-3509-2E82-1285A156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49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B44285F-33D9-1FD4-BA1A-46893FECB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3D92FB9-457E-F335-2644-FF5BFA4A4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98D78E-0ED6-C4CB-B911-2BFF292E8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9154C2-6347-8DF2-0420-867E3D2D3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914CDD-27D5-D5A8-A30D-0A3696691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533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637276-971C-78B9-B507-61B3B68E7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73F3BC-4241-20CC-9946-ACAB0C3C3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0B914F-694B-0197-C1BE-729497254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5A223A-3419-EAE6-9B2B-5493BA3F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1D6936-BD74-CCC7-35B3-CC710DBF4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22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267789-AC15-1B4C-D064-F567702E7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7282E59-7CDE-9D06-B716-85EA9DBF3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953C93-AC1E-ED12-274D-AB4EFD3B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0C86A2-505A-32C2-1554-0D236E2F9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86331C-B207-1492-B077-A1A803A3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57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9C0B61-AC6D-F9F2-C70F-143FDD154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AB17BC-2731-94F8-4F3E-B955F98B3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E7882FC-2E74-63A9-54D5-FD886CB52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D0ABEE-822B-88F5-5B36-E98BF9DD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DA08C3-2F6C-F883-0E99-2CA4DF1CA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F1574F1-7312-408A-6C46-13633C2D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95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7295C1-0AB4-2EF9-3D94-ADE99D63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56F20A-26AB-CABA-896C-84E26EB9C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80E4605-ADDB-FE12-A946-42B37E612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6D029AC-73BC-5FC2-996E-AA5808BD46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8142E85-2703-BB3C-D418-E5C575C81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41012E4-D46C-1524-3F6A-935AC5464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49FB6C6-224A-36C6-3786-92959597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F3A24F6-B055-5E53-EC01-518BFFD91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029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DB3EF0-C465-452D-4D43-9365A053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B73E3E-2CF3-2AE1-6A02-35AECFE8A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56AC608-D875-6F3E-19A0-B67511BB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7454A82-F2C6-BFB9-5444-566683FDA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447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E773BF5-2986-FE52-945B-E801C16A8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40D1568-C286-F7DE-B2E5-55EEB1D1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70E5AB-682B-DB1B-D83C-276129120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02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627FD5-4F5C-B3F5-3990-F3EDAE176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954867-2F8D-EC4F-B06D-C92A3B665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F36EF79-292A-91F5-48D1-59135096E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0BF2C9-A37B-55FC-72E0-5B029A40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D441EC-61DD-056F-D72C-193A2C0D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D75A9D-5588-CDA9-6052-3400F7679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3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720330-7FE5-1706-3D9A-FB89424B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FA8FE8D-3441-C2EB-408B-9B41C47C6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3F3D6D5-2DF4-EEE7-0E09-39159FC3A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BF3684-71E6-F7FD-CDEC-10F38C2B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66188D5-9881-F621-C618-30D69F831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0DBBF3-11C5-61CD-CFE5-56ABCA82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31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0F8DAC-4D40-C52E-294A-BE0FD264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16ED6E-B892-2D2E-F156-77EA2FFC6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47FEDB-3549-031C-9687-A5CF45945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967D43-C4CA-754B-81FF-3426EDA23735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19B004-15A9-A8D2-A253-3549903AF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76F4F1-65F0-7F04-4C55-94077B78E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D7AE16-6B3E-1E40-ABA2-33750A468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50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449AF160-3305-8138-14B1-B7F383F67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53664"/>
            <a:ext cx="9144000" cy="2950671"/>
          </a:xfrm>
        </p:spPr>
        <p:txBody>
          <a:bodyPr>
            <a:normAutofit lnSpcReduction="10000"/>
          </a:bodyPr>
          <a:lstStyle/>
          <a:p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PORTFOLIO Z PEDAGOGICKÉ PRAXE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Studijní program: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Kód předmětu: KVV/7041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 praxe: Klinická pedagogická praxe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Ročník: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Semestr: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93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F580760-62F1-F71C-BCF7-20A11ECAE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154AF734-395C-98A5-5AB3-6E5D43A767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REFLEXE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součástí výuky reflexe výtvarných prací žáků? Pokud ano, jakým způsobem probíhala?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stanovil vyučující kritéria pro hodnocení žákovských prací?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CF32AC02-0F64-10E9-F22E-F33CB40A2ED9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způsob reflexe a hodnocení žákovských prací?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při reflexi?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byste případně hodnocení pojali Vy?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ABCB22-8DDF-406E-63F9-990F416FB66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Výukové cíle</a:t>
            </a:r>
            <a:endParaRPr lang="cs-CZ" sz="2000" b="1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2679C0-D221-2661-53B9-0FF65566B64F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0920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formulujte konkrétně a po dialogu s mentorem. Při jejich formulaci dodržte zásady pro formulaci výukových cílů (viz prezentace z předmětu Didaktika výtvarné výchovy 1).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66B5EFC1-3DE3-F446-5B2C-BF5208955AB2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Došlo dle Vašeho názoru k naplnění výukových cílů (u každého cíle zvlášť)? Zdůvodněte konkrétními argumenty, proč ne/považujete daný cíl za naplněný.</a:t>
            </a:r>
          </a:p>
        </p:txBody>
      </p:sp>
    </p:spTree>
    <p:extLst>
      <p:ext uri="{BB962C8B-B14F-4D97-AF65-F5344CB8AC3E}">
        <p14:creationId xmlns:p14="http://schemas.microsoft.com/office/powerpoint/2010/main" val="961709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1FFADB-D4A3-F394-0D55-1AE80F410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Výtvarný problém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B717FE-101C-FDB2-AD89-88E746817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Výtvarný problém formulujte po dialogu s mentorem. Pokud výuka nebyla na výtvarný problém zaměřena, zkuste se sami zamyslet nad tím, jaký výtvarný problém by mohli žáci na dané téma zpracovávat (viz prezentace z předmětu Didaktika výtvarné výchovy 1).</a:t>
            </a:r>
          </a:p>
        </p:txBody>
      </p:sp>
    </p:spTree>
    <p:extLst>
      <p:ext uri="{BB962C8B-B14F-4D97-AF65-F5344CB8AC3E}">
        <p14:creationId xmlns:p14="http://schemas.microsoft.com/office/powerpoint/2010/main" val="1337501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050A0-ED71-0F16-3F0C-632D7B63B9C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Očekávané výstupy RVP (ŠVP)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B5EB85-D175-A99C-8908-6F762C927AC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konzultaci s mentorem doplňte, které očekávané výstupy z RVP pro daný stupeň vzdělávání žáci výukou naplňují. Můžete vycházet i ze Školního vzdělávacího plánu dané instituce.</a:t>
            </a:r>
          </a:p>
        </p:txBody>
      </p:sp>
    </p:spTree>
    <p:extLst>
      <p:ext uri="{BB962C8B-B14F-4D97-AF65-F5344CB8AC3E}">
        <p14:creationId xmlns:p14="http://schemas.microsoft.com/office/powerpoint/2010/main" val="3934077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9DA31063-49F2-6F6D-96A1-3A264C947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 Společná reflexe výuky s mentorem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97955308-DDDA-FA47-F3E6-644078C56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proběhla Vaše společná reflexe nad hospitovaným výukovým blokem?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hodinu hodnotil Váš mentor? Rozepište.</a:t>
            </a:r>
          </a:p>
        </p:txBody>
      </p:sp>
    </p:spTree>
    <p:extLst>
      <p:ext uri="{BB962C8B-B14F-4D97-AF65-F5344CB8AC3E}">
        <p14:creationId xmlns:p14="http://schemas.microsoft.com/office/powerpoint/2010/main" val="4054051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10D46E2C-8288-85BC-E05E-57409E034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A1E297EB-8E3F-7AE1-7C0A-8AFDFF5B3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nejzdařilejších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13841B52-371B-3A79-133B-BC5088D4C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NEJZDAŘILEJŠÍ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nejzdařilejší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výběrem mentora.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92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73FE1B46-F783-BFA6-38CE-645434050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8EBDB56-0F1A-8BF7-96E9-85085C537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průměrných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E7BBCBDF-6E6B-F584-40C7-D187D2261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PRŮMĚRNÉ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průměrné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043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85336456-7103-AE3C-7D06-DD2ACDBA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A0173C8C-3720-6315-2242-0921C9096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odbytých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BAB13E44-61FC-6DAF-31B9-623BFC74D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ODBYTÉ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odbyté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403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F965A854-97A8-6FD7-8C9E-15CC35098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F08EAA46-2373-5F63-40C1-7E33B2C72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neočekávaných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04A425E9-B24D-DDA8-3272-469D0E6ED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NEOČEKÁVANÉ PRÁCE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případně rozeberte neočekávané (kreativní, originální) žákovské řešení, které sice nesplnilo zadání, ale obsahuje výtvarné kvality – pokud se takové řešení objeví.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225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179FB64A-49C8-4107-3356-1DF551940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1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354B4EB-3FE2-72DD-6BD2-1AFAEF08D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Foto práce žáka s SPU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1E28246C-2BD6-AF24-A196-C68682DCF6D6}"/>
              </a:ext>
            </a:extLst>
          </p:cNvPr>
          <p:cNvSpPr txBox="1">
            <a:spLocks/>
          </p:cNvSpPr>
          <p:nvPr/>
        </p:nvSpPr>
        <p:spPr>
          <a:xfrm>
            <a:off x="839788" y="1718553"/>
            <a:ext cx="4679038" cy="4150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PRÁCE ŽÁKA S SPU </a:t>
            </a:r>
            <a:b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takový žák ve třídě přítomen, uveďte ukázku práce žáka s SPU (= specifické poruchy učení), např. se zhoršenou jemnou motorikou (</a:t>
            </a:r>
            <a:r>
              <a:rPr 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dyspinxie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dyspraxie, dysgrafie) apod.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175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14C9E739-68A7-90D2-A449-D34B3D7DAAD3}"/>
              </a:ext>
            </a:extLst>
          </p:cNvPr>
          <p:cNvSpPr txBox="1">
            <a:spLocks/>
          </p:cNvSpPr>
          <p:nvPr/>
        </p:nvSpPr>
        <p:spPr>
          <a:xfrm>
            <a:off x="6014174" y="1416437"/>
            <a:ext cx="5341214" cy="4444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ZAŘÍZENÍ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Název: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Adresa:</a:t>
            </a:r>
          </a:p>
          <a:p>
            <a:pPr algn="l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CVIČNÝ PRACOVNÍK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algn="l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</p:txBody>
      </p:sp>
      <p:sp>
        <p:nvSpPr>
          <p:cNvPr id="8" name="Zástupný text 4">
            <a:extLst>
              <a:ext uri="{FF2B5EF4-FFF2-40B4-BE49-F238E27FC236}">
                <a16:creationId xmlns:a16="http://schemas.microsoft.com/office/drawing/2014/main" id="{324B16AC-C723-5B29-6944-E71843ACE61B}"/>
              </a:ext>
            </a:extLst>
          </p:cNvPr>
          <p:cNvSpPr txBox="1">
            <a:spLocks/>
          </p:cNvSpPr>
          <p:nvPr/>
        </p:nvSpPr>
        <p:spPr>
          <a:xfrm>
            <a:off x="839788" y="1438182"/>
            <a:ext cx="4437957" cy="44446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STUDENT/KA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Jméno: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Osobní číslo: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Telefon: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TERMÍN PRAXE: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86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2BF2E-84CD-EC21-0776-A5E866F8E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154DC269-68E7-A3E0-2FC9-FDC0B5781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22AEBF97-82C0-5A18-F9A9-3AA682AB6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670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02351-089C-2C0F-CDE0-AB18A0876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358E5C-DAA6-A6A3-D8C9-6473F709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38C697-3265-BFBC-C185-06E916E51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ÚVOD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4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Strukturu této části prezentace samozřejmě upravte dle Vámi hospitované výuky.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Nicméně ke každé části Vámi </a:t>
            </a:r>
            <a:r>
              <a:rPr lang="cs-CZ" sz="20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rozborované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výuky napište Vaši reflexi.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si přidávejte dle potřeby, každou část výuky můžete ilustrovat fotodokumentací (možno fotit bez portrétů žáků, nebo rozmazat tváře).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C3F0B7C-4B80-9E69-036F-A1FC9A711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1716" y="1825625"/>
            <a:ext cx="5092084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úvod výuky?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považujete za podařené/inspirativní?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úvod hodiny jinak? Jak? Co byste změnili a proč?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619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85136-8B78-76F6-2E73-D86A9D1D1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03EAD21C-9901-9265-20D5-4A3B929E8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2173C85B-9A39-6753-B3D4-1BB4C0AD8E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MOTIVACE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probíhala motivace? Co bylo pro žáky motivem (k tvůrčí činnosti či jiné aktivitě)?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1BFEE2A1-4661-DF6F-FC9D-BB33F0BAE504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zvolený způsob motivace jako účinný?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Zvolili byste tento způsob motivace také? Proč ano/ne? Pokud ne, jakým jiným způsobem by mohla motivace probíhat?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957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D7664-E8DD-9FCA-8201-E34D4ECC9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F835BFBB-B229-C1BB-CDA7-4116945C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DB77909D-841B-5D18-E163-396112D6A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VÝKLAD/DIALOG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součástí výuky výklad/dialog, napište konkrétně, jak byl veden. Jaké informace učitel žákům zmiňoval? Jaké otázky kladl apod.?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837292E0-8A91-D028-1CD8-2F316A4FBC5A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průběh výkladu/dialogu?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a jejich odpovědi?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výklad/dialog jinak? Jak a 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752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20824-B00B-C351-D7FF-A8621A778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81D0AC7-54C3-5F7E-CBAE-531BFA436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4B808743-23D7-7B54-2B79-3DDF85CF58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PRAKTICKÁ ČINNOST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bylo formulováno výtvarné zadání? Na jaké výtvarném úkolu žáci pracovali?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609E8695-BE89-DF08-B319-1508143DB696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výtvarný úkol jako zdařilý? Proč ano/ne?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výtvarná činnosti vhodně zvolena pro danou věkovou kategorii žáků?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Změnili nebo upravili byste daný výtvarný úkol? Případně jak a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9150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1BEFD-5FEE-8098-AA29-AC5599A10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0D3DDF40-8A58-CE49-E1BB-BB5704A15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3E0B299B-2FFE-5934-1BF4-85776E90C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REFLEXE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součástí výuky reflexe výtvarných prací žáků? Pokud ano, jakým způsobem probíhala?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stanovil vyučující kritéria pro hodnocení žákovských prací?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E0D1A958-6CD8-F193-D289-2F23C0F16E48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způsob reflexe a hodnocení žákovských prací?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při reflexi?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byste případně hodnocení pojali Vy?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4851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011A1-31F2-4B1F-481F-4022BEB07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8236B-CEF3-348A-E2F3-01CD1D99418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Výukové cíle</a:t>
            </a:r>
            <a:endParaRPr lang="cs-CZ" sz="2000" b="1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D1AA4F-6D76-9031-D474-59FB7211D29C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0920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formulujte konkrétně a po dialogu s mentorem. Při jejich formulaci dodržte zásady pro formulaci výukových cílů (viz prezentace z předmětu Didaktika výtvarné výchovy 1).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940FF8EF-3CE6-6354-10E8-321B8F00250A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Došlo dle Vašeho názoru k naplnění výukových cílů (u každého cíle zvlášť)? Zdůvodněte konkrétními argumenty, proč ne/považujete daný cíl za naplněný.</a:t>
            </a:r>
          </a:p>
        </p:txBody>
      </p:sp>
    </p:spTree>
    <p:extLst>
      <p:ext uri="{BB962C8B-B14F-4D97-AF65-F5344CB8AC3E}">
        <p14:creationId xmlns:p14="http://schemas.microsoft.com/office/powerpoint/2010/main" val="11092557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240C2-5D75-E3E0-9A04-FDAC48BD4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0E11A3-6C7E-75B6-C6E3-E3B61581B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Výtvarný problém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CB0FB6-642F-12AF-188C-014B2E31C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Výtvarný problém formulujte po dialogu s mentorem. Pokud výuka nebyla na výtvarný problém zaměřena, zkuste se sami zamyslet nad tím, jaký výtvarný problém by mohli žáci na dané téma zpracovávat (viz prezentace z předmětu Didaktika výtvarné výchovy 1).</a:t>
            </a:r>
          </a:p>
        </p:txBody>
      </p:sp>
    </p:spTree>
    <p:extLst>
      <p:ext uri="{BB962C8B-B14F-4D97-AF65-F5344CB8AC3E}">
        <p14:creationId xmlns:p14="http://schemas.microsoft.com/office/powerpoint/2010/main" val="27653402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CF10C-798C-6667-422B-C045484F4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439E8A-2A1F-4E74-A819-173F1324CC4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 | Očekávané výstupy RVP (ŠVP)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08DF41-DAED-4D41-7203-342CA31FE2B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konzultaci s mentorem doplňte, které očekávané výstupy z RVP pro daný stupeň vzdělávání žáci výukou naplňují. Můžete vycházet i ze Školního vzdělávacího plánu dané instituce.</a:t>
            </a:r>
          </a:p>
        </p:txBody>
      </p:sp>
    </p:spTree>
    <p:extLst>
      <p:ext uri="{BB962C8B-B14F-4D97-AF65-F5344CB8AC3E}">
        <p14:creationId xmlns:p14="http://schemas.microsoft.com/office/powerpoint/2010/main" val="24868682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C2072-00DA-9824-C97E-66608A7D0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B31EC174-4591-D187-968E-FC5A6D4A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 Společná reflexe výuky s mentorem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9D1F0773-80CA-C663-DB23-B6DFAF356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proběhla Vaše společná reflexe nad hospitovaným výukovým blokem?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hodinu hodnotil Váš mentor? Rozepište.</a:t>
            </a:r>
          </a:p>
        </p:txBody>
      </p:sp>
    </p:spTree>
    <p:extLst>
      <p:ext uri="{BB962C8B-B14F-4D97-AF65-F5344CB8AC3E}">
        <p14:creationId xmlns:p14="http://schemas.microsoft.com/office/powerpoint/2010/main" val="1609643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6E49E5-F05B-1E95-A786-1F5BDF7D1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A | Charakteristika zařízení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F00731-C665-08FA-257B-6042DF0AD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charakteristika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důvody výběru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seznam vyučovaných předmětů, v rámci kterých vykonáváte praxi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Stručně a výstižně představte zařízení, ve kterém konáte praxi.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Uveďte informace, které považujete za důležité.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94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28F8B-B11C-BCDD-69B6-2FE6B8693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B7911302-D753-FFFA-D5F7-B7C1163A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48644D65-9C20-388C-A957-91284E744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nejzdařilejších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EC308D53-24D2-5581-05E9-F934B5261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NEJZDAŘILEJŠÍ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nejzdařilejší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výběrem mentora.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430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D8665-35CE-1EBC-68C2-1CA8C50FF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4AD3E317-7E22-6184-4E7B-BA56490A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0C2EF041-A301-89A7-3E46-7E549E00E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průměrných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4ECE7A65-D452-00EE-AFA0-D3206C0BB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PRŮMĚRNÉ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průměrné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801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F9597-94D5-A16F-D3EF-BFF39E2B7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466DA90B-8F37-AAC5-20C9-49ABF8337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E78EA834-49BB-4C03-657F-4AD48ACA0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odbytých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F0EE031B-A27D-C351-26B9-F74F8A22B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ODBYTÉ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odbyté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8933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90CF0-8094-740F-5D55-EBF10A187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9F922813-0F63-9463-D68A-0BED06551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4F2F6439-DE7C-F6F2-02A9-F69833632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neočekávaných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FF090F84-9708-0025-0BBA-C126485CE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NEOČEKÁVANÉ PRÁCE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případně rozeberte neočekávané (kreativní, originální) žákovské řešení, které sice nesplnilo zadání, ale obsahuje výtvarné kvality – pokud se takové řešení objeví.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2332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D8AFB-16C8-450B-2A7F-2A26EC446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6A40AF37-F24E-EE55-F261-97112EF79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2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46998045-4F30-88DB-5AC9-476ADACD3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Foto práce žáka s SPU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C5CF7E12-77A6-3B89-619A-6E9AD7BC57DC}"/>
              </a:ext>
            </a:extLst>
          </p:cNvPr>
          <p:cNvSpPr txBox="1">
            <a:spLocks/>
          </p:cNvSpPr>
          <p:nvPr/>
        </p:nvSpPr>
        <p:spPr>
          <a:xfrm>
            <a:off x="839788" y="1718553"/>
            <a:ext cx="4679038" cy="4150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PRÁCE ŽÁKA S SPU </a:t>
            </a:r>
            <a:b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takový žák ve třídě přítomen, uveďte ukázku práce žáka s SPU (= specifické poruchy učení), např. se zhoršenou jemnou motorikou (</a:t>
            </a:r>
            <a:r>
              <a:rPr 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dyspinxie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dyspraxie, dysgrafie) apod.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1760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7613D-7F14-7E17-8E7D-91EC25B75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B6C66BFE-EF63-E549-8B33-87EF06F19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1D454C1D-798C-65CE-48B2-7E8E28B5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8855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6909C-6A4F-0C43-85C0-4811B05B9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B3C8FF-1DC2-B3C0-3F59-BBEB3D803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4D1F1D-788E-3539-48BD-B34D39B87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ÚVOD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4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Strukturu této části prezentace samozřejmě upravte dle Vámi hospitované výuky.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Nicméně ke každé části Vámi </a:t>
            </a:r>
            <a:r>
              <a:rPr lang="cs-CZ" sz="20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rozborované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výuky napište Vaši reflexi.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si přidávejte dle potřeby, každou část výuky můžete ilustrovat fotodokumentací (možno fotit bez portrétů žáků, nebo rozmazat tváře).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D876C67-E9DC-9AAE-8F9A-778F81886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1716" y="1825625"/>
            <a:ext cx="5092084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úvod výuky?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považujete za podařené/inspirativní?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úvod hodiny jinak? Jak? Co byste změnili a proč?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2430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A67A6-6FDB-67FD-1A63-F3357808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0D7AF6FE-959B-7C77-8124-8DB1DB51A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228E2DA3-B753-6E1B-4E79-931A48E0D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MOTIVACE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probíhala motivace? Co bylo pro žáky motivem (k tvůrčí činnosti či jiné aktivitě)?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DAA472CB-6222-B6FE-4E3A-8C8EB6018A51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zvolený způsob motivace jako účinný?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Zvolili byste tento způsob motivace také? Proč ano/ne? Pokud ne, jakým jiným způsobem by mohla motivace probíhat?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2830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8D848-FA9E-7C54-35DB-426301235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50F66F50-DC84-0E1B-BEB5-EA4276D46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D39BBF0-B6FC-65D3-A16F-8606D527F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VÝKLAD/DIALOG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součástí výuky výklad/dialog, napište konkrétně, jak byl veden. Jaké informace učitel žákům zmiňoval? Jaké otázky kladl apod.?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C73C68FB-2790-0E1D-6888-637D3692A353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průběh výkladu/dialogu?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a jejich odpovědi?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výklad/dialog jinak? Jak a 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472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2386B-3383-9FD4-C684-AAA29E04E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BEF1601-D662-62CE-C6CE-52DE0DA64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461244CF-6C4D-EDA9-3E56-D746656CA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PRAKTICKÁ ČINNOST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bylo formulováno výtvarné zadání? Na jaké výtvarném úkolu žáci pracovali?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E3565F67-1A16-D78E-89DA-23073C56C8BD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výtvarný úkol jako zdařilý? Proč ano/ne?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výtvarná činnosti vhodně zvolena pro danou věkovou kategorii žáků?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Změnili nebo upravili byste daný výtvarný úkol? Případně jak a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034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46E3A37D-0EEC-32DE-83B7-A8103F75F8F0}"/>
              </a:ext>
            </a:extLst>
          </p:cNvPr>
          <p:cNvSpPr txBox="1">
            <a:spLocks/>
          </p:cNvSpPr>
          <p:nvPr/>
        </p:nvSpPr>
        <p:spPr>
          <a:xfrm>
            <a:off x="1524000" y="1695634"/>
            <a:ext cx="9144000" cy="10419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B | Hospitační a asistentská činnost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822520A8-19AB-D1CB-6976-B602566659AF}"/>
              </a:ext>
            </a:extLst>
          </p:cNvPr>
          <p:cNvSpPr txBox="1">
            <a:spLocks/>
          </p:cNvSpPr>
          <p:nvPr/>
        </p:nvSpPr>
        <p:spPr>
          <a:xfrm>
            <a:off x="1524000" y="3251401"/>
            <a:ext cx="9144000" cy="2439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Podrobně zpracujte 3 výukové bloky s realizovanými výtvarnými zadáními (součástí je výtvarná tvorba žáků, nejen výklad), v rámci nichž proběhla Vaše hospitační či asistentská činnost.</a:t>
            </a:r>
          </a:p>
          <a:p>
            <a:pPr>
              <a:lnSpc>
                <a:spcPct val="120000"/>
              </a:lnSpc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Délka výukového bloku není pevně stanovena, záleží na Vámi vybrané instituci a konkrétním rozvrhu Vašeho mentora/mentorky. Předpokládáme, že výukový blok bude v délce 1 až 3 vyučovací hodiny (45 minut).</a:t>
            </a:r>
          </a:p>
          <a:p>
            <a:pPr>
              <a:lnSpc>
                <a:spcPct val="120000"/>
              </a:lnSpc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4470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8E2CD-432D-6A2A-D347-19A9DC4E4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FAA779C8-394F-4306-11FF-953E86DA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BC834084-3CD2-0038-635C-6B421BB6FF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REFLEXE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součástí výuky reflexe výtvarných prací žáků? Pokud ano, jakým způsobem probíhala?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Jaká stanovil vyučující kritéria pro hodnocení žákovských prací?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439FB92C-7A73-B5F2-1907-8379807586C8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způsob reflexe a hodnocení žákovských prací?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při reflexi?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byste případně hodnocení pojali Vy?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83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3B9ED-8C79-43DC-B8EF-B98029F28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7E9C25-4010-DD99-738A-B5EC3C58BC3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Výukové cíle</a:t>
            </a:r>
            <a:endParaRPr lang="cs-CZ" sz="2000" b="1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62C61C-2D88-63AA-21E6-0A6C43FC6D8B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5092083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formulujte konkrétně a po dialogu s mentorem. Při jejich formulaci dodržte zásady pro formulaci výukových cílů (viz prezentace z předmětu Didaktika výtvarné výchovy 1).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ástupný obsah 3">
            <a:extLst>
              <a:ext uri="{FF2B5EF4-FFF2-40B4-BE49-F238E27FC236}">
                <a16:creationId xmlns:a16="http://schemas.microsoft.com/office/drawing/2014/main" id="{E7382F0C-0495-9129-A93E-D59EFD2FF661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Došlo dle Vašeho názoru k naplnění výukových cílů (u každého cíle zvlášť)? Zdůvodněte konkrétními argumenty, proč ne/považujete daný cíl za naplněný.</a:t>
            </a:r>
          </a:p>
        </p:txBody>
      </p:sp>
    </p:spTree>
    <p:extLst>
      <p:ext uri="{BB962C8B-B14F-4D97-AF65-F5344CB8AC3E}">
        <p14:creationId xmlns:p14="http://schemas.microsoft.com/office/powerpoint/2010/main" val="3809816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66398-8504-4683-68BA-7A16982B5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2B2867-2ACA-21E2-BFCD-D8029925F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Výtvarný problém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717133-C106-3388-97C2-45A1CE91B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Výtvarný problém formulujte po dialogu s mentorem. Pokud výuka nebyla na výtvarný problém zaměřena, zkuste se sami zamyslet nad tím, jaký výtvarný problém by mohli žáci na dané téma zpracovávat (viz prezentace z předmětu Didaktika výtvarné výchovy 1).</a:t>
            </a:r>
          </a:p>
        </p:txBody>
      </p:sp>
    </p:spTree>
    <p:extLst>
      <p:ext uri="{BB962C8B-B14F-4D97-AF65-F5344CB8AC3E}">
        <p14:creationId xmlns:p14="http://schemas.microsoft.com/office/powerpoint/2010/main" val="35613570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F1387-84B5-E0F8-210A-210FE86BD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93F6C6-5AA4-4CE9-16A9-68BDCCA441F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 | Očekávané výstupy RVP (ŠVP)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9E8D86-4F5B-04C6-1E33-6475C98CBEA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konzultaci s mentorem doplňte, které očekávané výstupy z RVP pro daný stupeň vzdělávání žáci výukou naplňují. Můžete vycházet i ze Školního vzdělávacího plánu dané instituce.</a:t>
            </a:r>
          </a:p>
        </p:txBody>
      </p:sp>
    </p:spTree>
    <p:extLst>
      <p:ext uri="{BB962C8B-B14F-4D97-AF65-F5344CB8AC3E}">
        <p14:creationId xmlns:p14="http://schemas.microsoft.com/office/powerpoint/2010/main" val="27068001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FBE7B-0418-0FFC-3926-7638B71D2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0146A52-38E6-5E85-3919-4B984AD9F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  <a:r>
              <a:rPr lang="cs-CZ" sz="3900" b="1" dirty="0">
                <a:latin typeface="Arial" panose="020B0604020202020204" pitchFamily="34" charset="0"/>
                <a:cs typeface="Arial" panose="020B0604020202020204" pitchFamily="34" charset="0"/>
              </a:rPr>
              <a:t> Společná reflexe výuky s mentorem</a:t>
            </a:r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E5E9949D-BD0D-5437-E287-5AB67D981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proběhla Vaše společná reflexe nad hospitovaným výukovým blokem?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hodinu hodnotil Váš mentor? Rozepište.</a:t>
            </a:r>
          </a:p>
        </p:txBody>
      </p:sp>
    </p:spTree>
    <p:extLst>
      <p:ext uri="{BB962C8B-B14F-4D97-AF65-F5344CB8AC3E}">
        <p14:creationId xmlns:p14="http://schemas.microsoft.com/office/powerpoint/2010/main" val="27668491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BA91F-AAB5-FADA-0D22-E81A61C97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39481AA2-8E6A-24E1-84F2-478D98BAE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8C1670B7-8A0F-11D5-7C9C-424861923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nejzdařilejších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text 3">
            <a:extLst>
              <a:ext uri="{FF2B5EF4-FFF2-40B4-BE49-F238E27FC236}">
                <a16:creationId xmlns:a16="http://schemas.microsoft.com/office/drawing/2014/main" id="{B8DC93A5-65EB-23DC-E699-4704D3A8A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NEJZDAŘILEJŠÍ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nejzdařilejší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výběrem mentora.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5102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A894D-4ACE-DF8D-A78A-6EC41C96E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C8FE6330-E2DE-5844-BA60-3AB3201F2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D804B6D4-9231-631C-C0D4-BF84B3F71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průměrných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AACE0772-E971-A235-DE3E-BBFC0E729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PRŮMĚRNÉ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průměrné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623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CDCB1-C514-79D3-E4F5-31B8CC3AB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5E087558-2FCF-379F-D4B2-30DDC592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A827750E-1752-8731-3393-9A8539263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odbytých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9C5B6692-1FC0-5E42-385D-FB4DEBFC1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ODBYTÉ PRÁCE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Které výtvarné práce hodnotíte jako odbyté a proč?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Takto hodnocených prací může být samozřejmě víc. Počet snímků si můžete upravit. Doplňte, zda se Váš výběr shodoval s mentorem.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8453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3F663-11B6-4961-064A-35C1FF806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AEDFD442-46F9-8DA1-7B4B-ED1460CD8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8CCEC25F-B47B-927C-73ED-ABE9DD61B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neočekávaných prací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AE8CC9C8-AC5B-D551-23BA-43BBDFCF6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553"/>
            <a:ext cx="4679038" cy="4150435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NEOČEKÁVANÉ PRÁCE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případně rozeberte neočekávané (kreativní, originální) žákovské řešení, které sice nesplnilo zadání, ale obsahuje výtvarné kvality – pokud se takové řešení objeví.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29559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F5AA9-6B41-228A-F008-5F0C3F16F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>
            <a:extLst>
              <a:ext uri="{FF2B5EF4-FFF2-40B4-BE49-F238E27FC236}">
                <a16:creationId xmlns:a16="http://schemas.microsoft.com/office/drawing/2014/main" id="{DA49BDEC-E75A-3AFE-5134-99C6D05EB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679038" cy="1112196"/>
          </a:xfrm>
        </p:spPr>
        <p:txBody>
          <a:bodyPr anchor="t" anchorCtr="0">
            <a:normAutofit/>
          </a:bodyPr>
          <a:lstStyle/>
          <a:p>
            <a:r>
              <a:rPr 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3 | Hodnocení žákovských prací</a:t>
            </a:r>
          </a:p>
        </p:txBody>
      </p:sp>
      <p:sp>
        <p:nvSpPr>
          <p:cNvPr id="12" name="Zástupný obsah 2">
            <a:extLst>
              <a:ext uri="{FF2B5EF4-FFF2-40B4-BE49-F238E27FC236}">
                <a16:creationId xmlns:a16="http://schemas.microsoft.com/office/drawing/2014/main" id="{25AC2BE2-3147-47E2-ED57-70701325D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1"/>
            <a:ext cx="5259388" cy="5403850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Foto práce žáka s SPU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3" name="Zástupný text 3">
            <a:extLst>
              <a:ext uri="{FF2B5EF4-FFF2-40B4-BE49-F238E27FC236}">
                <a16:creationId xmlns:a16="http://schemas.microsoft.com/office/drawing/2014/main" id="{D972B06F-A3CC-944F-EE2A-5F5C975EC4DB}"/>
              </a:ext>
            </a:extLst>
          </p:cNvPr>
          <p:cNvSpPr txBox="1">
            <a:spLocks/>
          </p:cNvSpPr>
          <p:nvPr/>
        </p:nvSpPr>
        <p:spPr>
          <a:xfrm>
            <a:off x="839788" y="1718553"/>
            <a:ext cx="4679038" cy="4150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PRÁCE ŽÁKA S SPU </a:t>
            </a:r>
            <a:b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takový žák ve třídě přítomen, uveďte ukázku práce žáka s SPU (= specifické poruchy učení), např. se zhoršenou jemnou motorikou (</a:t>
            </a:r>
            <a:r>
              <a:rPr lang="cs-CZ" sz="16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dyspinxie</a:t>
            </a: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dyspraxie, dysgrafie) apod.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6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613877FC-4658-DF45-0F88-9DE6EF1E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Téma/název bloku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(upravte svých potřeb)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68D6E12B-F49C-9DEB-997F-4722DBC1F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Téma výuky: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Námět: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Výtvarná technika: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2270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109ED8-6FFC-41B8-55E5-516A4FF45E1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C | Další hospitační a asistentská činnost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19AC13-BF60-BDD9-71D5-838B80764DE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491453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Předmět: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Věková kategorie: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Popis průběhu výuky: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Stručně popište další výuku, v níž probíhala Vaše hospitační a asistentská činnost, ale nebyla rozebraná na předchozích snímcích. Počet snímků přidávejte dle potřeby. Uvedené hodiny by se měly shodovat s hodinami uvedenými v rozvrhu. Dohromady by v portfoliu mělo být popsáno všech 15 hodin (včetně vlastní výuky).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6E3D31C3-FA33-6FAD-DB5B-42DDCD5C0683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259388" cy="40354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Foto výstupů z výuky.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1629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935A83-EF0F-6036-80BB-B418378DE7C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C | Další aktivity vykonané v rámci praxe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8F23CBE9-5FE2-138D-BDD8-869A504FAA2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2420501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Čas:</a:t>
            </a: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798498E6-E521-C16F-0E91-180CC9762529}"/>
              </a:ext>
            </a:extLst>
          </p:cNvPr>
          <p:cNvSpPr txBox="1">
            <a:spLocks/>
          </p:cNvSpPr>
          <p:nvPr/>
        </p:nvSpPr>
        <p:spPr>
          <a:xfrm>
            <a:off x="3547136" y="1825625"/>
            <a:ext cx="7808252" cy="40354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Zde popište, jaké další činnosti jste v rámci praxe vykonávali (myšleno činnosti mimo hospitační a asistentskou činnost).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Jaké konkrétní informace jste se od mentora/mentorky (případně dalších zaměstnanců školy) dozvěděli, jaké prostory školy jste měli možnost navštívit, jaké dokumenty Vám mentor/mentorka ukázal/a apod.</a:t>
            </a:r>
          </a:p>
          <a:p>
            <a:pPr marL="0" indent="0"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Uvedený datum a čas by měly odpovídat odevzdanému rozvrhu. Dohromady by v portfoliu mělo být popsáno všech 15 hodin (včetně vlastní výuky).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61209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4229627A-73AA-F9BF-B219-EF9AB902796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234B534D-0DE3-0DC4-B5FD-8BFE8162A38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EDCEA8AD-528B-162B-9D0A-81867BDFE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476902"/>
              </p:ext>
            </p:extLst>
          </p:nvPr>
        </p:nvGraphicFramePr>
        <p:xfrm>
          <a:off x="990600" y="1731901"/>
          <a:ext cx="10267533" cy="259200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75533">
                  <a:extLst>
                    <a:ext uri="{9D8B030D-6E8A-4147-A177-3AD203B41FA5}">
                      <a16:colId xmlns:a16="http://schemas.microsoft.com/office/drawing/2014/main" val="169688517"/>
                    </a:ext>
                  </a:extLst>
                </a:gridCol>
                <a:gridCol w="6984000">
                  <a:extLst>
                    <a:ext uri="{9D8B030D-6E8A-4147-A177-3AD203B41FA5}">
                      <a16:colId xmlns:a16="http://schemas.microsoft.com/office/drawing/2014/main" val="95384026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6984634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00626625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99227473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24839778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177667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035771915"/>
                    </a:ext>
                  </a:extLst>
                </a:gridCol>
              </a:tblGrid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Spolupráce a komunikace s mentorem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094836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Ústní/písemný projev, komunikační dovednosti, kultivovanost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9262491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Odborná vzdělanost a dovednost – vědomosti z oboru, metodologie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910975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Aktivita a zapojení se do výuky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091020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Přístup k žákům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692250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Respektování rozdílných schopností žáků/dětí/klientů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652573"/>
                  </a:ext>
                </a:extLst>
              </a:tr>
              <a:tr h="370286"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7810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600" b="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Schopnost reflexe a sebereflexe</a:t>
                      </a:r>
                      <a:endParaRPr lang="cs-CZ" sz="1600" b="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R="3175"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30"/>
                        </a:spcBef>
                      </a:pPr>
                      <a:r>
                        <a:rPr lang="cs-CZ" sz="1600" b="1" noProof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6327450"/>
                  </a:ext>
                </a:extLst>
              </a:tr>
            </a:tbl>
          </a:graphicData>
        </a:graphic>
      </p:graphicFrame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06F3F4E1-667A-97B2-8F40-B251359E65C7}"/>
              </a:ext>
            </a:extLst>
          </p:cNvPr>
          <p:cNvSpPr txBox="1">
            <a:spLocks/>
          </p:cNvSpPr>
          <p:nvPr/>
        </p:nvSpPr>
        <p:spPr>
          <a:xfrm>
            <a:off x="990600" y="4873841"/>
            <a:ext cx="10515600" cy="14555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16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každého dílčího hodnocení na uvedené škále označte svůj výkon (od hodnocení nejlepšího – A, do hodnocení nejhoršího – F).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6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861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C3FF1-6F2D-E36C-C119-05CDC57E3A2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CE6023-3192-9F6F-19F8-D7046F63129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Jaká byla má očekávání z praxe a jak se lišila od reality?</a:t>
            </a:r>
          </a:p>
        </p:txBody>
      </p:sp>
    </p:spTree>
    <p:extLst>
      <p:ext uri="{BB962C8B-B14F-4D97-AF65-F5344CB8AC3E}">
        <p14:creationId xmlns:p14="http://schemas.microsoft.com/office/powerpoint/2010/main" val="252832513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30BE9-8150-67DA-ECDC-AE9D459F473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FEA4C1-937E-B25F-1281-DEA58319D8F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Okolnosti, které (pozitivně/negativně) ovlivnily mou praxi:</a:t>
            </a:r>
          </a:p>
        </p:txBody>
      </p:sp>
    </p:spTree>
    <p:extLst>
      <p:ext uri="{BB962C8B-B14F-4D97-AF65-F5344CB8AC3E}">
        <p14:creationId xmlns:p14="http://schemas.microsoft.com/office/powerpoint/2010/main" val="3555796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522733-E71A-0AC3-5599-C6AD65C1CB4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ECD80E-7A1C-492A-299C-8D9653771818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Nejsilnější moment z praxe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(situace, která mi určitě utkví v paměti, která mě překvapila nebo ovlivnila, změnila můj názor/myšlení apod.):</a:t>
            </a:r>
          </a:p>
        </p:txBody>
      </p:sp>
    </p:spTree>
    <p:extLst>
      <p:ext uri="{BB962C8B-B14F-4D97-AF65-F5344CB8AC3E}">
        <p14:creationId xmlns:p14="http://schemas.microsoft.com/office/powerpoint/2010/main" val="22278524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A2E7C-BADA-24A7-9F54-674E7B5C44E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64E324-E355-DE9C-BD90-554409DF447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se mi dle mého názoru na praxi nejvíce povedlo, z čeho mám dobrý pocit: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5612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2FD0D5-BDA2-9E94-1E8B-577EFF983D9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CE399-F6D8-7E68-CAC6-C2A0FADD36D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vnímám jako silné stránky ve své pedagogické činnosti: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8199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6D6EFB-B76B-48B4-E976-3E996692675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85BBB0-FAAC-D754-6598-427B5C6966D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Doporučení, co bych ještě chtěl/a nebo měl/a zlepšit: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13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8A29DA-33E6-D50F-1E6E-7B2E4E82893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DCAD16-FC2A-C3F4-AAD8-A4BA2F1415B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 čem vidím odlišnosti oproti dříve realizované praxi: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73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6FE85A-EE0B-CB4D-76C6-D81C1029F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8DE642-5E63-961B-B585-B92666440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ÚVOD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4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Strukturu této části prezentace samozřejmě upravte dle Vámi hospitované výuky.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Nicméně ke každé části Vámi </a:t>
            </a:r>
            <a:r>
              <a:rPr lang="cs-CZ" sz="2000" i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rozborované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výuky napište Vaši reflexi.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snímků si přidávejte dle potřeby, každou část výuky můžete ilustrovat fotodokumentací (možno fotit bez portrétů žáků, nebo rozmazat tváře).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FFCCF2B-DFF7-02DB-FB34-7771DE25F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1716" y="1825625"/>
            <a:ext cx="5092084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úvod výuky?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považujete za podařené/inspirativní?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úvod hodiny jinak? Jak? Co byste změnili a proč? </a:t>
            </a:r>
          </a:p>
          <a:p>
            <a:pPr marL="0" indent="0">
              <a:lnSpc>
                <a:spcPct val="100000"/>
              </a:lnSpc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67296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674E90-53F9-6278-F0B5-4F4BF247C49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D | AUTOEVALUACE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8FA7E6-EB7F-BB19-8F76-235C538D5B4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Co jsem díky absolvování praxe zjistil/a, že potřebuji nebo že mě zajímá, v čem se chci dále rozvíjet/vzdělávat: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979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4F97B5B1-C73F-2076-8BE9-76B1B099D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D6838754-8436-0C99-F28A-EDC139B7E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MOTIVACE 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probíhala motivace? Co bylo pro žáky motivem (k tvůrčí činnosti či jiné aktivitě)?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C3FBC6CE-17AF-ABDA-7E68-90E102AC13BD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zvolený způsob motivace jako účinný?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Zvolili byste tento způsob motivace také? Proč ano/ne? Pokud ne, jakým jiným způsobem by mohla motivace probíhat?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794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ABFAF82-DAE9-4805-7FB0-767D922DE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D0D1F26C-7932-2D29-19CC-C90DDFB604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VÝKLAD/DIALOG 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Pokud byl součástí výuky výklad/dialog, napište konkrétně, jak byl veden. Jaké informace učitel žákům zmiňoval? Jaké otázky kladl apod.?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BCE3558A-A2EC-438A-814F-8010FC58CC4D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průběh výkladu/dialogu?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hodnotíte aktivitu účastníků a jejich odpovědi?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Vedli byste Vy sami výklad/dialog jinak? Jak a 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7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CDB27394-8FD7-C750-A761-D95B7CE66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 | Průběh výuky</a:t>
            </a:r>
            <a:endParaRPr lang="cs-CZ" sz="4000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0CD926F3-B3EE-2882-1ADC-5AA1CAB538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92083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PRAKTICKÁ ČINNOST</a:t>
            </a:r>
            <a:b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(časové rozvržení)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bylo formulováno výtvarné zadání? Na jaké výtvarném úkolu žáci pracovali?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obsah 3">
            <a:extLst>
              <a:ext uri="{FF2B5EF4-FFF2-40B4-BE49-F238E27FC236}">
                <a16:creationId xmlns:a16="http://schemas.microsoft.com/office/drawing/2014/main" id="{8791FCFB-4899-A9EA-F063-1F946DC6C6AB}"/>
              </a:ext>
            </a:extLst>
          </p:cNvPr>
          <p:cNvSpPr txBox="1">
            <a:spLocks/>
          </p:cNvSpPr>
          <p:nvPr/>
        </p:nvSpPr>
        <p:spPr>
          <a:xfrm>
            <a:off x="6261716" y="1825625"/>
            <a:ext cx="5092084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MOJE REFLEXE: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Hodnotíte výtvarný úkol jako zdařilý? Proč ano/ne?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Byla výtvarná činnosti vhodně zvolena pro danou věkovou kategorii žáků?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Změnili nebo upravili byste daný výtvarný úkol? Případně jak a proč?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2000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6044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2912</Words>
  <Application>Microsoft Macintosh PowerPoint</Application>
  <PresentationFormat>Širokoúhlá obrazovka</PresentationFormat>
  <Paragraphs>353</Paragraphs>
  <Slides>60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60</vt:i4>
      </vt:variant>
    </vt:vector>
  </HeadingPairs>
  <TitlesOfParts>
    <vt:vector size="65" baseType="lpstr">
      <vt:lpstr>Aptos</vt:lpstr>
      <vt:lpstr>Aptos Display</vt:lpstr>
      <vt:lpstr>Arial</vt:lpstr>
      <vt:lpstr>Calibri</vt:lpstr>
      <vt:lpstr>Motiv Office</vt:lpstr>
      <vt:lpstr>Prezentace aplikace PowerPoint</vt:lpstr>
      <vt:lpstr>Prezentace aplikace PowerPoint</vt:lpstr>
      <vt:lpstr>A | Charakteristika zařízení</vt:lpstr>
      <vt:lpstr>Prezentace aplikace PowerPoint</vt:lpstr>
      <vt:lpstr>1 | Téma/název bloku (upravte svých potřeb)</vt:lpstr>
      <vt:lpstr>1 | Průběh výuky</vt:lpstr>
      <vt:lpstr>1 | Průběh výuky</vt:lpstr>
      <vt:lpstr>1 | Průběh výuky</vt:lpstr>
      <vt:lpstr>1 | Průběh výuky</vt:lpstr>
      <vt:lpstr>1 | Průběh výuky</vt:lpstr>
      <vt:lpstr>Prezentace aplikace PowerPoint</vt:lpstr>
      <vt:lpstr>1 | Výtvarný problém</vt:lpstr>
      <vt:lpstr>Prezentace aplikace PowerPoint</vt:lpstr>
      <vt:lpstr>1 | Společná reflexe výuky s mentorem</vt:lpstr>
      <vt:lpstr>1 | Hodnocení žákovských prací</vt:lpstr>
      <vt:lpstr>1 | Hodnocení žákovských prací</vt:lpstr>
      <vt:lpstr>1 | Hodnocení žákovských prací</vt:lpstr>
      <vt:lpstr>1 | Hodnocení žákovských prací</vt:lpstr>
      <vt:lpstr>1 | Hodnocení žákovských prací</vt:lpstr>
      <vt:lpstr>2 | Téma/název bloku (upravte svých potřeb)</vt:lpstr>
      <vt:lpstr>2 | Průběh výuky</vt:lpstr>
      <vt:lpstr>2 | Průběh výuky</vt:lpstr>
      <vt:lpstr>2 | Průběh výuky</vt:lpstr>
      <vt:lpstr>2 | Průběh výuky</vt:lpstr>
      <vt:lpstr>2 | Průběh výuky</vt:lpstr>
      <vt:lpstr>Prezentace aplikace PowerPoint</vt:lpstr>
      <vt:lpstr>2 | Výtvarný problém</vt:lpstr>
      <vt:lpstr>Prezentace aplikace PowerPoint</vt:lpstr>
      <vt:lpstr>2 | Společná reflexe výuky s mentorem</vt:lpstr>
      <vt:lpstr>2 | Hodnocení žákovských prací</vt:lpstr>
      <vt:lpstr>2 | Hodnocení žákovských prací</vt:lpstr>
      <vt:lpstr>2 | Hodnocení žákovských prací</vt:lpstr>
      <vt:lpstr>2 | Hodnocení žákovských prací</vt:lpstr>
      <vt:lpstr>2 | Hodnocení žákovských prací</vt:lpstr>
      <vt:lpstr>3 | Téma/název bloku (upravte svých potřeb)</vt:lpstr>
      <vt:lpstr>3 | Průběh výuky</vt:lpstr>
      <vt:lpstr>3 | Průběh výuky</vt:lpstr>
      <vt:lpstr>3 | Průběh výuky</vt:lpstr>
      <vt:lpstr>3 | Průběh výuky</vt:lpstr>
      <vt:lpstr>3 | Průběh výuky</vt:lpstr>
      <vt:lpstr>Prezentace aplikace PowerPoint</vt:lpstr>
      <vt:lpstr>3 | Výtvarný problém</vt:lpstr>
      <vt:lpstr>Prezentace aplikace PowerPoint</vt:lpstr>
      <vt:lpstr>3 | Společná reflexe výuky s mentorem</vt:lpstr>
      <vt:lpstr>3 | Hodnocení žákovských prací</vt:lpstr>
      <vt:lpstr>3 | Hodnocení žákovských prací</vt:lpstr>
      <vt:lpstr>3 | Hodnocení žákovských prací</vt:lpstr>
      <vt:lpstr>3 | Hodnocení žákovských prací</vt:lpstr>
      <vt:lpstr>3 | Hodnocení žákovských prací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Dagmar Myšáková</dc:creator>
  <cp:lastModifiedBy>Dagmar Myšáková</cp:lastModifiedBy>
  <cp:revision>22</cp:revision>
  <dcterms:created xsi:type="dcterms:W3CDTF">2024-09-30T13:40:02Z</dcterms:created>
  <dcterms:modified xsi:type="dcterms:W3CDTF">2025-02-24T15:26:27Z</dcterms:modified>
</cp:coreProperties>
</file>