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slides/slide290.xml" ContentType="application/vnd.openxmlformats-officedocument.presentationml.slide+xml"/>
  <Override PartName="/ppt/slides/slide291.xml" ContentType="application/vnd.openxmlformats-officedocument.presentationml.slide+xml"/>
  <Override PartName="/ppt/slides/slide292.xml" ContentType="application/vnd.openxmlformats-officedocument.presentationml.slide+xml"/>
  <Override PartName="/ppt/slides/slide293.xml" ContentType="application/vnd.openxmlformats-officedocument.presentationml.slide+xml"/>
  <Override PartName="/ppt/slides/slide294.xml" ContentType="application/vnd.openxmlformats-officedocument.presentationml.slide+xml"/>
  <Override PartName="/ppt/slides/slide295.xml" ContentType="application/vnd.openxmlformats-officedocument.presentationml.slide+xml"/>
  <Override PartName="/ppt/slides/slide296.xml" ContentType="application/vnd.openxmlformats-officedocument.presentationml.slide+xml"/>
  <Override PartName="/ppt/slides/slide297.xml" ContentType="application/vnd.openxmlformats-officedocument.presentationml.slide+xml"/>
  <Override PartName="/ppt/slides/slide298.xml" ContentType="application/vnd.openxmlformats-officedocument.presentationml.slide+xml"/>
  <Override PartName="/ppt/slides/slide299.xml" ContentType="application/vnd.openxmlformats-officedocument.presentationml.slide+xml"/>
  <Override PartName="/ppt/slides/slide300.xml" ContentType="application/vnd.openxmlformats-officedocument.presentationml.slide+xml"/>
  <Override PartName="/ppt/slides/slide301.xml" ContentType="application/vnd.openxmlformats-officedocument.presentationml.slide+xml"/>
  <Override PartName="/ppt/slides/slide302.xml" ContentType="application/vnd.openxmlformats-officedocument.presentationml.slide+xml"/>
  <Override PartName="/ppt/slides/slide303.xml" ContentType="application/vnd.openxmlformats-officedocument.presentationml.slide+xml"/>
  <Override PartName="/ppt/slides/slide304.xml" ContentType="application/vnd.openxmlformats-officedocument.presentationml.slide+xml"/>
  <Override PartName="/ppt/slides/slide305.xml" ContentType="application/vnd.openxmlformats-officedocument.presentationml.slide+xml"/>
  <Override PartName="/ppt/slides/slide306.xml" ContentType="application/vnd.openxmlformats-officedocument.presentationml.slide+xml"/>
  <Override PartName="/ppt/slides/slide307.xml" ContentType="application/vnd.openxmlformats-officedocument.presentationml.slide+xml"/>
  <Override PartName="/ppt/slides/slide308.xml" ContentType="application/vnd.openxmlformats-officedocument.presentationml.slide+xml"/>
  <Override PartName="/ppt/slides/slide309.xml" ContentType="application/vnd.openxmlformats-officedocument.presentationml.slide+xml"/>
  <Override PartName="/ppt/slides/slide310.xml" ContentType="application/vnd.openxmlformats-officedocument.presentationml.slide+xml"/>
  <Override PartName="/ppt/slides/slide311.xml" ContentType="application/vnd.openxmlformats-officedocument.presentationml.slide+xml"/>
  <Override PartName="/ppt/slides/slide312.xml" ContentType="application/vnd.openxmlformats-officedocument.presentationml.slide+xml"/>
  <Override PartName="/ppt/slides/slide313.xml" ContentType="application/vnd.openxmlformats-officedocument.presentationml.slide+xml"/>
  <Override PartName="/ppt/slides/slide314.xml" ContentType="application/vnd.openxmlformats-officedocument.presentationml.slide+xml"/>
  <Override PartName="/ppt/slides/slide315.xml" ContentType="application/vnd.openxmlformats-officedocument.presentationml.slide+xml"/>
  <Override PartName="/ppt/slides/slide3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1" r:id="rId66"/>
    <p:sldId id="320"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 id="425" r:id="rId171"/>
    <p:sldId id="426" r:id="rId172"/>
    <p:sldId id="427" r:id="rId173"/>
    <p:sldId id="428" r:id="rId174"/>
    <p:sldId id="429" r:id="rId175"/>
    <p:sldId id="430" r:id="rId176"/>
    <p:sldId id="431" r:id="rId177"/>
    <p:sldId id="432" r:id="rId178"/>
    <p:sldId id="433" r:id="rId179"/>
    <p:sldId id="434" r:id="rId180"/>
    <p:sldId id="435" r:id="rId181"/>
    <p:sldId id="436" r:id="rId182"/>
    <p:sldId id="437" r:id="rId183"/>
    <p:sldId id="438" r:id="rId184"/>
    <p:sldId id="439" r:id="rId185"/>
    <p:sldId id="440" r:id="rId186"/>
    <p:sldId id="441" r:id="rId187"/>
    <p:sldId id="442" r:id="rId188"/>
    <p:sldId id="443" r:id="rId189"/>
    <p:sldId id="444" r:id="rId190"/>
    <p:sldId id="445" r:id="rId191"/>
    <p:sldId id="446" r:id="rId192"/>
    <p:sldId id="447" r:id="rId193"/>
    <p:sldId id="448" r:id="rId194"/>
    <p:sldId id="449" r:id="rId195"/>
    <p:sldId id="450" r:id="rId196"/>
    <p:sldId id="451" r:id="rId197"/>
    <p:sldId id="452" r:id="rId198"/>
    <p:sldId id="453" r:id="rId199"/>
    <p:sldId id="454" r:id="rId200"/>
    <p:sldId id="456" r:id="rId201"/>
    <p:sldId id="457" r:id="rId202"/>
    <p:sldId id="455" r:id="rId203"/>
    <p:sldId id="458" r:id="rId204"/>
    <p:sldId id="459" r:id="rId205"/>
    <p:sldId id="460" r:id="rId206"/>
    <p:sldId id="461" r:id="rId207"/>
    <p:sldId id="462" r:id="rId208"/>
    <p:sldId id="463" r:id="rId209"/>
    <p:sldId id="464" r:id="rId210"/>
    <p:sldId id="465" r:id="rId211"/>
    <p:sldId id="466" r:id="rId212"/>
    <p:sldId id="467" r:id="rId213"/>
    <p:sldId id="468" r:id="rId214"/>
    <p:sldId id="469" r:id="rId215"/>
    <p:sldId id="470" r:id="rId216"/>
    <p:sldId id="471" r:id="rId217"/>
    <p:sldId id="472" r:id="rId218"/>
    <p:sldId id="473" r:id="rId219"/>
    <p:sldId id="474" r:id="rId220"/>
    <p:sldId id="475" r:id="rId221"/>
    <p:sldId id="476" r:id="rId222"/>
    <p:sldId id="477" r:id="rId223"/>
    <p:sldId id="478" r:id="rId224"/>
    <p:sldId id="479" r:id="rId225"/>
    <p:sldId id="480" r:id="rId226"/>
    <p:sldId id="481" r:id="rId227"/>
    <p:sldId id="482" r:id="rId228"/>
    <p:sldId id="483" r:id="rId229"/>
    <p:sldId id="484" r:id="rId230"/>
    <p:sldId id="485" r:id="rId231"/>
    <p:sldId id="486" r:id="rId232"/>
    <p:sldId id="487" r:id="rId233"/>
    <p:sldId id="488" r:id="rId234"/>
    <p:sldId id="489" r:id="rId235"/>
    <p:sldId id="490" r:id="rId236"/>
    <p:sldId id="491" r:id="rId237"/>
    <p:sldId id="492" r:id="rId238"/>
    <p:sldId id="493" r:id="rId239"/>
    <p:sldId id="494" r:id="rId240"/>
    <p:sldId id="495" r:id="rId241"/>
    <p:sldId id="496" r:id="rId242"/>
    <p:sldId id="497" r:id="rId243"/>
    <p:sldId id="498" r:id="rId244"/>
    <p:sldId id="499" r:id="rId245"/>
    <p:sldId id="500" r:id="rId246"/>
    <p:sldId id="501" r:id="rId247"/>
    <p:sldId id="502" r:id="rId248"/>
    <p:sldId id="503" r:id="rId249"/>
    <p:sldId id="504" r:id="rId250"/>
    <p:sldId id="505" r:id="rId251"/>
    <p:sldId id="506" r:id="rId252"/>
    <p:sldId id="507" r:id="rId253"/>
    <p:sldId id="508" r:id="rId254"/>
    <p:sldId id="509" r:id="rId255"/>
    <p:sldId id="510" r:id="rId256"/>
    <p:sldId id="511" r:id="rId257"/>
    <p:sldId id="512" r:id="rId258"/>
    <p:sldId id="513" r:id="rId259"/>
    <p:sldId id="514" r:id="rId260"/>
    <p:sldId id="515" r:id="rId261"/>
    <p:sldId id="516" r:id="rId262"/>
    <p:sldId id="517" r:id="rId263"/>
    <p:sldId id="518" r:id="rId264"/>
    <p:sldId id="519" r:id="rId265"/>
    <p:sldId id="520" r:id="rId266"/>
    <p:sldId id="521" r:id="rId267"/>
    <p:sldId id="522" r:id="rId268"/>
    <p:sldId id="523" r:id="rId269"/>
    <p:sldId id="524" r:id="rId270"/>
    <p:sldId id="552" r:id="rId271"/>
    <p:sldId id="553" r:id="rId272"/>
    <p:sldId id="525" r:id="rId273"/>
    <p:sldId id="526" r:id="rId274"/>
    <p:sldId id="527" r:id="rId275"/>
    <p:sldId id="528" r:id="rId276"/>
    <p:sldId id="529" r:id="rId277"/>
    <p:sldId id="530" r:id="rId278"/>
    <p:sldId id="531" r:id="rId279"/>
    <p:sldId id="532" r:id="rId280"/>
    <p:sldId id="533" r:id="rId281"/>
    <p:sldId id="534" r:id="rId282"/>
    <p:sldId id="535" r:id="rId283"/>
    <p:sldId id="536" r:id="rId284"/>
    <p:sldId id="537" r:id="rId285"/>
    <p:sldId id="538" r:id="rId286"/>
    <p:sldId id="539" r:id="rId287"/>
    <p:sldId id="540" r:id="rId288"/>
    <p:sldId id="541" r:id="rId289"/>
    <p:sldId id="542" r:id="rId290"/>
    <p:sldId id="543" r:id="rId291"/>
    <p:sldId id="544" r:id="rId292"/>
    <p:sldId id="545" r:id="rId293"/>
    <p:sldId id="546" r:id="rId294"/>
    <p:sldId id="547" r:id="rId295"/>
    <p:sldId id="548" r:id="rId296"/>
    <p:sldId id="549" r:id="rId297"/>
    <p:sldId id="550" r:id="rId298"/>
    <p:sldId id="551" r:id="rId299"/>
    <p:sldId id="554" r:id="rId300"/>
    <p:sldId id="555" r:id="rId301"/>
    <p:sldId id="557" r:id="rId302"/>
    <p:sldId id="556" r:id="rId303"/>
    <p:sldId id="558" r:id="rId304"/>
    <p:sldId id="559" r:id="rId305"/>
    <p:sldId id="560" r:id="rId306"/>
    <p:sldId id="561" r:id="rId307"/>
    <p:sldId id="562" r:id="rId308"/>
    <p:sldId id="563" r:id="rId309"/>
    <p:sldId id="564" r:id="rId310"/>
    <p:sldId id="566" r:id="rId311"/>
    <p:sldId id="567" r:id="rId312"/>
    <p:sldId id="568" r:id="rId313"/>
    <p:sldId id="569" r:id="rId314"/>
    <p:sldId id="570" r:id="rId315"/>
    <p:sldId id="565" r:id="rId316"/>
    <p:sldId id="571" r:id="rId31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84" y="-3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99" Type="http://schemas.openxmlformats.org/officeDocument/2006/relationships/slide" Target="slides/slide298.xml"/><Relationship Id="rId303" Type="http://schemas.openxmlformats.org/officeDocument/2006/relationships/slide" Target="slides/slide302.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slide" Target="slides/slide288.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314" Type="http://schemas.openxmlformats.org/officeDocument/2006/relationships/slide" Target="slides/slide313.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slide" Target="slides/slide289.xml"/><Relationship Id="rId304" Type="http://schemas.openxmlformats.org/officeDocument/2006/relationships/slide" Target="slides/slide303.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315" Type="http://schemas.openxmlformats.org/officeDocument/2006/relationships/slide" Target="slides/slide314.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slide" Target="slides/slide290.xml"/><Relationship Id="rId305" Type="http://schemas.openxmlformats.org/officeDocument/2006/relationships/slide" Target="slides/slide304.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16" Type="http://schemas.openxmlformats.org/officeDocument/2006/relationships/slide" Target="slides/slide315.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39" Type="http://schemas.openxmlformats.org/officeDocument/2006/relationships/slide" Target="slides/slide238.xml"/><Relationship Id="rId250" Type="http://schemas.openxmlformats.org/officeDocument/2006/relationships/slide" Target="slides/slide249.xml"/><Relationship Id="rId271" Type="http://schemas.openxmlformats.org/officeDocument/2006/relationships/slide" Target="slides/slide270.xml"/><Relationship Id="rId292" Type="http://schemas.openxmlformats.org/officeDocument/2006/relationships/slide" Target="slides/slide291.xml"/><Relationship Id="rId306" Type="http://schemas.openxmlformats.org/officeDocument/2006/relationships/slide" Target="slides/slide305.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slide" Target="slides/slide265.xml"/><Relationship Id="rId287" Type="http://schemas.openxmlformats.org/officeDocument/2006/relationships/slide" Target="slides/slide286.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282" Type="http://schemas.openxmlformats.org/officeDocument/2006/relationships/slide" Target="slides/slide281.xml"/><Relationship Id="rId312" Type="http://schemas.openxmlformats.org/officeDocument/2006/relationships/slide" Target="slides/slide311.xml"/><Relationship Id="rId317" Type="http://schemas.openxmlformats.org/officeDocument/2006/relationships/slide" Target="slides/slide31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77" Type="http://schemas.openxmlformats.org/officeDocument/2006/relationships/slide" Target="slides/slide276.xml"/><Relationship Id="rId298" Type="http://schemas.openxmlformats.org/officeDocument/2006/relationships/slide" Target="slides/slide297.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72" Type="http://schemas.openxmlformats.org/officeDocument/2006/relationships/slide" Target="slides/slide271.xml"/><Relationship Id="rId293" Type="http://schemas.openxmlformats.org/officeDocument/2006/relationships/slide" Target="slides/slide292.xml"/><Relationship Id="rId302" Type="http://schemas.openxmlformats.org/officeDocument/2006/relationships/slide" Target="slides/slide301.xml"/><Relationship Id="rId307" Type="http://schemas.openxmlformats.org/officeDocument/2006/relationships/slide" Target="slides/slide30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283" Type="http://schemas.openxmlformats.org/officeDocument/2006/relationships/slide" Target="slides/slide282.xml"/><Relationship Id="rId313" Type="http://schemas.openxmlformats.org/officeDocument/2006/relationships/slide" Target="slides/slide312.xml"/><Relationship Id="rId318"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294" Type="http://schemas.openxmlformats.org/officeDocument/2006/relationships/slide" Target="slides/slide293.xml"/><Relationship Id="rId308" Type="http://schemas.openxmlformats.org/officeDocument/2006/relationships/slide" Target="slides/slide307.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19" Type="http://schemas.openxmlformats.org/officeDocument/2006/relationships/viewProps" Target="viewProps.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slide" Target="slides/slide294.xml"/><Relationship Id="rId309" Type="http://schemas.openxmlformats.org/officeDocument/2006/relationships/slide" Target="slides/slide308.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320" Type="http://schemas.openxmlformats.org/officeDocument/2006/relationships/theme" Target="theme/theme1.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310" Type="http://schemas.openxmlformats.org/officeDocument/2006/relationships/slide" Target="slides/slide309.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296" Type="http://schemas.openxmlformats.org/officeDocument/2006/relationships/slide" Target="slides/slide295.xml"/><Relationship Id="rId300" Type="http://schemas.openxmlformats.org/officeDocument/2006/relationships/slide" Target="slides/slide299.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321" Type="http://schemas.openxmlformats.org/officeDocument/2006/relationships/tableStyles" Target="tableStyles.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311" Type="http://schemas.openxmlformats.org/officeDocument/2006/relationships/slide" Target="slides/slide310.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34" Type="http://schemas.openxmlformats.org/officeDocument/2006/relationships/slide" Target="slides/slide233.xml"/><Relationship Id="rId2" Type="http://schemas.openxmlformats.org/officeDocument/2006/relationships/slide" Target="slides/slide1.xml"/><Relationship Id="rId29" Type="http://schemas.openxmlformats.org/officeDocument/2006/relationships/slide" Target="slides/slide28.xml"/><Relationship Id="rId255" Type="http://schemas.openxmlformats.org/officeDocument/2006/relationships/slide" Target="slides/slide254.xml"/><Relationship Id="rId276" Type="http://schemas.openxmlformats.org/officeDocument/2006/relationships/slide" Target="slides/slide275.xml"/><Relationship Id="rId297" Type="http://schemas.openxmlformats.org/officeDocument/2006/relationships/slide" Target="slides/slide296.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301" Type="http://schemas.openxmlformats.org/officeDocument/2006/relationships/slide" Target="slides/slide300.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5C0578B-07EB-4FC1-ABE8-DD5C78C8DD02}"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cs-CZ"/>
        </a:p>
      </dgm:t>
    </dgm:pt>
    <dgm:pt modelId="{689CABC4-80A4-439B-B006-DCA62DA52C53}">
      <dgm:prSet phldrT="[Text]"/>
      <dgm:spPr/>
      <dgm:t>
        <a:bodyPr/>
        <a:lstStyle/>
        <a:p>
          <a:r>
            <a:rPr lang="cs-CZ" dirty="0" smtClean="0"/>
            <a:t>Nejvyšší soud</a:t>
          </a:r>
          <a:endParaRPr lang="cs-CZ" dirty="0"/>
        </a:p>
      </dgm:t>
    </dgm:pt>
    <dgm:pt modelId="{84715132-058C-4830-A755-21E46630878B}" type="parTrans" cxnId="{B1DFE96B-5ADF-4690-A42C-3C5673875CD5}">
      <dgm:prSet/>
      <dgm:spPr/>
      <dgm:t>
        <a:bodyPr/>
        <a:lstStyle/>
        <a:p>
          <a:endParaRPr lang="cs-CZ"/>
        </a:p>
      </dgm:t>
    </dgm:pt>
    <dgm:pt modelId="{17193EB9-C6E8-49E9-A7D8-50DD17225F92}" type="sibTrans" cxnId="{B1DFE96B-5ADF-4690-A42C-3C5673875CD5}">
      <dgm:prSet/>
      <dgm:spPr/>
      <dgm:t>
        <a:bodyPr/>
        <a:lstStyle/>
        <a:p>
          <a:endParaRPr lang="cs-CZ"/>
        </a:p>
      </dgm:t>
    </dgm:pt>
    <dgm:pt modelId="{7D53E62A-F280-4706-BE0D-93814481791E}">
      <dgm:prSet phldrT="[Text]"/>
      <dgm:spPr/>
      <dgm:t>
        <a:bodyPr/>
        <a:lstStyle/>
        <a:p>
          <a:r>
            <a:rPr lang="cs-CZ" dirty="0" smtClean="0"/>
            <a:t>Vrchní soud Praha</a:t>
          </a:r>
          <a:endParaRPr lang="cs-CZ" dirty="0"/>
        </a:p>
      </dgm:t>
    </dgm:pt>
    <dgm:pt modelId="{B05FB654-4560-46ED-B419-83E9DF45435C}" type="parTrans" cxnId="{11A31724-77B8-4073-8133-DAED7B0232D9}">
      <dgm:prSet/>
      <dgm:spPr/>
      <dgm:t>
        <a:bodyPr/>
        <a:lstStyle/>
        <a:p>
          <a:endParaRPr lang="cs-CZ"/>
        </a:p>
      </dgm:t>
    </dgm:pt>
    <dgm:pt modelId="{A16525A4-6099-4CE1-BD7F-BDEC72EC9E4A}" type="sibTrans" cxnId="{11A31724-77B8-4073-8133-DAED7B0232D9}">
      <dgm:prSet/>
      <dgm:spPr/>
      <dgm:t>
        <a:bodyPr/>
        <a:lstStyle/>
        <a:p>
          <a:endParaRPr lang="cs-CZ"/>
        </a:p>
      </dgm:t>
    </dgm:pt>
    <dgm:pt modelId="{174722F9-00CE-4A2B-B154-6A74BA84E054}">
      <dgm:prSet phldrT="[Text]"/>
      <dgm:spPr/>
      <dgm:t>
        <a:bodyPr/>
        <a:lstStyle/>
        <a:p>
          <a:r>
            <a:rPr lang="cs-CZ" dirty="0" smtClean="0"/>
            <a:t>Krajské soudy</a:t>
          </a:r>
          <a:endParaRPr lang="cs-CZ" dirty="0"/>
        </a:p>
      </dgm:t>
    </dgm:pt>
    <dgm:pt modelId="{5B37099E-CA8D-4548-B689-3E0E2C9ADAD6}" type="parTrans" cxnId="{E88EE91A-DE9C-4575-B918-CD5D62F3B7DF}">
      <dgm:prSet/>
      <dgm:spPr/>
      <dgm:t>
        <a:bodyPr/>
        <a:lstStyle/>
        <a:p>
          <a:endParaRPr lang="cs-CZ"/>
        </a:p>
      </dgm:t>
    </dgm:pt>
    <dgm:pt modelId="{93D7B9FC-54D3-40E9-95DC-2E6BFD797621}" type="sibTrans" cxnId="{E88EE91A-DE9C-4575-B918-CD5D62F3B7DF}">
      <dgm:prSet/>
      <dgm:spPr/>
      <dgm:t>
        <a:bodyPr/>
        <a:lstStyle/>
        <a:p>
          <a:endParaRPr lang="cs-CZ"/>
        </a:p>
      </dgm:t>
    </dgm:pt>
    <dgm:pt modelId="{7B3560FA-F6F1-4433-B029-9EAEAA496DC4}">
      <dgm:prSet phldrT="[Text]"/>
      <dgm:spPr/>
      <dgm:t>
        <a:bodyPr/>
        <a:lstStyle/>
        <a:p>
          <a:r>
            <a:rPr lang="cs-CZ" dirty="0" smtClean="0"/>
            <a:t>Městský Soud Praha</a:t>
          </a:r>
          <a:endParaRPr lang="cs-CZ" dirty="0"/>
        </a:p>
      </dgm:t>
    </dgm:pt>
    <dgm:pt modelId="{8888AC53-0113-4AA8-9C31-4D6ADD52EA25}" type="parTrans" cxnId="{D678FA09-0F34-431F-9711-9E65D92B230B}">
      <dgm:prSet/>
      <dgm:spPr/>
      <dgm:t>
        <a:bodyPr/>
        <a:lstStyle/>
        <a:p>
          <a:endParaRPr lang="cs-CZ"/>
        </a:p>
      </dgm:t>
    </dgm:pt>
    <dgm:pt modelId="{C844BD63-F931-4D73-BBB1-D1665C24F433}" type="sibTrans" cxnId="{D678FA09-0F34-431F-9711-9E65D92B230B}">
      <dgm:prSet/>
      <dgm:spPr/>
      <dgm:t>
        <a:bodyPr/>
        <a:lstStyle/>
        <a:p>
          <a:endParaRPr lang="cs-CZ"/>
        </a:p>
      </dgm:t>
    </dgm:pt>
    <dgm:pt modelId="{72C6FAE2-130D-4EEF-8384-4E093FD2C329}">
      <dgm:prSet phldrT="[Text]"/>
      <dgm:spPr/>
      <dgm:t>
        <a:bodyPr/>
        <a:lstStyle/>
        <a:p>
          <a:r>
            <a:rPr lang="cs-CZ" dirty="0" smtClean="0"/>
            <a:t>Vrchní soud Olomouc</a:t>
          </a:r>
          <a:endParaRPr lang="cs-CZ" dirty="0"/>
        </a:p>
      </dgm:t>
    </dgm:pt>
    <dgm:pt modelId="{FC27ABC1-7C48-4745-B4EF-6C44CDD5AAB3}" type="parTrans" cxnId="{77C0148A-87BD-48D5-854B-B78873296601}">
      <dgm:prSet/>
      <dgm:spPr/>
      <dgm:t>
        <a:bodyPr/>
        <a:lstStyle/>
        <a:p>
          <a:endParaRPr lang="cs-CZ"/>
        </a:p>
      </dgm:t>
    </dgm:pt>
    <dgm:pt modelId="{861FEC98-03EF-4CC1-9564-B47F45E57AF0}" type="sibTrans" cxnId="{77C0148A-87BD-48D5-854B-B78873296601}">
      <dgm:prSet/>
      <dgm:spPr/>
      <dgm:t>
        <a:bodyPr/>
        <a:lstStyle/>
        <a:p>
          <a:endParaRPr lang="cs-CZ"/>
        </a:p>
      </dgm:t>
    </dgm:pt>
    <dgm:pt modelId="{292370B2-6BAE-4F1F-9D61-DE3EDA59707B}">
      <dgm:prSet phldrT="[Text]"/>
      <dgm:spPr/>
      <dgm:t>
        <a:bodyPr/>
        <a:lstStyle/>
        <a:p>
          <a:r>
            <a:rPr lang="cs-CZ" dirty="0" smtClean="0"/>
            <a:t>Krajské soudy</a:t>
          </a:r>
          <a:endParaRPr lang="cs-CZ" dirty="0"/>
        </a:p>
      </dgm:t>
    </dgm:pt>
    <dgm:pt modelId="{6AC5F2CE-22CD-4F71-9CE6-C0A35B6283D4}" type="parTrans" cxnId="{47E9268A-E3FD-46B0-87ED-770F07C1222C}">
      <dgm:prSet/>
      <dgm:spPr/>
      <dgm:t>
        <a:bodyPr/>
        <a:lstStyle/>
        <a:p>
          <a:endParaRPr lang="cs-CZ"/>
        </a:p>
      </dgm:t>
    </dgm:pt>
    <dgm:pt modelId="{F13DEFAE-25EE-4867-91FB-95C066577829}" type="sibTrans" cxnId="{47E9268A-E3FD-46B0-87ED-770F07C1222C}">
      <dgm:prSet/>
      <dgm:spPr/>
      <dgm:t>
        <a:bodyPr/>
        <a:lstStyle/>
        <a:p>
          <a:endParaRPr lang="cs-CZ"/>
        </a:p>
      </dgm:t>
    </dgm:pt>
    <dgm:pt modelId="{92FBC6B7-FC50-4EA2-8E55-5F7A47AC7B4B}">
      <dgm:prSet phldrT="[Text]"/>
      <dgm:spPr/>
      <dgm:t>
        <a:bodyPr/>
        <a:lstStyle/>
        <a:p>
          <a:r>
            <a:rPr lang="cs-CZ" dirty="0" smtClean="0"/>
            <a:t>Okresní soudy</a:t>
          </a:r>
          <a:endParaRPr lang="cs-CZ" dirty="0"/>
        </a:p>
      </dgm:t>
    </dgm:pt>
    <dgm:pt modelId="{BB1E0CFD-7CFE-4A0E-B82D-AE75D3126C4F}" type="parTrans" cxnId="{D7F474CE-8642-4688-878F-12FC56BA3C01}">
      <dgm:prSet/>
      <dgm:spPr/>
      <dgm:t>
        <a:bodyPr/>
        <a:lstStyle/>
        <a:p>
          <a:endParaRPr lang="cs-CZ"/>
        </a:p>
      </dgm:t>
    </dgm:pt>
    <dgm:pt modelId="{96B109E1-7EB2-475F-BFE8-9BCC4D03F2E4}" type="sibTrans" cxnId="{D7F474CE-8642-4688-878F-12FC56BA3C01}">
      <dgm:prSet/>
      <dgm:spPr/>
      <dgm:t>
        <a:bodyPr/>
        <a:lstStyle/>
        <a:p>
          <a:endParaRPr lang="cs-CZ"/>
        </a:p>
      </dgm:t>
    </dgm:pt>
    <dgm:pt modelId="{3BDF2EAC-A522-40B5-8C10-3C206ADB5286}">
      <dgm:prSet phldrT="[Text]"/>
      <dgm:spPr/>
      <dgm:t>
        <a:bodyPr/>
        <a:lstStyle/>
        <a:p>
          <a:r>
            <a:rPr lang="cs-CZ" dirty="0" smtClean="0"/>
            <a:t>Městský soud Brno</a:t>
          </a:r>
          <a:endParaRPr lang="cs-CZ" dirty="0"/>
        </a:p>
      </dgm:t>
    </dgm:pt>
    <dgm:pt modelId="{DC9608A7-CDFB-4AB2-A933-532BCBA0E645}" type="parTrans" cxnId="{8F235F51-879D-4999-8F34-548EEC761725}">
      <dgm:prSet/>
      <dgm:spPr/>
      <dgm:t>
        <a:bodyPr/>
        <a:lstStyle/>
        <a:p>
          <a:endParaRPr lang="cs-CZ"/>
        </a:p>
      </dgm:t>
    </dgm:pt>
    <dgm:pt modelId="{7BA7F751-8744-405E-9347-C9F29CFA3AC2}" type="sibTrans" cxnId="{8F235F51-879D-4999-8F34-548EEC761725}">
      <dgm:prSet/>
      <dgm:spPr/>
      <dgm:t>
        <a:bodyPr/>
        <a:lstStyle/>
        <a:p>
          <a:endParaRPr lang="cs-CZ"/>
        </a:p>
      </dgm:t>
    </dgm:pt>
    <dgm:pt modelId="{1F6B5456-D9A4-48BC-93E4-52965025FEB2}">
      <dgm:prSet phldrT="[Text]"/>
      <dgm:spPr/>
      <dgm:t>
        <a:bodyPr/>
        <a:lstStyle/>
        <a:p>
          <a:r>
            <a:rPr lang="cs-CZ" dirty="0" smtClean="0"/>
            <a:t>Okresní soudy</a:t>
          </a:r>
          <a:endParaRPr lang="cs-CZ" dirty="0"/>
        </a:p>
      </dgm:t>
    </dgm:pt>
    <dgm:pt modelId="{C122C9DD-FFCA-4A3D-91CC-B9F0ACF17C62}" type="parTrans" cxnId="{5CFC4B1F-3ABD-407B-A67F-24CD77F3F799}">
      <dgm:prSet/>
      <dgm:spPr/>
      <dgm:t>
        <a:bodyPr/>
        <a:lstStyle/>
        <a:p>
          <a:endParaRPr lang="cs-CZ"/>
        </a:p>
      </dgm:t>
    </dgm:pt>
    <dgm:pt modelId="{5C9A7C3D-905C-4DFB-904F-D8D23E1BDCB9}" type="sibTrans" cxnId="{5CFC4B1F-3ABD-407B-A67F-24CD77F3F799}">
      <dgm:prSet/>
      <dgm:spPr/>
      <dgm:t>
        <a:bodyPr/>
        <a:lstStyle/>
        <a:p>
          <a:endParaRPr lang="cs-CZ"/>
        </a:p>
      </dgm:t>
    </dgm:pt>
    <dgm:pt modelId="{E6CA5784-10E6-4AE4-A036-53786210C175}">
      <dgm:prSet phldrT="[Text]"/>
      <dgm:spPr/>
      <dgm:t>
        <a:bodyPr/>
        <a:lstStyle/>
        <a:p>
          <a:r>
            <a:rPr lang="cs-CZ" dirty="0" smtClean="0"/>
            <a:t>Obvodní soudy</a:t>
          </a:r>
          <a:endParaRPr lang="cs-CZ" dirty="0"/>
        </a:p>
      </dgm:t>
    </dgm:pt>
    <dgm:pt modelId="{B27F6618-C6DD-4F45-A4D1-A33892FD6534}" type="parTrans" cxnId="{9A80B98A-3CEE-4881-A093-72180F640CDB}">
      <dgm:prSet/>
      <dgm:spPr/>
      <dgm:t>
        <a:bodyPr/>
        <a:lstStyle/>
        <a:p>
          <a:endParaRPr lang="cs-CZ"/>
        </a:p>
      </dgm:t>
    </dgm:pt>
    <dgm:pt modelId="{33A046DE-D142-4DFD-9AB4-9B31879C66B7}" type="sibTrans" cxnId="{9A80B98A-3CEE-4881-A093-72180F640CDB}">
      <dgm:prSet/>
      <dgm:spPr/>
      <dgm:t>
        <a:bodyPr/>
        <a:lstStyle/>
        <a:p>
          <a:endParaRPr lang="cs-CZ"/>
        </a:p>
      </dgm:t>
    </dgm:pt>
    <dgm:pt modelId="{265BFB55-069E-4996-91E2-8ABA465177E2}" type="pres">
      <dgm:prSet presAssocID="{A5C0578B-07EB-4FC1-ABE8-DD5C78C8DD02}" presName="hierChild1" presStyleCnt="0">
        <dgm:presLayoutVars>
          <dgm:chPref val="1"/>
          <dgm:dir/>
          <dgm:animOne val="branch"/>
          <dgm:animLvl val="lvl"/>
          <dgm:resizeHandles/>
        </dgm:presLayoutVars>
      </dgm:prSet>
      <dgm:spPr/>
      <dgm:t>
        <a:bodyPr/>
        <a:lstStyle/>
        <a:p>
          <a:endParaRPr lang="cs-CZ"/>
        </a:p>
      </dgm:t>
    </dgm:pt>
    <dgm:pt modelId="{FCC0DEC7-76D9-42BA-9890-A1DBACDBBCDF}" type="pres">
      <dgm:prSet presAssocID="{689CABC4-80A4-439B-B006-DCA62DA52C53}" presName="hierRoot1" presStyleCnt="0"/>
      <dgm:spPr/>
    </dgm:pt>
    <dgm:pt modelId="{F94F5E04-37A7-4D78-94F1-D3DB5736D607}" type="pres">
      <dgm:prSet presAssocID="{689CABC4-80A4-439B-B006-DCA62DA52C53}" presName="composite" presStyleCnt="0"/>
      <dgm:spPr/>
    </dgm:pt>
    <dgm:pt modelId="{E3902BC8-3AFE-4DDD-8674-412C37A18DC9}" type="pres">
      <dgm:prSet presAssocID="{689CABC4-80A4-439B-B006-DCA62DA52C53}" presName="background" presStyleLbl="node0" presStyleIdx="0" presStyleCnt="1"/>
      <dgm:spPr/>
    </dgm:pt>
    <dgm:pt modelId="{2477104C-0166-4360-AE4C-6FE69765A338}" type="pres">
      <dgm:prSet presAssocID="{689CABC4-80A4-439B-B006-DCA62DA52C53}" presName="text" presStyleLbl="fgAcc0" presStyleIdx="0" presStyleCnt="1">
        <dgm:presLayoutVars>
          <dgm:chPref val="3"/>
        </dgm:presLayoutVars>
      </dgm:prSet>
      <dgm:spPr/>
      <dgm:t>
        <a:bodyPr/>
        <a:lstStyle/>
        <a:p>
          <a:endParaRPr lang="cs-CZ"/>
        </a:p>
      </dgm:t>
    </dgm:pt>
    <dgm:pt modelId="{2F7C8269-CFF8-4B1C-9961-0B384A9AF3BC}" type="pres">
      <dgm:prSet presAssocID="{689CABC4-80A4-439B-B006-DCA62DA52C53}" presName="hierChild2" presStyleCnt="0"/>
      <dgm:spPr/>
    </dgm:pt>
    <dgm:pt modelId="{D1315078-ABFD-4739-B388-E121F448C5E7}" type="pres">
      <dgm:prSet presAssocID="{B05FB654-4560-46ED-B419-83E9DF45435C}" presName="Name10" presStyleLbl="parChTrans1D2" presStyleIdx="0" presStyleCnt="2"/>
      <dgm:spPr/>
      <dgm:t>
        <a:bodyPr/>
        <a:lstStyle/>
        <a:p>
          <a:endParaRPr lang="cs-CZ"/>
        </a:p>
      </dgm:t>
    </dgm:pt>
    <dgm:pt modelId="{14CC5D29-FB61-4602-92E7-87D7DB58BFB9}" type="pres">
      <dgm:prSet presAssocID="{7D53E62A-F280-4706-BE0D-93814481791E}" presName="hierRoot2" presStyleCnt="0"/>
      <dgm:spPr/>
    </dgm:pt>
    <dgm:pt modelId="{42039533-9065-427C-9347-AA3AC16C52E5}" type="pres">
      <dgm:prSet presAssocID="{7D53E62A-F280-4706-BE0D-93814481791E}" presName="composite2" presStyleCnt="0"/>
      <dgm:spPr/>
    </dgm:pt>
    <dgm:pt modelId="{71710664-6910-40E9-986C-BF01697E9B6B}" type="pres">
      <dgm:prSet presAssocID="{7D53E62A-F280-4706-BE0D-93814481791E}" presName="background2" presStyleLbl="node2" presStyleIdx="0" presStyleCnt="2"/>
      <dgm:spPr/>
    </dgm:pt>
    <dgm:pt modelId="{FF4328BB-C847-48E5-BA72-80842D183329}" type="pres">
      <dgm:prSet presAssocID="{7D53E62A-F280-4706-BE0D-93814481791E}" presName="text2" presStyleLbl="fgAcc2" presStyleIdx="0" presStyleCnt="2">
        <dgm:presLayoutVars>
          <dgm:chPref val="3"/>
        </dgm:presLayoutVars>
      </dgm:prSet>
      <dgm:spPr/>
      <dgm:t>
        <a:bodyPr/>
        <a:lstStyle/>
        <a:p>
          <a:endParaRPr lang="cs-CZ"/>
        </a:p>
      </dgm:t>
    </dgm:pt>
    <dgm:pt modelId="{9CEE5D6F-9804-4CED-93E4-EC2A79F28979}" type="pres">
      <dgm:prSet presAssocID="{7D53E62A-F280-4706-BE0D-93814481791E}" presName="hierChild3" presStyleCnt="0"/>
      <dgm:spPr/>
    </dgm:pt>
    <dgm:pt modelId="{0B9AC3ED-E94F-47A4-82D6-822B5CECF89E}" type="pres">
      <dgm:prSet presAssocID="{5B37099E-CA8D-4548-B689-3E0E2C9ADAD6}" presName="Name17" presStyleLbl="parChTrans1D3" presStyleIdx="0" presStyleCnt="3"/>
      <dgm:spPr/>
      <dgm:t>
        <a:bodyPr/>
        <a:lstStyle/>
        <a:p>
          <a:endParaRPr lang="cs-CZ"/>
        </a:p>
      </dgm:t>
    </dgm:pt>
    <dgm:pt modelId="{5FEE95EE-F2CC-4096-B8A0-732C2C24E8EE}" type="pres">
      <dgm:prSet presAssocID="{174722F9-00CE-4A2B-B154-6A74BA84E054}" presName="hierRoot3" presStyleCnt="0"/>
      <dgm:spPr/>
    </dgm:pt>
    <dgm:pt modelId="{830FA8B8-3E3F-4AEE-A205-0A27520F6A50}" type="pres">
      <dgm:prSet presAssocID="{174722F9-00CE-4A2B-B154-6A74BA84E054}" presName="composite3" presStyleCnt="0"/>
      <dgm:spPr/>
    </dgm:pt>
    <dgm:pt modelId="{CEAA9E28-FFBF-4846-8628-EE1AAD06F220}" type="pres">
      <dgm:prSet presAssocID="{174722F9-00CE-4A2B-B154-6A74BA84E054}" presName="background3" presStyleLbl="node3" presStyleIdx="0" presStyleCnt="3"/>
      <dgm:spPr/>
    </dgm:pt>
    <dgm:pt modelId="{03346C4F-EA54-4141-B80E-DB255A7DCF3F}" type="pres">
      <dgm:prSet presAssocID="{174722F9-00CE-4A2B-B154-6A74BA84E054}" presName="text3" presStyleLbl="fgAcc3" presStyleIdx="0" presStyleCnt="3">
        <dgm:presLayoutVars>
          <dgm:chPref val="3"/>
        </dgm:presLayoutVars>
      </dgm:prSet>
      <dgm:spPr/>
      <dgm:t>
        <a:bodyPr/>
        <a:lstStyle/>
        <a:p>
          <a:endParaRPr lang="cs-CZ"/>
        </a:p>
      </dgm:t>
    </dgm:pt>
    <dgm:pt modelId="{D737DA3D-20B6-4153-AF6C-CC3782D244EC}" type="pres">
      <dgm:prSet presAssocID="{174722F9-00CE-4A2B-B154-6A74BA84E054}" presName="hierChild4" presStyleCnt="0"/>
      <dgm:spPr/>
    </dgm:pt>
    <dgm:pt modelId="{BAE0805E-BF9F-4E53-89ED-5AED6F474C41}" type="pres">
      <dgm:prSet presAssocID="{C122C9DD-FFCA-4A3D-91CC-B9F0ACF17C62}" presName="Name23" presStyleLbl="parChTrans1D4" presStyleIdx="0" presStyleCnt="4"/>
      <dgm:spPr/>
      <dgm:t>
        <a:bodyPr/>
        <a:lstStyle/>
        <a:p>
          <a:endParaRPr lang="cs-CZ"/>
        </a:p>
      </dgm:t>
    </dgm:pt>
    <dgm:pt modelId="{1B90940D-6BDC-47E4-8572-B110603CF804}" type="pres">
      <dgm:prSet presAssocID="{1F6B5456-D9A4-48BC-93E4-52965025FEB2}" presName="hierRoot4" presStyleCnt="0"/>
      <dgm:spPr/>
    </dgm:pt>
    <dgm:pt modelId="{7621379C-18FE-490D-B546-ED013DAFBEFC}" type="pres">
      <dgm:prSet presAssocID="{1F6B5456-D9A4-48BC-93E4-52965025FEB2}" presName="composite4" presStyleCnt="0"/>
      <dgm:spPr/>
    </dgm:pt>
    <dgm:pt modelId="{016A5D8C-01DA-4927-A325-752C32C17CFC}" type="pres">
      <dgm:prSet presAssocID="{1F6B5456-D9A4-48BC-93E4-52965025FEB2}" presName="background4" presStyleLbl="node4" presStyleIdx="0" presStyleCnt="4"/>
      <dgm:spPr/>
    </dgm:pt>
    <dgm:pt modelId="{679F905D-9DC1-43C5-B168-48CFF0B90E11}" type="pres">
      <dgm:prSet presAssocID="{1F6B5456-D9A4-48BC-93E4-52965025FEB2}" presName="text4" presStyleLbl="fgAcc4" presStyleIdx="0" presStyleCnt="4">
        <dgm:presLayoutVars>
          <dgm:chPref val="3"/>
        </dgm:presLayoutVars>
      </dgm:prSet>
      <dgm:spPr/>
      <dgm:t>
        <a:bodyPr/>
        <a:lstStyle/>
        <a:p>
          <a:endParaRPr lang="cs-CZ"/>
        </a:p>
      </dgm:t>
    </dgm:pt>
    <dgm:pt modelId="{B13561D0-015F-40A6-AC76-83811337B35C}" type="pres">
      <dgm:prSet presAssocID="{1F6B5456-D9A4-48BC-93E4-52965025FEB2}" presName="hierChild5" presStyleCnt="0"/>
      <dgm:spPr/>
    </dgm:pt>
    <dgm:pt modelId="{51026FC3-B4D8-41BD-B1CA-001F6EB03BA8}" type="pres">
      <dgm:prSet presAssocID="{8888AC53-0113-4AA8-9C31-4D6ADD52EA25}" presName="Name17" presStyleLbl="parChTrans1D3" presStyleIdx="1" presStyleCnt="3"/>
      <dgm:spPr/>
      <dgm:t>
        <a:bodyPr/>
        <a:lstStyle/>
        <a:p>
          <a:endParaRPr lang="cs-CZ"/>
        </a:p>
      </dgm:t>
    </dgm:pt>
    <dgm:pt modelId="{D4E49864-FABA-4857-AAB1-11DDA286BCB9}" type="pres">
      <dgm:prSet presAssocID="{7B3560FA-F6F1-4433-B029-9EAEAA496DC4}" presName="hierRoot3" presStyleCnt="0"/>
      <dgm:spPr/>
    </dgm:pt>
    <dgm:pt modelId="{838B2F0E-3674-443F-A6D2-17380F53B71B}" type="pres">
      <dgm:prSet presAssocID="{7B3560FA-F6F1-4433-B029-9EAEAA496DC4}" presName="composite3" presStyleCnt="0"/>
      <dgm:spPr/>
    </dgm:pt>
    <dgm:pt modelId="{2ACFAB3F-8176-4411-B31A-44CF6462DAAC}" type="pres">
      <dgm:prSet presAssocID="{7B3560FA-F6F1-4433-B029-9EAEAA496DC4}" presName="background3" presStyleLbl="node3" presStyleIdx="1" presStyleCnt="3"/>
      <dgm:spPr/>
    </dgm:pt>
    <dgm:pt modelId="{8972BCB3-A496-42F4-82AF-57475AA591CA}" type="pres">
      <dgm:prSet presAssocID="{7B3560FA-F6F1-4433-B029-9EAEAA496DC4}" presName="text3" presStyleLbl="fgAcc3" presStyleIdx="1" presStyleCnt="3">
        <dgm:presLayoutVars>
          <dgm:chPref val="3"/>
        </dgm:presLayoutVars>
      </dgm:prSet>
      <dgm:spPr/>
      <dgm:t>
        <a:bodyPr/>
        <a:lstStyle/>
        <a:p>
          <a:endParaRPr lang="cs-CZ"/>
        </a:p>
      </dgm:t>
    </dgm:pt>
    <dgm:pt modelId="{E407B10F-F94D-4A7D-9048-047E34439825}" type="pres">
      <dgm:prSet presAssocID="{7B3560FA-F6F1-4433-B029-9EAEAA496DC4}" presName="hierChild4" presStyleCnt="0"/>
      <dgm:spPr/>
    </dgm:pt>
    <dgm:pt modelId="{CBEC304F-F08F-484A-9C1A-894C5E40FCDB}" type="pres">
      <dgm:prSet presAssocID="{B27F6618-C6DD-4F45-A4D1-A33892FD6534}" presName="Name23" presStyleLbl="parChTrans1D4" presStyleIdx="1" presStyleCnt="4"/>
      <dgm:spPr/>
      <dgm:t>
        <a:bodyPr/>
        <a:lstStyle/>
        <a:p>
          <a:endParaRPr lang="cs-CZ"/>
        </a:p>
      </dgm:t>
    </dgm:pt>
    <dgm:pt modelId="{2ADEFD01-BAA5-4362-B1E4-4622E98AFF35}" type="pres">
      <dgm:prSet presAssocID="{E6CA5784-10E6-4AE4-A036-53786210C175}" presName="hierRoot4" presStyleCnt="0"/>
      <dgm:spPr/>
    </dgm:pt>
    <dgm:pt modelId="{4483C418-3987-4590-8E28-90D9ED00B0F6}" type="pres">
      <dgm:prSet presAssocID="{E6CA5784-10E6-4AE4-A036-53786210C175}" presName="composite4" presStyleCnt="0"/>
      <dgm:spPr/>
    </dgm:pt>
    <dgm:pt modelId="{40E13FEC-4C94-4341-8B34-EC871EB974DD}" type="pres">
      <dgm:prSet presAssocID="{E6CA5784-10E6-4AE4-A036-53786210C175}" presName="background4" presStyleLbl="node4" presStyleIdx="1" presStyleCnt="4"/>
      <dgm:spPr/>
    </dgm:pt>
    <dgm:pt modelId="{1C824B10-C84B-4F3E-8628-35F874142A1E}" type="pres">
      <dgm:prSet presAssocID="{E6CA5784-10E6-4AE4-A036-53786210C175}" presName="text4" presStyleLbl="fgAcc4" presStyleIdx="1" presStyleCnt="4">
        <dgm:presLayoutVars>
          <dgm:chPref val="3"/>
        </dgm:presLayoutVars>
      </dgm:prSet>
      <dgm:spPr/>
      <dgm:t>
        <a:bodyPr/>
        <a:lstStyle/>
        <a:p>
          <a:endParaRPr lang="cs-CZ"/>
        </a:p>
      </dgm:t>
    </dgm:pt>
    <dgm:pt modelId="{E00CF150-CCD3-4BD3-B87E-2F6F05CA40F4}" type="pres">
      <dgm:prSet presAssocID="{E6CA5784-10E6-4AE4-A036-53786210C175}" presName="hierChild5" presStyleCnt="0"/>
      <dgm:spPr/>
    </dgm:pt>
    <dgm:pt modelId="{522C0D28-664E-4B06-AE9C-6FFBABAF3D46}" type="pres">
      <dgm:prSet presAssocID="{FC27ABC1-7C48-4745-B4EF-6C44CDD5AAB3}" presName="Name10" presStyleLbl="parChTrans1D2" presStyleIdx="1" presStyleCnt="2"/>
      <dgm:spPr/>
      <dgm:t>
        <a:bodyPr/>
        <a:lstStyle/>
        <a:p>
          <a:endParaRPr lang="cs-CZ"/>
        </a:p>
      </dgm:t>
    </dgm:pt>
    <dgm:pt modelId="{11BFAD9B-956F-46FF-9B77-E006AC00F24E}" type="pres">
      <dgm:prSet presAssocID="{72C6FAE2-130D-4EEF-8384-4E093FD2C329}" presName="hierRoot2" presStyleCnt="0"/>
      <dgm:spPr/>
    </dgm:pt>
    <dgm:pt modelId="{958E8158-759F-46E3-84CF-50100B85DB99}" type="pres">
      <dgm:prSet presAssocID="{72C6FAE2-130D-4EEF-8384-4E093FD2C329}" presName="composite2" presStyleCnt="0"/>
      <dgm:spPr/>
    </dgm:pt>
    <dgm:pt modelId="{75082460-992B-42BD-A0F6-99958B76B74D}" type="pres">
      <dgm:prSet presAssocID="{72C6FAE2-130D-4EEF-8384-4E093FD2C329}" presName="background2" presStyleLbl="node2" presStyleIdx="1" presStyleCnt="2"/>
      <dgm:spPr/>
    </dgm:pt>
    <dgm:pt modelId="{3C6B2BB0-06D1-405B-B140-CCF80079AB4D}" type="pres">
      <dgm:prSet presAssocID="{72C6FAE2-130D-4EEF-8384-4E093FD2C329}" presName="text2" presStyleLbl="fgAcc2" presStyleIdx="1" presStyleCnt="2">
        <dgm:presLayoutVars>
          <dgm:chPref val="3"/>
        </dgm:presLayoutVars>
      </dgm:prSet>
      <dgm:spPr/>
      <dgm:t>
        <a:bodyPr/>
        <a:lstStyle/>
        <a:p>
          <a:endParaRPr lang="cs-CZ"/>
        </a:p>
      </dgm:t>
    </dgm:pt>
    <dgm:pt modelId="{445105D0-CCA2-411B-B7C5-80698F1D8B4F}" type="pres">
      <dgm:prSet presAssocID="{72C6FAE2-130D-4EEF-8384-4E093FD2C329}" presName="hierChild3" presStyleCnt="0"/>
      <dgm:spPr/>
    </dgm:pt>
    <dgm:pt modelId="{6CC35D31-3D84-4B4D-B93E-712260611868}" type="pres">
      <dgm:prSet presAssocID="{6AC5F2CE-22CD-4F71-9CE6-C0A35B6283D4}" presName="Name17" presStyleLbl="parChTrans1D3" presStyleIdx="2" presStyleCnt="3"/>
      <dgm:spPr/>
      <dgm:t>
        <a:bodyPr/>
        <a:lstStyle/>
        <a:p>
          <a:endParaRPr lang="cs-CZ"/>
        </a:p>
      </dgm:t>
    </dgm:pt>
    <dgm:pt modelId="{F6618AB4-C0AF-4D0C-BE32-D9B68A3C3C9E}" type="pres">
      <dgm:prSet presAssocID="{292370B2-6BAE-4F1F-9D61-DE3EDA59707B}" presName="hierRoot3" presStyleCnt="0"/>
      <dgm:spPr/>
    </dgm:pt>
    <dgm:pt modelId="{DFBE1351-41B5-484C-9712-2DAF0B5108A2}" type="pres">
      <dgm:prSet presAssocID="{292370B2-6BAE-4F1F-9D61-DE3EDA59707B}" presName="composite3" presStyleCnt="0"/>
      <dgm:spPr/>
    </dgm:pt>
    <dgm:pt modelId="{9880A237-FE69-42E4-BCFE-66C0FBA6E445}" type="pres">
      <dgm:prSet presAssocID="{292370B2-6BAE-4F1F-9D61-DE3EDA59707B}" presName="background3" presStyleLbl="node3" presStyleIdx="2" presStyleCnt="3"/>
      <dgm:spPr/>
    </dgm:pt>
    <dgm:pt modelId="{0089DD6E-CF59-4F84-8988-A6E309CA09CB}" type="pres">
      <dgm:prSet presAssocID="{292370B2-6BAE-4F1F-9D61-DE3EDA59707B}" presName="text3" presStyleLbl="fgAcc3" presStyleIdx="2" presStyleCnt="3">
        <dgm:presLayoutVars>
          <dgm:chPref val="3"/>
        </dgm:presLayoutVars>
      </dgm:prSet>
      <dgm:spPr/>
      <dgm:t>
        <a:bodyPr/>
        <a:lstStyle/>
        <a:p>
          <a:endParaRPr lang="cs-CZ"/>
        </a:p>
      </dgm:t>
    </dgm:pt>
    <dgm:pt modelId="{878D8112-B0FD-427F-A3C2-ED3595C3C4AB}" type="pres">
      <dgm:prSet presAssocID="{292370B2-6BAE-4F1F-9D61-DE3EDA59707B}" presName="hierChild4" presStyleCnt="0"/>
      <dgm:spPr/>
    </dgm:pt>
    <dgm:pt modelId="{75A7134F-C660-484E-BD31-266FF4BB42F1}" type="pres">
      <dgm:prSet presAssocID="{BB1E0CFD-7CFE-4A0E-B82D-AE75D3126C4F}" presName="Name23" presStyleLbl="parChTrans1D4" presStyleIdx="2" presStyleCnt="4"/>
      <dgm:spPr/>
      <dgm:t>
        <a:bodyPr/>
        <a:lstStyle/>
        <a:p>
          <a:endParaRPr lang="cs-CZ"/>
        </a:p>
      </dgm:t>
    </dgm:pt>
    <dgm:pt modelId="{54C909D0-8B58-474B-8343-A2762070360C}" type="pres">
      <dgm:prSet presAssocID="{92FBC6B7-FC50-4EA2-8E55-5F7A47AC7B4B}" presName="hierRoot4" presStyleCnt="0"/>
      <dgm:spPr/>
    </dgm:pt>
    <dgm:pt modelId="{3658E058-6961-4D12-8779-7419051600FD}" type="pres">
      <dgm:prSet presAssocID="{92FBC6B7-FC50-4EA2-8E55-5F7A47AC7B4B}" presName="composite4" presStyleCnt="0"/>
      <dgm:spPr/>
    </dgm:pt>
    <dgm:pt modelId="{94F27988-6FDB-4530-B4C8-080857972152}" type="pres">
      <dgm:prSet presAssocID="{92FBC6B7-FC50-4EA2-8E55-5F7A47AC7B4B}" presName="background4" presStyleLbl="node4" presStyleIdx="2" presStyleCnt="4"/>
      <dgm:spPr/>
    </dgm:pt>
    <dgm:pt modelId="{9FB8B734-4357-4B70-AFF1-2F170FE9803A}" type="pres">
      <dgm:prSet presAssocID="{92FBC6B7-FC50-4EA2-8E55-5F7A47AC7B4B}" presName="text4" presStyleLbl="fgAcc4" presStyleIdx="2" presStyleCnt="4">
        <dgm:presLayoutVars>
          <dgm:chPref val="3"/>
        </dgm:presLayoutVars>
      </dgm:prSet>
      <dgm:spPr/>
      <dgm:t>
        <a:bodyPr/>
        <a:lstStyle/>
        <a:p>
          <a:endParaRPr lang="cs-CZ"/>
        </a:p>
      </dgm:t>
    </dgm:pt>
    <dgm:pt modelId="{713A9E31-12E6-4330-922C-CEB6EB848969}" type="pres">
      <dgm:prSet presAssocID="{92FBC6B7-FC50-4EA2-8E55-5F7A47AC7B4B}" presName="hierChild5" presStyleCnt="0"/>
      <dgm:spPr/>
    </dgm:pt>
    <dgm:pt modelId="{A4F8C065-B97F-490B-AEBC-9D12513747BE}" type="pres">
      <dgm:prSet presAssocID="{DC9608A7-CDFB-4AB2-A933-532BCBA0E645}" presName="Name23" presStyleLbl="parChTrans1D4" presStyleIdx="3" presStyleCnt="4"/>
      <dgm:spPr/>
      <dgm:t>
        <a:bodyPr/>
        <a:lstStyle/>
        <a:p>
          <a:endParaRPr lang="cs-CZ"/>
        </a:p>
      </dgm:t>
    </dgm:pt>
    <dgm:pt modelId="{F1555C0B-2A31-4AA2-BBC4-64B25A617B79}" type="pres">
      <dgm:prSet presAssocID="{3BDF2EAC-A522-40B5-8C10-3C206ADB5286}" presName="hierRoot4" presStyleCnt="0"/>
      <dgm:spPr/>
    </dgm:pt>
    <dgm:pt modelId="{745A058A-F735-403F-BF47-E1523AE8AF62}" type="pres">
      <dgm:prSet presAssocID="{3BDF2EAC-A522-40B5-8C10-3C206ADB5286}" presName="composite4" presStyleCnt="0"/>
      <dgm:spPr/>
    </dgm:pt>
    <dgm:pt modelId="{22EBF0BB-F8B5-4096-869D-E2DEB5F9BE14}" type="pres">
      <dgm:prSet presAssocID="{3BDF2EAC-A522-40B5-8C10-3C206ADB5286}" presName="background4" presStyleLbl="node4" presStyleIdx="3" presStyleCnt="4"/>
      <dgm:spPr/>
    </dgm:pt>
    <dgm:pt modelId="{FBB720BD-8549-4836-87AF-2D017A396D44}" type="pres">
      <dgm:prSet presAssocID="{3BDF2EAC-A522-40B5-8C10-3C206ADB5286}" presName="text4" presStyleLbl="fgAcc4" presStyleIdx="3" presStyleCnt="4">
        <dgm:presLayoutVars>
          <dgm:chPref val="3"/>
        </dgm:presLayoutVars>
      </dgm:prSet>
      <dgm:spPr/>
      <dgm:t>
        <a:bodyPr/>
        <a:lstStyle/>
        <a:p>
          <a:endParaRPr lang="cs-CZ"/>
        </a:p>
      </dgm:t>
    </dgm:pt>
    <dgm:pt modelId="{F327A7E4-61E4-406A-8D90-FEA9CC6D5744}" type="pres">
      <dgm:prSet presAssocID="{3BDF2EAC-A522-40B5-8C10-3C206ADB5286}" presName="hierChild5" presStyleCnt="0"/>
      <dgm:spPr/>
    </dgm:pt>
  </dgm:ptLst>
  <dgm:cxnLst>
    <dgm:cxn modelId="{FDD88CF3-B057-48CF-BA1A-C7FC4ED983B9}" type="presOf" srcId="{B27F6618-C6DD-4F45-A4D1-A33892FD6534}" destId="{CBEC304F-F08F-484A-9C1A-894C5E40FCDB}" srcOrd="0" destOrd="0" presId="urn:microsoft.com/office/officeart/2005/8/layout/hierarchy1"/>
    <dgm:cxn modelId="{E6F837AB-7654-4731-BFCA-31403EA6D409}" type="presOf" srcId="{6AC5F2CE-22CD-4F71-9CE6-C0A35B6283D4}" destId="{6CC35D31-3D84-4B4D-B93E-712260611868}" srcOrd="0" destOrd="0" presId="urn:microsoft.com/office/officeart/2005/8/layout/hierarchy1"/>
    <dgm:cxn modelId="{D7088A7A-FA14-459D-8252-B186DBDA2F84}" type="presOf" srcId="{3BDF2EAC-A522-40B5-8C10-3C206ADB5286}" destId="{FBB720BD-8549-4836-87AF-2D017A396D44}" srcOrd="0" destOrd="0" presId="urn:microsoft.com/office/officeart/2005/8/layout/hierarchy1"/>
    <dgm:cxn modelId="{BF708B0D-0859-4132-B514-C63F7C9DB5EC}" type="presOf" srcId="{174722F9-00CE-4A2B-B154-6A74BA84E054}" destId="{03346C4F-EA54-4141-B80E-DB255A7DCF3F}" srcOrd="0" destOrd="0" presId="urn:microsoft.com/office/officeart/2005/8/layout/hierarchy1"/>
    <dgm:cxn modelId="{9A80B98A-3CEE-4881-A093-72180F640CDB}" srcId="{7B3560FA-F6F1-4433-B029-9EAEAA496DC4}" destId="{E6CA5784-10E6-4AE4-A036-53786210C175}" srcOrd="0" destOrd="0" parTransId="{B27F6618-C6DD-4F45-A4D1-A33892FD6534}" sibTransId="{33A046DE-D142-4DFD-9AB4-9B31879C66B7}"/>
    <dgm:cxn modelId="{AF598ABD-942A-48AF-8F78-44B866EF4133}" type="presOf" srcId="{A5C0578B-07EB-4FC1-ABE8-DD5C78C8DD02}" destId="{265BFB55-069E-4996-91E2-8ABA465177E2}" srcOrd="0" destOrd="0" presId="urn:microsoft.com/office/officeart/2005/8/layout/hierarchy1"/>
    <dgm:cxn modelId="{30A98176-3D07-4164-975C-B330E2E86E03}" type="presOf" srcId="{8888AC53-0113-4AA8-9C31-4D6ADD52EA25}" destId="{51026FC3-B4D8-41BD-B1CA-001F6EB03BA8}" srcOrd="0" destOrd="0" presId="urn:microsoft.com/office/officeart/2005/8/layout/hierarchy1"/>
    <dgm:cxn modelId="{B950091B-3FDA-43EB-9E5F-F702FF17E83D}" type="presOf" srcId="{B05FB654-4560-46ED-B419-83E9DF45435C}" destId="{D1315078-ABFD-4739-B388-E121F448C5E7}" srcOrd="0" destOrd="0" presId="urn:microsoft.com/office/officeart/2005/8/layout/hierarchy1"/>
    <dgm:cxn modelId="{77C0148A-87BD-48D5-854B-B78873296601}" srcId="{689CABC4-80A4-439B-B006-DCA62DA52C53}" destId="{72C6FAE2-130D-4EEF-8384-4E093FD2C329}" srcOrd="1" destOrd="0" parTransId="{FC27ABC1-7C48-4745-B4EF-6C44CDD5AAB3}" sibTransId="{861FEC98-03EF-4CC1-9564-B47F45E57AF0}"/>
    <dgm:cxn modelId="{277B31F8-9AB7-452E-8FED-3CEAC504281A}" type="presOf" srcId="{DC9608A7-CDFB-4AB2-A933-532BCBA0E645}" destId="{A4F8C065-B97F-490B-AEBC-9D12513747BE}" srcOrd="0" destOrd="0" presId="urn:microsoft.com/office/officeart/2005/8/layout/hierarchy1"/>
    <dgm:cxn modelId="{95985EEC-9FDF-437C-8CC7-4A3E8BD4F8C8}" type="presOf" srcId="{689CABC4-80A4-439B-B006-DCA62DA52C53}" destId="{2477104C-0166-4360-AE4C-6FE69765A338}" srcOrd="0" destOrd="0" presId="urn:microsoft.com/office/officeart/2005/8/layout/hierarchy1"/>
    <dgm:cxn modelId="{A08741D7-58B0-4626-A2C5-36B63A59C45F}" type="presOf" srcId="{7B3560FA-F6F1-4433-B029-9EAEAA496DC4}" destId="{8972BCB3-A496-42F4-82AF-57475AA591CA}" srcOrd="0" destOrd="0" presId="urn:microsoft.com/office/officeart/2005/8/layout/hierarchy1"/>
    <dgm:cxn modelId="{40853345-5DBF-4743-9605-2361E0EB2BB0}" type="presOf" srcId="{5B37099E-CA8D-4548-B689-3E0E2C9ADAD6}" destId="{0B9AC3ED-E94F-47A4-82D6-822B5CECF89E}" srcOrd="0" destOrd="0" presId="urn:microsoft.com/office/officeart/2005/8/layout/hierarchy1"/>
    <dgm:cxn modelId="{226B6622-66D3-4D8B-80F9-045260DB0999}" type="presOf" srcId="{BB1E0CFD-7CFE-4A0E-B82D-AE75D3126C4F}" destId="{75A7134F-C660-484E-BD31-266FF4BB42F1}" srcOrd="0" destOrd="0" presId="urn:microsoft.com/office/officeart/2005/8/layout/hierarchy1"/>
    <dgm:cxn modelId="{EAFF184C-8844-4F8D-8438-887763209817}" type="presOf" srcId="{1F6B5456-D9A4-48BC-93E4-52965025FEB2}" destId="{679F905D-9DC1-43C5-B168-48CFF0B90E11}" srcOrd="0" destOrd="0" presId="urn:microsoft.com/office/officeart/2005/8/layout/hierarchy1"/>
    <dgm:cxn modelId="{71A9FD99-B7DD-4C54-883A-302EA05DEFA6}" type="presOf" srcId="{C122C9DD-FFCA-4A3D-91CC-B9F0ACF17C62}" destId="{BAE0805E-BF9F-4E53-89ED-5AED6F474C41}" srcOrd="0" destOrd="0" presId="urn:microsoft.com/office/officeart/2005/8/layout/hierarchy1"/>
    <dgm:cxn modelId="{6DA01FC5-7A85-4F05-BAE4-2C7A02E97953}" type="presOf" srcId="{72C6FAE2-130D-4EEF-8384-4E093FD2C329}" destId="{3C6B2BB0-06D1-405B-B140-CCF80079AB4D}" srcOrd="0" destOrd="0" presId="urn:microsoft.com/office/officeart/2005/8/layout/hierarchy1"/>
    <dgm:cxn modelId="{5CFC4B1F-3ABD-407B-A67F-24CD77F3F799}" srcId="{174722F9-00CE-4A2B-B154-6A74BA84E054}" destId="{1F6B5456-D9A4-48BC-93E4-52965025FEB2}" srcOrd="0" destOrd="0" parTransId="{C122C9DD-FFCA-4A3D-91CC-B9F0ACF17C62}" sibTransId="{5C9A7C3D-905C-4DFB-904F-D8D23E1BDCB9}"/>
    <dgm:cxn modelId="{A9148FCB-ED39-41B2-80B9-1DD39536AB23}" type="presOf" srcId="{7D53E62A-F280-4706-BE0D-93814481791E}" destId="{FF4328BB-C847-48E5-BA72-80842D183329}" srcOrd="0" destOrd="0" presId="urn:microsoft.com/office/officeart/2005/8/layout/hierarchy1"/>
    <dgm:cxn modelId="{11A31724-77B8-4073-8133-DAED7B0232D9}" srcId="{689CABC4-80A4-439B-B006-DCA62DA52C53}" destId="{7D53E62A-F280-4706-BE0D-93814481791E}" srcOrd="0" destOrd="0" parTransId="{B05FB654-4560-46ED-B419-83E9DF45435C}" sibTransId="{A16525A4-6099-4CE1-BD7F-BDEC72EC9E4A}"/>
    <dgm:cxn modelId="{B8DDEC85-6A1A-4122-A2BA-7ABC5E9D5150}" type="presOf" srcId="{FC27ABC1-7C48-4745-B4EF-6C44CDD5AAB3}" destId="{522C0D28-664E-4B06-AE9C-6FFBABAF3D46}" srcOrd="0" destOrd="0" presId="urn:microsoft.com/office/officeart/2005/8/layout/hierarchy1"/>
    <dgm:cxn modelId="{47E9268A-E3FD-46B0-87ED-770F07C1222C}" srcId="{72C6FAE2-130D-4EEF-8384-4E093FD2C329}" destId="{292370B2-6BAE-4F1F-9D61-DE3EDA59707B}" srcOrd="0" destOrd="0" parTransId="{6AC5F2CE-22CD-4F71-9CE6-C0A35B6283D4}" sibTransId="{F13DEFAE-25EE-4867-91FB-95C066577829}"/>
    <dgm:cxn modelId="{D7F474CE-8642-4688-878F-12FC56BA3C01}" srcId="{292370B2-6BAE-4F1F-9D61-DE3EDA59707B}" destId="{92FBC6B7-FC50-4EA2-8E55-5F7A47AC7B4B}" srcOrd="0" destOrd="0" parTransId="{BB1E0CFD-7CFE-4A0E-B82D-AE75D3126C4F}" sibTransId="{96B109E1-7EB2-475F-BFE8-9BCC4D03F2E4}"/>
    <dgm:cxn modelId="{E88EE91A-DE9C-4575-B918-CD5D62F3B7DF}" srcId="{7D53E62A-F280-4706-BE0D-93814481791E}" destId="{174722F9-00CE-4A2B-B154-6A74BA84E054}" srcOrd="0" destOrd="0" parTransId="{5B37099E-CA8D-4548-B689-3E0E2C9ADAD6}" sibTransId="{93D7B9FC-54D3-40E9-95DC-2E6BFD797621}"/>
    <dgm:cxn modelId="{8F235F51-879D-4999-8F34-548EEC761725}" srcId="{292370B2-6BAE-4F1F-9D61-DE3EDA59707B}" destId="{3BDF2EAC-A522-40B5-8C10-3C206ADB5286}" srcOrd="1" destOrd="0" parTransId="{DC9608A7-CDFB-4AB2-A933-532BCBA0E645}" sibTransId="{7BA7F751-8744-405E-9347-C9F29CFA3AC2}"/>
    <dgm:cxn modelId="{B1DFE96B-5ADF-4690-A42C-3C5673875CD5}" srcId="{A5C0578B-07EB-4FC1-ABE8-DD5C78C8DD02}" destId="{689CABC4-80A4-439B-B006-DCA62DA52C53}" srcOrd="0" destOrd="0" parTransId="{84715132-058C-4830-A755-21E46630878B}" sibTransId="{17193EB9-C6E8-49E9-A7D8-50DD17225F92}"/>
    <dgm:cxn modelId="{D678FA09-0F34-431F-9711-9E65D92B230B}" srcId="{7D53E62A-F280-4706-BE0D-93814481791E}" destId="{7B3560FA-F6F1-4433-B029-9EAEAA496DC4}" srcOrd="1" destOrd="0" parTransId="{8888AC53-0113-4AA8-9C31-4D6ADD52EA25}" sibTransId="{C844BD63-F931-4D73-BBB1-D1665C24F433}"/>
    <dgm:cxn modelId="{C3E47E4A-3824-45E0-8675-7C29EC551B58}" type="presOf" srcId="{292370B2-6BAE-4F1F-9D61-DE3EDA59707B}" destId="{0089DD6E-CF59-4F84-8988-A6E309CA09CB}" srcOrd="0" destOrd="0" presId="urn:microsoft.com/office/officeart/2005/8/layout/hierarchy1"/>
    <dgm:cxn modelId="{05EB1C12-E9D9-4F6C-8CEE-EA34AA3D29DD}" type="presOf" srcId="{E6CA5784-10E6-4AE4-A036-53786210C175}" destId="{1C824B10-C84B-4F3E-8628-35F874142A1E}" srcOrd="0" destOrd="0" presId="urn:microsoft.com/office/officeart/2005/8/layout/hierarchy1"/>
    <dgm:cxn modelId="{AABD6F52-25DC-470C-AA09-48CD2C1F558D}" type="presOf" srcId="{92FBC6B7-FC50-4EA2-8E55-5F7A47AC7B4B}" destId="{9FB8B734-4357-4B70-AFF1-2F170FE9803A}" srcOrd="0" destOrd="0" presId="urn:microsoft.com/office/officeart/2005/8/layout/hierarchy1"/>
    <dgm:cxn modelId="{E5551D9D-4354-4A2E-9272-94545C5DA113}" type="presParOf" srcId="{265BFB55-069E-4996-91E2-8ABA465177E2}" destId="{FCC0DEC7-76D9-42BA-9890-A1DBACDBBCDF}" srcOrd="0" destOrd="0" presId="urn:microsoft.com/office/officeart/2005/8/layout/hierarchy1"/>
    <dgm:cxn modelId="{7BC2F1DC-55EE-4B16-BE41-5A1A1DC8DF16}" type="presParOf" srcId="{FCC0DEC7-76D9-42BA-9890-A1DBACDBBCDF}" destId="{F94F5E04-37A7-4D78-94F1-D3DB5736D607}" srcOrd="0" destOrd="0" presId="urn:microsoft.com/office/officeart/2005/8/layout/hierarchy1"/>
    <dgm:cxn modelId="{AC6F39B6-0DE4-49AF-BBCE-A96856F28ECB}" type="presParOf" srcId="{F94F5E04-37A7-4D78-94F1-D3DB5736D607}" destId="{E3902BC8-3AFE-4DDD-8674-412C37A18DC9}" srcOrd="0" destOrd="0" presId="urn:microsoft.com/office/officeart/2005/8/layout/hierarchy1"/>
    <dgm:cxn modelId="{E2A7EBFD-4533-4A2F-9159-2E38CB40814E}" type="presParOf" srcId="{F94F5E04-37A7-4D78-94F1-D3DB5736D607}" destId="{2477104C-0166-4360-AE4C-6FE69765A338}" srcOrd="1" destOrd="0" presId="urn:microsoft.com/office/officeart/2005/8/layout/hierarchy1"/>
    <dgm:cxn modelId="{2F977B9B-C767-49F5-B7BB-8A8CBBC939FC}" type="presParOf" srcId="{FCC0DEC7-76D9-42BA-9890-A1DBACDBBCDF}" destId="{2F7C8269-CFF8-4B1C-9961-0B384A9AF3BC}" srcOrd="1" destOrd="0" presId="urn:microsoft.com/office/officeart/2005/8/layout/hierarchy1"/>
    <dgm:cxn modelId="{E6392A05-6D6C-4B5C-8BA9-7ED55EA2ACBD}" type="presParOf" srcId="{2F7C8269-CFF8-4B1C-9961-0B384A9AF3BC}" destId="{D1315078-ABFD-4739-B388-E121F448C5E7}" srcOrd="0" destOrd="0" presId="urn:microsoft.com/office/officeart/2005/8/layout/hierarchy1"/>
    <dgm:cxn modelId="{B9FC4802-A8AD-4C7E-92BA-138367130F6C}" type="presParOf" srcId="{2F7C8269-CFF8-4B1C-9961-0B384A9AF3BC}" destId="{14CC5D29-FB61-4602-92E7-87D7DB58BFB9}" srcOrd="1" destOrd="0" presId="urn:microsoft.com/office/officeart/2005/8/layout/hierarchy1"/>
    <dgm:cxn modelId="{E833AB30-D034-4034-A384-31E2934D85D5}" type="presParOf" srcId="{14CC5D29-FB61-4602-92E7-87D7DB58BFB9}" destId="{42039533-9065-427C-9347-AA3AC16C52E5}" srcOrd="0" destOrd="0" presId="urn:microsoft.com/office/officeart/2005/8/layout/hierarchy1"/>
    <dgm:cxn modelId="{DE6D2AB6-F77B-48E0-8623-5EE508E21416}" type="presParOf" srcId="{42039533-9065-427C-9347-AA3AC16C52E5}" destId="{71710664-6910-40E9-986C-BF01697E9B6B}" srcOrd="0" destOrd="0" presId="urn:microsoft.com/office/officeart/2005/8/layout/hierarchy1"/>
    <dgm:cxn modelId="{4055A59D-C84A-4777-B795-074765B890BB}" type="presParOf" srcId="{42039533-9065-427C-9347-AA3AC16C52E5}" destId="{FF4328BB-C847-48E5-BA72-80842D183329}" srcOrd="1" destOrd="0" presId="urn:microsoft.com/office/officeart/2005/8/layout/hierarchy1"/>
    <dgm:cxn modelId="{EFCE5BAD-A910-4B15-90C4-7CA305F20159}" type="presParOf" srcId="{14CC5D29-FB61-4602-92E7-87D7DB58BFB9}" destId="{9CEE5D6F-9804-4CED-93E4-EC2A79F28979}" srcOrd="1" destOrd="0" presId="urn:microsoft.com/office/officeart/2005/8/layout/hierarchy1"/>
    <dgm:cxn modelId="{B0B31A27-7B0C-4A1C-9132-69DC19016A4C}" type="presParOf" srcId="{9CEE5D6F-9804-4CED-93E4-EC2A79F28979}" destId="{0B9AC3ED-E94F-47A4-82D6-822B5CECF89E}" srcOrd="0" destOrd="0" presId="urn:microsoft.com/office/officeart/2005/8/layout/hierarchy1"/>
    <dgm:cxn modelId="{00E933D9-DE9A-4522-A826-9D337E1950C3}" type="presParOf" srcId="{9CEE5D6F-9804-4CED-93E4-EC2A79F28979}" destId="{5FEE95EE-F2CC-4096-B8A0-732C2C24E8EE}" srcOrd="1" destOrd="0" presId="urn:microsoft.com/office/officeart/2005/8/layout/hierarchy1"/>
    <dgm:cxn modelId="{6148B102-958C-49F8-B116-8A5A55A01443}" type="presParOf" srcId="{5FEE95EE-F2CC-4096-B8A0-732C2C24E8EE}" destId="{830FA8B8-3E3F-4AEE-A205-0A27520F6A50}" srcOrd="0" destOrd="0" presId="urn:microsoft.com/office/officeart/2005/8/layout/hierarchy1"/>
    <dgm:cxn modelId="{D97B00E2-9CCF-4A56-94EB-5ABB5DBEB6AB}" type="presParOf" srcId="{830FA8B8-3E3F-4AEE-A205-0A27520F6A50}" destId="{CEAA9E28-FFBF-4846-8628-EE1AAD06F220}" srcOrd="0" destOrd="0" presId="urn:microsoft.com/office/officeart/2005/8/layout/hierarchy1"/>
    <dgm:cxn modelId="{7911DC75-BAAC-45A3-AA26-BFF88819C5A9}" type="presParOf" srcId="{830FA8B8-3E3F-4AEE-A205-0A27520F6A50}" destId="{03346C4F-EA54-4141-B80E-DB255A7DCF3F}" srcOrd="1" destOrd="0" presId="urn:microsoft.com/office/officeart/2005/8/layout/hierarchy1"/>
    <dgm:cxn modelId="{20535904-0FE6-4A81-B445-46B9D38E4750}" type="presParOf" srcId="{5FEE95EE-F2CC-4096-B8A0-732C2C24E8EE}" destId="{D737DA3D-20B6-4153-AF6C-CC3782D244EC}" srcOrd="1" destOrd="0" presId="urn:microsoft.com/office/officeart/2005/8/layout/hierarchy1"/>
    <dgm:cxn modelId="{CED380F9-7972-4965-B9DF-B1D7EC6A8EFE}" type="presParOf" srcId="{D737DA3D-20B6-4153-AF6C-CC3782D244EC}" destId="{BAE0805E-BF9F-4E53-89ED-5AED6F474C41}" srcOrd="0" destOrd="0" presId="urn:microsoft.com/office/officeart/2005/8/layout/hierarchy1"/>
    <dgm:cxn modelId="{27247347-7C6E-4316-8405-4E3A863F4F56}" type="presParOf" srcId="{D737DA3D-20B6-4153-AF6C-CC3782D244EC}" destId="{1B90940D-6BDC-47E4-8572-B110603CF804}" srcOrd="1" destOrd="0" presId="urn:microsoft.com/office/officeart/2005/8/layout/hierarchy1"/>
    <dgm:cxn modelId="{CE62A908-A99A-48E4-A916-F1C0E31F26FB}" type="presParOf" srcId="{1B90940D-6BDC-47E4-8572-B110603CF804}" destId="{7621379C-18FE-490D-B546-ED013DAFBEFC}" srcOrd="0" destOrd="0" presId="urn:microsoft.com/office/officeart/2005/8/layout/hierarchy1"/>
    <dgm:cxn modelId="{BBD3E235-E630-41A7-AAAF-4C318064B11A}" type="presParOf" srcId="{7621379C-18FE-490D-B546-ED013DAFBEFC}" destId="{016A5D8C-01DA-4927-A325-752C32C17CFC}" srcOrd="0" destOrd="0" presId="urn:microsoft.com/office/officeart/2005/8/layout/hierarchy1"/>
    <dgm:cxn modelId="{CB0044C2-89E3-462E-BEBE-1E6762B72DD3}" type="presParOf" srcId="{7621379C-18FE-490D-B546-ED013DAFBEFC}" destId="{679F905D-9DC1-43C5-B168-48CFF0B90E11}" srcOrd="1" destOrd="0" presId="urn:microsoft.com/office/officeart/2005/8/layout/hierarchy1"/>
    <dgm:cxn modelId="{642CADC4-65CC-48B6-A003-8971B4CAC809}" type="presParOf" srcId="{1B90940D-6BDC-47E4-8572-B110603CF804}" destId="{B13561D0-015F-40A6-AC76-83811337B35C}" srcOrd="1" destOrd="0" presId="urn:microsoft.com/office/officeart/2005/8/layout/hierarchy1"/>
    <dgm:cxn modelId="{3F266477-54F8-4C02-A4BA-5094DBEE535E}" type="presParOf" srcId="{9CEE5D6F-9804-4CED-93E4-EC2A79F28979}" destId="{51026FC3-B4D8-41BD-B1CA-001F6EB03BA8}" srcOrd="2" destOrd="0" presId="urn:microsoft.com/office/officeart/2005/8/layout/hierarchy1"/>
    <dgm:cxn modelId="{8BABD75F-FAD6-43C0-961B-6D13A9B8B24C}" type="presParOf" srcId="{9CEE5D6F-9804-4CED-93E4-EC2A79F28979}" destId="{D4E49864-FABA-4857-AAB1-11DDA286BCB9}" srcOrd="3" destOrd="0" presId="urn:microsoft.com/office/officeart/2005/8/layout/hierarchy1"/>
    <dgm:cxn modelId="{F7DCC213-C727-4C8B-BA38-0402A9A0A1B1}" type="presParOf" srcId="{D4E49864-FABA-4857-AAB1-11DDA286BCB9}" destId="{838B2F0E-3674-443F-A6D2-17380F53B71B}" srcOrd="0" destOrd="0" presId="urn:microsoft.com/office/officeart/2005/8/layout/hierarchy1"/>
    <dgm:cxn modelId="{67FDB857-4A6B-4D47-ACE8-49BC6880D86C}" type="presParOf" srcId="{838B2F0E-3674-443F-A6D2-17380F53B71B}" destId="{2ACFAB3F-8176-4411-B31A-44CF6462DAAC}" srcOrd="0" destOrd="0" presId="urn:microsoft.com/office/officeart/2005/8/layout/hierarchy1"/>
    <dgm:cxn modelId="{EB02FC46-4009-46BD-9850-82D790BDC9C2}" type="presParOf" srcId="{838B2F0E-3674-443F-A6D2-17380F53B71B}" destId="{8972BCB3-A496-42F4-82AF-57475AA591CA}" srcOrd="1" destOrd="0" presId="urn:microsoft.com/office/officeart/2005/8/layout/hierarchy1"/>
    <dgm:cxn modelId="{BF03FC0D-E15C-4000-95A0-85C46C52995B}" type="presParOf" srcId="{D4E49864-FABA-4857-AAB1-11DDA286BCB9}" destId="{E407B10F-F94D-4A7D-9048-047E34439825}" srcOrd="1" destOrd="0" presId="urn:microsoft.com/office/officeart/2005/8/layout/hierarchy1"/>
    <dgm:cxn modelId="{E591B8C6-61D4-4C38-AEE0-E90D9691927B}" type="presParOf" srcId="{E407B10F-F94D-4A7D-9048-047E34439825}" destId="{CBEC304F-F08F-484A-9C1A-894C5E40FCDB}" srcOrd="0" destOrd="0" presId="urn:microsoft.com/office/officeart/2005/8/layout/hierarchy1"/>
    <dgm:cxn modelId="{E0AACD7D-6B0E-4679-8D45-C3941D9EBAB1}" type="presParOf" srcId="{E407B10F-F94D-4A7D-9048-047E34439825}" destId="{2ADEFD01-BAA5-4362-B1E4-4622E98AFF35}" srcOrd="1" destOrd="0" presId="urn:microsoft.com/office/officeart/2005/8/layout/hierarchy1"/>
    <dgm:cxn modelId="{47125B15-D2D1-4CA5-937E-26DE18F1FB61}" type="presParOf" srcId="{2ADEFD01-BAA5-4362-B1E4-4622E98AFF35}" destId="{4483C418-3987-4590-8E28-90D9ED00B0F6}" srcOrd="0" destOrd="0" presId="urn:microsoft.com/office/officeart/2005/8/layout/hierarchy1"/>
    <dgm:cxn modelId="{DAC53F16-1C05-4125-B783-E08DACEF4636}" type="presParOf" srcId="{4483C418-3987-4590-8E28-90D9ED00B0F6}" destId="{40E13FEC-4C94-4341-8B34-EC871EB974DD}" srcOrd="0" destOrd="0" presId="urn:microsoft.com/office/officeart/2005/8/layout/hierarchy1"/>
    <dgm:cxn modelId="{6841D0D2-2E0B-4B50-86FA-AB47D4FE3BFA}" type="presParOf" srcId="{4483C418-3987-4590-8E28-90D9ED00B0F6}" destId="{1C824B10-C84B-4F3E-8628-35F874142A1E}" srcOrd="1" destOrd="0" presId="urn:microsoft.com/office/officeart/2005/8/layout/hierarchy1"/>
    <dgm:cxn modelId="{33D32160-3219-404F-B2E1-74D26731887D}" type="presParOf" srcId="{2ADEFD01-BAA5-4362-B1E4-4622E98AFF35}" destId="{E00CF150-CCD3-4BD3-B87E-2F6F05CA40F4}" srcOrd="1" destOrd="0" presId="urn:microsoft.com/office/officeart/2005/8/layout/hierarchy1"/>
    <dgm:cxn modelId="{A9F84166-7923-4B3A-BD82-87F4D1C5413B}" type="presParOf" srcId="{2F7C8269-CFF8-4B1C-9961-0B384A9AF3BC}" destId="{522C0D28-664E-4B06-AE9C-6FFBABAF3D46}" srcOrd="2" destOrd="0" presId="urn:microsoft.com/office/officeart/2005/8/layout/hierarchy1"/>
    <dgm:cxn modelId="{8E6EBF50-0E26-4301-9057-D3E2A4D77CF3}" type="presParOf" srcId="{2F7C8269-CFF8-4B1C-9961-0B384A9AF3BC}" destId="{11BFAD9B-956F-46FF-9B77-E006AC00F24E}" srcOrd="3" destOrd="0" presId="urn:microsoft.com/office/officeart/2005/8/layout/hierarchy1"/>
    <dgm:cxn modelId="{1A2613BD-C951-4870-90DB-F3D6BE8625C1}" type="presParOf" srcId="{11BFAD9B-956F-46FF-9B77-E006AC00F24E}" destId="{958E8158-759F-46E3-84CF-50100B85DB99}" srcOrd="0" destOrd="0" presId="urn:microsoft.com/office/officeart/2005/8/layout/hierarchy1"/>
    <dgm:cxn modelId="{AE66AF90-B0E5-41C8-8EA6-79AD24F6D23A}" type="presParOf" srcId="{958E8158-759F-46E3-84CF-50100B85DB99}" destId="{75082460-992B-42BD-A0F6-99958B76B74D}" srcOrd="0" destOrd="0" presId="urn:microsoft.com/office/officeart/2005/8/layout/hierarchy1"/>
    <dgm:cxn modelId="{907C0B74-B5D8-44E0-987B-0D17707E4806}" type="presParOf" srcId="{958E8158-759F-46E3-84CF-50100B85DB99}" destId="{3C6B2BB0-06D1-405B-B140-CCF80079AB4D}" srcOrd="1" destOrd="0" presId="urn:microsoft.com/office/officeart/2005/8/layout/hierarchy1"/>
    <dgm:cxn modelId="{63DBC540-397F-486C-BA36-62837F2B4260}" type="presParOf" srcId="{11BFAD9B-956F-46FF-9B77-E006AC00F24E}" destId="{445105D0-CCA2-411B-B7C5-80698F1D8B4F}" srcOrd="1" destOrd="0" presId="urn:microsoft.com/office/officeart/2005/8/layout/hierarchy1"/>
    <dgm:cxn modelId="{D9C8E508-623F-43D0-97D1-80202F6A35AB}" type="presParOf" srcId="{445105D0-CCA2-411B-B7C5-80698F1D8B4F}" destId="{6CC35D31-3D84-4B4D-B93E-712260611868}" srcOrd="0" destOrd="0" presId="urn:microsoft.com/office/officeart/2005/8/layout/hierarchy1"/>
    <dgm:cxn modelId="{17C649B7-CB58-4C80-917F-995929FC1899}" type="presParOf" srcId="{445105D0-CCA2-411B-B7C5-80698F1D8B4F}" destId="{F6618AB4-C0AF-4D0C-BE32-D9B68A3C3C9E}" srcOrd="1" destOrd="0" presId="urn:microsoft.com/office/officeart/2005/8/layout/hierarchy1"/>
    <dgm:cxn modelId="{3264EC5B-EE5F-407D-948C-C7B5A68505EF}" type="presParOf" srcId="{F6618AB4-C0AF-4D0C-BE32-D9B68A3C3C9E}" destId="{DFBE1351-41B5-484C-9712-2DAF0B5108A2}" srcOrd="0" destOrd="0" presId="urn:microsoft.com/office/officeart/2005/8/layout/hierarchy1"/>
    <dgm:cxn modelId="{AC614E45-D62E-4B04-8376-98727C532257}" type="presParOf" srcId="{DFBE1351-41B5-484C-9712-2DAF0B5108A2}" destId="{9880A237-FE69-42E4-BCFE-66C0FBA6E445}" srcOrd="0" destOrd="0" presId="urn:microsoft.com/office/officeart/2005/8/layout/hierarchy1"/>
    <dgm:cxn modelId="{49A9C76E-1653-45E8-9A1D-6C82825E129D}" type="presParOf" srcId="{DFBE1351-41B5-484C-9712-2DAF0B5108A2}" destId="{0089DD6E-CF59-4F84-8988-A6E309CA09CB}" srcOrd="1" destOrd="0" presId="urn:microsoft.com/office/officeart/2005/8/layout/hierarchy1"/>
    <dgm:cxn modelId="{790D348F-26CD-4694-A3D9-EF46DB098F24}" type="presParOf" srcId="{F6618AB4-C0AF-4D0C-BE32-D9B68A3C3C9E}" destId="{878D8112-B0FD-427F-A3C2-ED3595C3C4AB}" srcOrd="1" destOrd="0" presId="urn:microsoft.com/office/officeart/2005/8/layout/hierarchy1"/>
    <dgm:cxn modelId="{A8BBCC97-04C8-41F8-991F-3EE774043E0C}" type="presParOf" srcId="{878D8112-B0FD-427F-A3C2-ED3595C3C4AB}" destId="{75A7134F-C660-484E-BD31-266FF4BB42F1}" srcOrd="0" destOrd="0" presId="urn:microsoft.com/office/officeart/2005/8/layout/hierarchy1"/>
    <dgm:cxn modelId="{3AAC078A-C127-4B27-8B1D-646A700FD746}" type="presParOf" srcId="{878D8112-B0FD-427F-A3C2-ED3595C3C4AB}" destId="{54C909D0-8B58-474B-8343-A2762070360C}" srcOrd="1" destOrd="0" presId="urn:microsoft.com/office/officeart/2005/8/layout/hierarchy1"/>
    <dgm:cxn modelId="{3E95215C-4CD9-4409-B2C1-F09230C64609}" type="presParOf" srcId="{54C909D0-8B58-474B-8343-A2762070360C}" destId="{3658E058-6961-4D12-8779-7419051600FD}" srcOrd="0" destOrd="0" presId="urn:microsoft.com/office/officeart/2005/8/layout/hierarchy1"/>
    <dgm:cxn modelId="{C1F8B59E-BAE5-4FD6-93B6-864C9264F61D}" type="presParOf" srcId="{3658E058-6961-4D12-8779-7419051600FD}" destId="{94F27988-6FDB-4530-B4C8-080857972152}" srcOrd="0" destOrd="0" presId="urn:microsoft.com/office/officeart/2005/8/layout/hierarchy1"/>
    <dgm:cxn modelId="{F4C14543-B3DB-40C8-ADE6-B7CD4582711D}" type="presParOf" srcId="{3658E058-6961-4D12-8779-7419051600FD}" destId="{9FB8B734-4357-4B70-AFF1-2F170FE9803A}" srcOrd="1" destOrd="0" presId="urn:microsoft.com/office/officeart/2005/8/layout/hierarchy1"/>
    <dgm:cxn modelId="{50E1A468-CD12-4DD6-85C7-0225FC49679E}" type="presParOf" srcId="{54C909D0-8B58-474B-8343-A2762070360C}" destId="{713A9E31-12E6-4330-922C-CEB6EB848969}" srcOrd="1" destOrd="0" presId="urn:microsoft.com/office/officeart/2005/8/layout/hierarchy1"/>
    <dgm:cxn modelId="{88032AA2-7183-46DE-988D-2FEE33AD665A}" type="presParOf" srcId="{878D8112-B0FD-427F-A3C2-ED3595C3C4AB}" destId="{A4F8C065-B97F-490B-AEBC-9D12513747BE}" srcOrd="2" destOrd="0" presId="urn:microsoft.com/office/officeart/2005/8/layout/hierarchy1"/>
    <dgm:cxn modelId="{BBC942C0-0136-4255-B889-3CDC7481E86C}" type="presParOf" srcId="{878D8112-B0FD-427F-A3C2-ED3595C3C4AB}" destId="{F1555C0B-2A31-4AA2-BBC4-64B25A617B79}" srcOrd="3" destOrd="0" presId="urn:microsoft.com/office/officeart/2005/8/layout/hierarchy1"/>
    <dgm:cxn modelId="{2A5AFC7E-C338-499A-ACEF-90629E0F4D06}" type="presParOf" srcId="{F1555C0B-2A31-4AA2-BBC4-64B25A617B79}" destId="{745A058A-F735-403F-BF47-E1523AE8AF62}" srcOrd="0" destOrd="0" presId="urn:microsoft.com/office/officeart/2005/8/layout/hierarchy1"/>
    <dgm:cxn modelId="{3B421654-6AEF-4D14-A8F6-80EB4487F8CB}" type="presParOf" srcId="{745A058A-F735-403F-BF47-E1523AE8AF62}" destId="{22EBF0BB-F8B5-4096-869D-E2DEB5F9BE14}" srcOrd="0" destOrd="0" presId="urn:microsoft.com/office/officeart/2005/8/layout/hierarchy1"/>
    <dgm:cxn modelId="{6068B7C4-2E3B-42C2-AA95-F03D6E948B52}" type="presParOf" srcId="{745A058A-F735-403F-BF47-E1523AE8AF62}" destId="{FBB720BD-8549-4836-87AF-2D017A396D44}" srcOrd="1" destOrd="0" presId="urn:microsoft.com/office/officeart/2005/8/layout/hierarchy1"/>
    <dgm:cxn modelId="{508FB2DD-4DE6-43D8-AE74-D258D86192A9}" type="presParOf" srcId="{F1555C0B-2A31-4AA2-BBC4-64B25A617B79}" destId="{F327A7E4-61E4-406A-8D90-FEA9CC6D574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1">
        <a:schemeClr val="bg2"/>
      </p:bgRef>
    </p:bg>
    <p:spTree>
      <p:nvGrpSpPr>
        <p:cNvPr id="1" name=""/>
        <p:cNvGrpSpPr/>
        <p:nvPr/>
      </p:nvGrpSpPr>
      <p:grpSpPr>
        <a:xfrm>
          <a:off x="0" y="0"/>
          <a:ext cx="0" cy="0"/>
          <a:chOff x="0" y="0"/>
          <a:chExt cx="0" cy="0"/>
        </a:xfrm>
      </p:grpSpPr>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Podnadpis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p:txBody>
          <a:bodyPr/>
          <a:lstStyle/>
          <a:p>
            <a:fld id="{91620160-2642-478E-9321-49B456670445}" type="datetimeFigureOut">
              <a:rPr lang="cs-CZ" smtClean="0"/>
              <a:t>1. 2. 2020</a:t>
            </a:fld>
            <a:endParaRPr lang="cs-CZ"/>
          </a:p>
        </p:txBody>
      </p:sp>
      <p:sp>
        <p:nvSpPr>
          <p:cNvPr id="17" name="Zástupný symbol pro zápatí 16"/>
          <p:cNvSpPr>
            <a:spLocks noGrp="1"/>
          </p:cNvSpPr>
          <p:nvPr>
            <p:ph type="ftr" sz="quarter" idx="11"/>
          </p:nvPr>
        </p:nvSpPr>
        <p:spPr/>
        <p:txBody>
          <a:bodyPr/>
          <a:lstStyle/>
          <a:p>
            <a:endParaRPr lang="cs-CZ"/>
          </a:p>
        </p:txBody>
      </p:sp>
      <p:sp>
        <p:nvSpPr>
          <p:cNvPr id="7" name="Přímá spojnice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á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á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Zástupný symbol pro číslo snímku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9C45935-564A-448D-B1D7-DF4C20A7B620}" type="slidenum">
              <a:rPr lang="cs-CZ" smtClean="0"/>
              <a:t>‹#›</a:t>
            </a:fld>
            <a:endParaRPr lang="cs-CZ"/>
          </a:p>
        </p:txBody>
      </p:sp>
      <p:sp>
        <p:nvSpPr>
          <p:cNvPr id="8" name="Nadpis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1620160-2642-478E-9321-49B456670445}" type="datetimeFigureOut">
              <a:rPr lang="cs-CZ" smtClean="0"/>
              <a:t>1. 2. 2020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9C45935-564A-448D-B1D7-DF4C20A7B620}" type="slidenum">
              <a:rPr lang="cs-CZ" smtClean="0"/>
              <a:t>‹#›</a:t>
            </a:fld>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bg>
      <p:bgRef idx="1001">
        <a:schemeClr val="bg2"/>
      </p:bgRef>
    </p:bg>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Přímá spojnice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á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6915912" y="3009901"/>
            <a:ext cx="457200" cy="441325"/>
          </a:xfrm>
        </p:spPr>
        <p:txBody>
          <a:bodyPr/>
          <a:lstStyle/>
          <a:p>
            <a:fld id="{19C45935-564A-448D-B1D7-DF4C20A7B620}" type="slidenum">
              <a:rPr lang="cs-CZ" smtClean="0"/>
              <a:t>‹#›</a:t>
            </a:fld>
            <a:endParaRPr lang="cs-CZ"/>
          </a:p>
        </p:txBody>
      </p:sp>
      <p:sp>
        <p:nvSpPr>
          <p:cNvPr id="3" name="Zástupný symbol pro svislý text 2"/>
          <p:cNvSpPr>
            <a:spLocks noGrp="1"/>
          </p:cNvSpPr>
          <p:nvPr>
            <p:ph type="body" orient="vert" idx="1"/>
          </p:nvPr>
        </p:nvSpPr>
        <p:spPr>
          <a:xfrm>
            <a:off x="304800" y="304800"/>
            <a:ext cx="6553200" cy="5821366"/>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91620160-2642-478E-9321-49B456670445}" type="datetimeFigureOut">
              <a:rPr lang="cs-CZ" smtClean="0"/>
              <a:t>1. 2. 2020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2" name="Svislý nadpis 1"/>
          <p:cNvSpPr>
            <a:spLocks noGrp="1"/>
          </p:cNvSpPr>
          <p:nvPr>
            <p:ph type="title" orient="vert"/>
          </p:nvPr>
        </p:nvSpPr>
        <p:spPr>
          <a:xfrm>
            <a:off x="7391400" y="304801"/>
            <a:ext cx="1447800" cy="5851525"/>
          </a:xfrm>
        </p:spPr>
        <p:txBody>
          <a:bodyPr vert="eaVert"/>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solidFill>
                  <a:schemeClr val="accent3">
                    <a:shade val="75000"/>
                  </a:schemeClr>
                </a:solidFill>
              </a:defRPr>
            </a:lvl1pPr>
          </a:lstStyle>
          <a:p>
            <a:r>
              <a:rPr kumimoji="0" lang="cs-CZ" smtClean="0"/>
              <a:t>Kliknutím lze upravit styl.</a:t>
            </a:r>
            <a:endParaRPr kumimoji="0" lang="en-US"/>
          </a:p>
        </p:txBody>
      </p:sp>
      <p:sp>
        <p:nvSpPr>
          <p:cNvPr id="4" name="Zástupný symbol pro datum 3"/>
          <p:cNvSpPr>
            <a:spLocks noGrp="1"/>
          </p:cNvSpPr>
          <p:nvPr>
            <p:ph type="dt" sz="half" idx="10"/>
          </p:nvPr>
        </p:nvSpPr>
        <p:spPr/>
        <p:txBody>
          <a:bodyPr/>
          <a:lstStyle/>
          <a:p>
            <a:fld id="{91620160-2642-478E-9321-49B456670445}" type="datetimeFigureOut">
              <a:rPr lang="cs-CZ" smtClean="0"/>
              <a:t>1. 2. 2020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a:xfrm>
            <a:off x="4361688" y="1026372"/>
            <a:ext cx="457200" cy="441325"/>
          </a:xfrm>
        </p:spPr>
        <p:txBody>
          <a:bodyPr/>
          <a:lstStyle/>
          <a:p>
            <a:fld id="{19C45935-564A-448D-B1D7-DF4C20A7B620}" type="slidenum">
              <a:rPr lang="cs-CZ" smtClean="0"/>
              <a:t>‹#›</a:t>
            </a:fld>
            <a:endParaRPr lang="cs-CZ"/>
          </a:p>
        </p:txBody>
      </p:sp>
      <p:sp>
        <p:nvSpPr>
          <p:cNvPr id="8" name="Zástupný symbol pro obsah 7"/>
          <p:cNvSpPr>
            <a:spLocks noGrp="1"/>
          </p:cNvSpPr>
          <p:nvPr>
            <p:ph sz="quarter" idx="1"/>
          </p:nvPr>
        </p:nvSpPr>
        <p:spPr>
          <a:xfrm>
            <a:off x="301752" y="1527048"/>
            <a:ext cx="850392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bdélní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3" name="Obdélní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Obdélní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Zástupný symbol pro zápatí 4"/>
          <p:cNvSpPr>
            <a:spLocks noGrp="1"/>
          </p:cNvSpPr>
          <p:nvPr>
            <p:ph type="ftr" sz="quarter" idx="11"/>
          </p:nvPr>
        </p:nvSpPr>
        <p:spPr/>
        <p:txBody>
          <a:bodyPr/>
          <a:lstStyle/>
          <a:p>
            <a:endParaRPr lang="cs-CZ"/>
          </a:p>
        </p:txBody>
      </p:sp>
      <p:sp>
        <p:nvSpPr>
          <p:cNvPr id="4" name="Zástupný symbol pro datum 3"/>
          <p:cNvSpPr>
            <a:spLocks noGrp="1"/>
          </p:cNvSpPr>
          <p:nvPr>
            <p:ph type="dt" sz="half" idx="10"/>
          </p:nvPr>
        </p:nvSpPr>
        <p:spPr/>
        <p:txBody>
          <a:bodyPr/>
          <a:lstStyle/>
          <a:p>
            <a:fld id="{91620160-2642-478E-9321-49B456670445}" type="datetimeFigureOut">
              <a:rPr lang="cs-CZ" smtClean="0"/>
              <a:t>1. 2. 2020</a:t>
            </a:fld>
            <a:endParaRPr lang="cs-CZ"/>
          </a:p>
        </p:txBody>
      </p:sp>
      <p:sp>
        <p:nvSpPr>
          <p:cNvPr id="8" name="Přímá spojnice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á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Zástupný symbol pro číslo snímku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9C45935-564A-448D-B1D7-DF4C20A7B620}" type="slidenum">
              <a:rPr lang="cs-CZ" smtClean="0"/>
              <a:t>‹#›</a:t>
            </a:fld>
            <a:endParaRPr lang="cs-CZ"/>
          </a:p>
        </p:txBody>
      </p:sp>
      <p:sp>
        <p:nvSpPr>
          <p:cNvPr id="2" name="Nadpis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bg>
      <p:bgRef idx="1001">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758952"/>
          </a:xfrm>
        </p:spPr>
        <p:txBody>
          <a:bodyPr/>
          <a:lstStyle/>
          <a:p>
            <a:r>
              <a:rPr kumimoji="0" lang="cs-CZ" smtClean="0"/>
              <a:t>Kliknutím lze upravit styl.</a:t>
            </a:r>
            <a:endParaRPr kumimoji="0" lang="en-US"/>
          </a:p>
        </p:txBody>
      </p:sp>
      <p:sp>
        <p:nvSpPr>
          <p:cNvPr id="5" name="Zástupný symbol pro datum 4"/>
          <p:cNvSpPr>
            <a:spLocks noGrp="1"/>
          </p:cNvSpPr>
          <p:nvPr>
            <p:ph type="dt" sz="half" idx="10"/>
          </p:nvPr>
        </p:nvSpPr>
        <p:spPr>
          <a:xfrm>
            <a:off x="5791200" y="6409944"/>
            <a:ext cx="3044952" cy="365760"/>
          </a:xfrm>
        </p:spPr>
        <p:txBody>
          <a:bodyPr/>
          <a:lstStyle/>
          <a:p>
            <a:fld id="{91620160-2642-478E-9321-49B456670445}" type="datetimeFigureOut">
              <a:rPr lang="cs-CZ" smtClean="0"/>
              <a:t>1. 2. 2020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9C45935-564A-448D-B1D7-DF4C20A7B620}" type="slidenum">
              <a:rPr lang="cs-CZ" smtClean="0"/>
              <a:t>‹#›</a:t>
            </a:fld>
            <a:endParaRPr lang="cs-CZ"/>
          </a:p>
        </p:txBody>
      </p:sp>
      <p:sp>
        <p:nvSpPr>
          <p:cNvPr id="8" name="Přímá spojnice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Zástupný symbol pro obsah 9"/>
          <p:cNvSpPr>
            <a:spLocks noGrp="1"/>
          </p:cNvSpPr>
          <p:nvPr>
            <p:ph sz="half" idx="1"/>
          </p:nvPr>
        </p:nvSpPr>
        <p:spPr>
          <a:xfrm>
            <a:off x="301752"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2" name="Zástupný symbol pro obsah 11"/>
          <p:cNvSpPr>
            <a:spLocks noGrp="1"/>
          </p:cNvSpPr>
          <p:nvPr>
            <p:ph sz="half" idx="2"/>
          </p:nvPr>
        </p:nvSpPr>
        <p:spPr>
          <a:xfrm>
            <a:off x="4800600" y="1371600"/>
            <a:ext cx="4038600" cy="4681728"/>
          </a:xfrm>
        </p:spPr>
        <p:txBody>
          <a:bodyPr/>
          <a:lstStyle>
            <a:lvl1pPr>
              <a:defRPr sz="2500"/>
            </a:lvl1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1">
        <a:schemeClr val="bg2"/>
      </p:bgRef>
    </p:bg>
    <p:spTree>
      <p:nvGrpSpPr>
        <p:cNvPr id="1" name=""/>
        <p:cNvGrpSpPr/>
        <p:nvPr/>
      </p:nvGrpSpPr>
      <p:grpSpPr>
        <a:xfrm>
          <a:off x="0" y="0"/>
          <a:ext cx="0" cy="0"/>
          <a:chOff x="0" y="0"/>
          <a:chExt cx="0" cy="0"/>
        </a:xfrm>
      </p:grpSpPr>
      <p:sp>
        <p:nvSpPr>
          <p:cNvPr id="10" name="Přímá spojnice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Obdélní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Obdélní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Obdélní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Obdélní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bdélní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Zástupný symbol pro text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7" name="Zástupný symbol pro datum 6"/>
          <p:cNvSpPr>
            <a:spLocks noGrp="1"/>
          </p:cNvSpPr>
          <p:nvPr>
            <p:ph type="dt" sz="half" idx="10"/>
          </p:nvPr>
        </p:nvSpPr>
        <p:spPr/>
        <p:txBody>
          <a:bodyPr/>
          <a:lstStyle/>
          <a:p>
            <a:fld id="{91620160-2642-478E-9321-49B456670445}" type="datetimeFigureOut">
              <a:rPr lang="cs-CZ" smtClean="0"/>
              <a:t>1. 2. 2020</a:t>
            </a:fld>
            <a:endParaRPr lang="cs-CZ"/>
          </a:p>
        </p:txBody>
      </p:sp>
      <p:sp>
        <p:nvSpPr>
          <p:cNvPr id="8" name="Zástupný symbol pro zápatí 7"/>
          <p:cNvSpPr>
            <a:spLocks noGrp="1"/>
          </p:cNvSpPr>
          <p:nvPr>
            <p:ph type="ftr" sz="quarter" idx="11"/>
          </p:nvPr>
        </p:nvSpPr>
        <p:spPr>
          <a:xfrm>
            <a:off x="304800" y="6409944"/>
            <a:ext cx="3581400" cy="365760"/>
          </a:xfrm>
        </p:spPr>
        <p:txBody>
          <a:bodyPr/>
          <a:lstStyle/>
          <a:p>
            <a:endParaRPr lang="cs-CZ"/>
          </a:p>
        </p:txBody>
      </p:sp>
      <p:sp>
        <p:nvSpPr>
          <p:cNvPr id="15" name="Přímá spojnice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Zástupný symbol pro obsah 23"/>
          <p:cNvSpPr>
            <a:spLocks noGrp="1"/>
          </p:cNvSpPr>
          <p:nvPr>
            <p:ph sz="quarter" idx="2"/>
          </p:nvPr>
        </p:nvSpPr>
        <p:spPr>
          <a:xfrm>
            <a:off x="301752" y="2471383"/>
            <a:ext cx="4041648" cy="3818404"/>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6" name="Zástupný symbol pro obsah 25"/>
          <p:cNvSpPr>
            <a:spLocks noGrp="1"/>
          </p:cNvSpPr>
          <p:nvPr>
            <p:ph sz="quarter" idx="4"/>
          </p:nvPr>
        </p:nvSpPr>
        <p:spPr>
          <a:xfrm>
            <a:off x="4800600" y="2471383"/>
            <a:ext cx="4038600" cy="3822192"/>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Ová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á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Zástupný symbol pro číslo snímku 8"/>
          <p:cNvSpPr>
            <a:spLocks noGrp="1"/>
          </p:cNvSpPr>
          <p:nvPr>
            <p:ph type="sldNum" sz="quarter" idx="12"/>
          </p:nvPr>
        </p:nvSpPr>
        <p:spPr>
          <a:xfrm>
            <a:off x="4343400" y="1042416"/>
            <a:ext cx="457200" cy="441325"/>
          </a:xfrm>
        </p:spPr>
        <p:txBody>
          <a:bodyPr/>
          <a:lstStyle>
            <a:lvl1pPr algn="ctr">
              <a:defRPr/>
            </a:lvl1pPr>
          </a:lstStyle>
          <a:p>
            <a:fld id="{19C45935-564A-448D-B1D7-DF4C20A7B620}" type="slidenum">
              <a:rPr lang="cs-CZ" smtClean="0"/>
              <a:t>‹#›</a:t>
            </a:fld>
            <a:endParaRPr lang="cs-CZ"/>
          </a:p>
        </p:txBody>
      </p:sp>
      <p:sp>
        <p:nvSpPr>
          <p:cNvPr id="23" name="Nadpis 22"/>
          <p:cNvSpPr>
            <a:spLocks noGrp="1"/>
          </p:cNvSpPr>
          <p:nvPr>
            <p:ph type="title"/>
          </p:nvPr>
        </p:nvSpPr>
        <p:spPr/>
        <p:txBody>
          <a:bodyPr rtlCol="0" anchor="b" anchorCtr="0"/>
          <a:lstStyle/>
          <a:p>
            <a:r>
              <a:rPr kumimoji="0" lang="cs-CZ" smtClean="0"/>
              <a:t>Kliknutím lze upravit styl.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datum 2"/>
          <p:cNvSpPr>
            <a:spLocks noGrp="1"/>
          </p:cNvSpPr>
          <p:nvPr>
            <p:ph type="dt" sz="half" idx="10"/>
          </p:nvPr>
        </p:nvSpPr>
        <p:spPr/>
        <p:txBody>
          <a:bodyPr/>
          <a:lstStyle/>
          <a:p>
            <a:fld id="{91620160-2642-478E-9321-49B456670445}" type="datetimeFigureOut">
              <a:rPr lang="cs-CZ" smtClean="0"/>
              <a:t>1. 2. 2020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a:xfrm>
            <a:off x="4343400" y="1036020"/>
            <a:ext cx="457200" cy="441325"/>
          </a:xfrm>
        </p:spPr>
        <p:txBody>
          <a:bodyPr/>
          <a:lstStyle/>
          <a:p>
            <a:fld id="{19C45935-564A-448D-B1D7-DF4C20A7B620}"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7" name="Obdélní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Obdélní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Obdélní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Obdélní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Zástupný symbol pro datum 1"/>
          <p:cNvSpPr>
            <a:spLocks noGrp="1"/>
          </p:cNvSpPr>
          <p:nvPr>
            <p:ph type="dt" sz="half" idx="10"/>
          </p:nvPr>
        </p:nvSpPr>
        <p:spPr/>
        <p:txBody>
          <a:bodyPr/>
          <a:lstStyle/>
          <a:p>
            <a:fld id="{91620160-2642-478E-9321-49B456670445}" type="datetimeFigureOut">
              <a:rPr lang="cs-CZ" smtClean="0"/>
              <a:t>1. 2. 2020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9C45935-564A-448D-B1D7-DF4C20A7B620}"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1">
        <a:schemeClr val="bg1"/>
      </p:bgRef>
    </p:bg>
    <p:spTree>
      <p:nvGrpSpPr>
        <p:cNvPr id="1" name=""/>
        <p:cNvGrpSpPr/>
        <p:nvPr/>
      </p:nvGrpSpPr>
      <p:grpSpPr>
        <a:xfrm>
          <a:off x="0" y="0"/>
          <a:ext cx="0" cy="0"/>
          <a:chOff x="0" y="0"/>
          <a:chExt cx="0" cy="0"/>
        </a:xfrm>
      </p:grpSpPr>
      <p:sp>
        <p:nvSpPr>
          <p:cNvPr id="19" name="Obdélní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Obdélní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bdélní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Nadpis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8" name="Obdélní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Přímá spojnice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Zástupný symbol pro obsah 19"/>
          <p:cNvSpPr>
            <a:spLocks noGrp="1"/>
          </p:cNvSpPr>
          <p:nvPr>
            <p:ph sz="quarter" idx="1"/>
          </p:nvPr>
        </p:nvSpPr>
        <p:spPr>
          <a:xfrm>
            <a:off x="3124200" y="685800"/>
            <a:ext cx="5638800" cy="54102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Ová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á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9C45935-564A-448D-B1D7-DF4C20A7B620}" type="slidenum">
              <a:rPr lang="cs-CZ" smtClean="0"/>
              <a:t>‹#›</a:t>
            </a:fld>
            <a:endParaRPr lang="cs-CZ"/>
          </a:p>
        </p:txBody>
      </p:sp>
      <p:sp>
        <p:nvSpPr>
          <p:cNvPr id="21" name="Obdélní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p:txBody>
          <a:bodyPr/>
          <a:lstStyle/>
          <a:p>
            <a:fld id="{91620160-2642-478E-9321-49B456670445}" type="datetimeFigureOut">
              <a:rPr lang="cs-CZ" smtClean="0"/>
              <a:t>1. 2. 2020</a:t>
            </a:fld>
            <a:endParaRPr lang="cs-CZ"/>
          </a:p>
        </p:txBody>
      </p:sp>
      <p:sp>
        <p:nvSpPr>
          <p:cNvPr id="6" name="Zástupný symbol pro zápatí 5"/>
          <p:cNvSpPr>
            <a:spLocks noGrp="1"/>
          </p:cNvSpPr>
          <p:nvPr>
            <p:ph type="ftr" sz="quarter" idx="11"/>
          </p:nvPr>
        </p:nvSpPr>
        <p:spPr>
          <a:xfrm>
            <a:off x="301752" y="6410848"/>
            <a:ext cx="3383280" cy="365760"/>
          </a:xfrm>
        </p:spPr>
        <p:txBody>
          <a:bodyPr/>
          <a:lstStyle/>
          <a:p>
            <a:endParaRPr lang="cs-CZ"/>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1" name="Přímá spojnice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Obdélní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Obdélní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Obdélní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bdélní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á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á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Zástupný symbol pro číslo snímku 6"/>
          <p:cNvSpPr>
            <a:spLocks noGrp="1"/>
          </p:cNvSpPr>
          <p:nvPr>
            <p:ph type="sldNum" sz="quarter" idx="12"/>
          </p:nvPr>
        </p:nvSpPr>
        <p:spPr>
          <a:xfrm>
            <a:off x="1371600" y="312738"/>
            <a:ext cx="457200" cy="441325"/>
          </a:xfrm>
        </p:spPr>
        <p:txBody>
          <a:bodyPr/>
          <a:lstStyle/>
          <a:p>
            <a:fld id="{19C45935-564A-448D-B1D7-DF4C20A7B620}" type="slidenum">
              <a:rPr lang="cs-CZ" smtClean="0"/>
              <a:t>‹#›</a:t>
            </a:fld>
            <a:endParaRPr lang="cs-CZ"/>
          </a:p>
        </p:txBody>
      </p:sp>
      <p:sp>
        <p:nvSpPr>
          <p:cNvPr id="2" name="Nadpis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3000375" y="609600"/>
            <a:ext cx="5867400" cy="4267200"/>
          </a:xfrm>
        </p:spPr>
        <p:txBody>
          <a:bodyPr/>
          <a:lstStyle>
            <a:lvl1pPr marL="0" indent="0">
              <a:buNone/>
              <a:defRPr sz="3200"/>
            </a:lvl1pPr>
          </a:lstStyle>
          <a:p>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22" name="Obdélní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Zástupný symbol pro datum 4"/>
          <p:cNvSpPr>
            <a:spLocks noGrp="1"/>
          </p:cNvSpPr>
          <p:nvPr>
            <p:ph type="dt" sz="half" idx="10"/>
          </p:nvPr>
        </p:nvSpPr>
        <p:spPr>
          <a:xfrm>
            <a:off x="5788152" y="6404984"/>
            <a:ext cx="3044952" cy="365760"/>
          </a:xfrm>
        </p:spPr>
        <p:txBody>
          <a:bodyPr/>
          <a:lstStyle/>
          <a:p>
            <a:fld id="{91620160-2642-478E-9321-49B456670445}" type="datetimeFigureOut">
              <a:rPr lang="cs-CZ" smtClean="0"/>
              <a:t>1. 2. 2020</a:t>
            </a:fld>
            <a:endParaRPr lang="cs-CZ"/>
          </a:p>
        </p:txBody>
      </p:sp>
      <p:sp>
        <p:nvSpPr>
          <p:cNvPr id="6" name="Zástupný symbol pro zápatí 5"/>
          <p:cNvSpPr>
            <a:spLocks noGrp="1"/>
          </p:cNvSpPr>
          <p:nvPr>
            <p:ph type="ftr" sz="quarter" idx="11"/>
          </p:nvPr>
        </p:nvSpPr>
        <p:spPr>
          <a:xfrm>
            <a:off x="301752" y="6410848"/>
            <a:ext cx="3584448" cy="365760"/>
          </a:xfrm>
        </p:spPr>
        <p:txBody>
          <a:bodyPr/>
          <a:lstStyle/>
          <a:p>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Obdélní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Obdélní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Obdélní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Obdélní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Obdélní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Zástupný symbol pro datum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1620160-2642-478E-9321-49B456670445}" type="datetimeFigureOut">
              <a:rPr lang="cs-CZ" smtClean="0"/>
              <a:t>1. 2. 2020</a:t>
            </a:fld>
            <a:endParaRPr lang="cs-CZ"/>
          </a:p>
        </p:txBody>
      </p:sp>
      <p:sp>
        <p:nvSpPr>
          <p:cNvPr id="3" name="Zástupný symbol pro zápatí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cs-CZ"/>
          </a:p>
        </p:txBody>
      </p:sp>
      <p:sp>
        <p:nvSpPr>
          <p:cNvPr id="8" name="Obdélní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Přímá spojnice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á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á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Zástupný symbol pro číslo snímku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9C45935-564A-448D-B1D7-DF4C20A7B620}" type="slidenum">
              <a:rPr lang="cs-CZ" smtClean="0"/>
              <a:t>‹#›</a:t>
            </a:fld>
            <a:endParaRPr lang="cs-CZ"/>
          </a:p>
        </p:txBody>
      </p:sp>
      <p:sp>
        <p:nvSpPr>
          <p:cNvPr id="22" name="Zástupný symbol pro nadpis 21"/>
          <p:cNvSpPr>
            <a:spLocks noGrp="1"/>
          </p:cNvSpPr>
          <p:nvPr>
            <p:ph type="title"/>
          </p:nvPr>
        </p:nvSpPr>
        <p:spPr>
          <a:xfrm>
            <a:off x="301752" y="228600"/>
            <a:ext cx="8534400" cy="758952"/>
          </a:xfrm>
          <a:prstGeom prst="rect">
            <a:avLst/>
          </a:prstGeom>
        </p:spPr>
        <p:txBody>
          <a:bodyPr vert="horz" anchor="b">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dnadpis 2"/>
          <p:cNvSpPr>
            <a:spLocks noGrp="1"/>
          </p:cNvSpPr>
          <p:nvPr>
            <p:ph type="subTitle" idx="1"/>
          </p:nvPr>
        </p:nvSpPr>
        <p:spPr>
          <a:xfrm>
            <a:off x="251520" y="2996952"/>
            <a:ext cx="8712968" cy="3672407"/>
          </a:xfrm>
        </p:spPr>
        <p:txBody>
          <a:bodyPr>
            <a:normAutofit/>
          </a:bodyPr>
          <a:lstStyle/>
          <a:p>
            <a:r>
              <a:rPr lang="cs-CZ" sz="5400" dirty="0" smtClean="0"/>
              <a:t>Otázky k bakalářské zkoušce</a:t>
            </a:r>
            <a:endParaRPr lang="cs-CZ" sz="5400" dirty="0"/>
          </a:p>
        </p:txBody>
      </p:sp>
      <p:sp>
        <p:nvSpPr>
          <p:cNvPr id="2" name="Nadpis 1"/>
          <p:cNvSpPr>
            <a:spLocks noGrp="1"/>
          </p:cNvSpPr>
          <p:nvPr>
            <p:ph type="ctrTitle"/>
          </p:nvPr>
        </p:nvSpPr>
        <p:spPr>
          <a:xfrm>
            <a:off x="827584" y="260648"/>
            <a:ext cx="7175351" cy="1793167"/>
          </a:xfrm>
        </p:spPr>
        <p:txBody>
          <a:bodyPr>
            <a:normAutofit/>
          </a:bodyPr>
          <a:lstStyle/>
          <a:p>
            <a:r>
              <a:rPr lang="cs-CZ" sz="5400" b="1" dirty="0" smtClean="0"/>
              <a:t>ZÁKLADY PRÁVA A TRESTNÍ PRÁVO</a:t>
            </a:r>
            <a:endParaRPr lang="cs-CZ" sz="5400" b="1" dirty="0"/>
          </a:p>
        </p:txBody>
      </p:sp>
    </p:spTree>
    <p:extLst>
      <p:ext uri="{BB962C8B-B14F-4D97-AF65-F5344CB8AC3E}">
        <p14:creationId xmlns:p14="http://schemas.microsoft.com/office/powerpoint/2010/main" val="137712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Základní lidská práva a svobody</a:t>
            </a:r>
            <a:endParaRPr lang="cs-CZ" dirty="0"/>
          </a:p>
        </p:txBody>
      </p:sp>
      <p:sp>
        <p:nvSpPr>
          <p:cNvPr id="3" name="Zástupný symbol pro obsah 2"/>
          <p:cNvSpPr>
            <a:spLocks noGrp="1"/>
          </p:cNvSpPr>
          <p:nvPr>
            <p:ph sz="quarter" idx="1"/>
          </p:nvPr>
        </p:nvSpPr>
        <p:spPr>
          <a:xfrm>
            <a:off x="301752" y="1412776"/>
            <a:ext cx="8503920" cy="4896544"/>
          </a:xfrm>
        </p:spPr>
        <p:txBody>
          <a:bodyPr>
            <a:noAutofit/>
          </a:bodyPr>
          <a:lstStyle/>
          <a:p>
            <a:pPr lvl="0"/>
            <a:r>
              <a:rPr lang="cs-CZ" sz="2000" dirty="0"/>
              <a:t>právo na život</a:t>
            </a:r>
          </a:p>
          <a:p>
            <a:pPr lvl="0"/>
            <a:r>
              <a:rPr lang="cs-CZ" sz="2000" dirty="0"/>
              <a:t>nedotknutelnost osoby, zákaz mučení</a:t>
            </a:r>
          </a:p>
          <a:p>
            <a:pPr lvl="0"/>
            <a:r>
              <a:rPr lang="cs-CZ" sz="2000" dirty="0"/>
              <a:t>právo na osobní svobodu)</a:t>
            </a:r>
          </a:p>
          <a:p>
            <a:pPr lvl="0"/>
            <a:r>
              <a:rPr lang="cs-CZ" sz="2000" dirty="0"/>
              <a:t>zákaz nucených prací</a:t>
            </a:r>
          </a:p>
          <a:p>
            <a:pPr lvl="0"/>
            <a:r>
              <a:rPr lang="cs-CZ" sz="2000" dirty="0"/>
              <a:t>právo na lidskou důstojnost, osobní čest a ochranu dobrého jména</a:t>
            </a:r>
          </a:p>
          <a:p>
            <a:pPr lvl="0"/>
            <a:r>
              <a:rPr lang="cs-CZ" sz="2000" dirty="0"/>
              <a:t>právo na majetek</a:t>
            </a:r>
          </a:p>
          <a:p>
            <a:pPr lvl="0"/>
            <a:r>
              <a:rPr lang="cs-CZ" sz="2000" dirty="0"/>
              <a:t>nedotknutelnost obydlí</a:t>
            </a:r>
          </a:p>
          <a:p>
            <a:pPr lvl="0"/>
            <a:r>
              <a:rPr lang="cs-CZ" sz="2000" dirty="0"/>
              <a:t>právo na listovní tajemství </a:t>
            </a:r>
          </a:p>
          <a:p>
            <a:pPr lvl="0"/>
            <a:r>
              <a:rPr lang="cs-CZ" sz="2000" dirty="0"/>
              <a:t>svoboda pohybu a pobytu</a:t>
            </a:r>
          </a:p>
          <a:p>
            <a:pPr lvl="0"/>
            <a:r>
              <a:rPr lang="cs-CZ" sz="2000" dirty="0"/>
              <a:t>svoboda myšlení, svědomí a náboženského vyznání </a:t>
            </a:r>
          </a:p>
          <a:p>
            <a:pPr lvl="0"/>
            <a:r>
              <a:rPr lang="cs-CZ" sz="2000" dirty="0"/>
              <a:t>svoboda vědeckého bádání a umělecké tvorby</a:t>
            </a:r>
          </a:p>
          <a:p>
            <a:pPr lvl="0"/>
            <a:r>
              <a:rPr lang="cs-CZ" sz="2000" dirty="0"/>
              <a:t>právo odmítnout vojenskou službu</a:t>
            </a:r>
          </a:p>
          <a:p>
            <a:pPr lvl="0"/>
            <a:r>
              <a:rPr lang="cs-CZ" sz="2000" dirty="0"/>
              <a:t>právo svobodně projevovat své náboženství nebo </a:t>
            </a:r>
            <a:r>
              <a:rPr lang="cs-CZ" sz="2000" dirty="0" smtClean="0"/>
              <a:t>víru</a:t>
            </a:r>
            <a:endParaRPr lang="cs-CZ" sz="2000" dirty="0"/>
          </a:p>
        </p:txBody>
      </p:sp>
    </p:spTree>
    <p:extLst>
      <p:ext uri="{BB962C8B-B14F-4D97-AF65-F5344CB8AC3E}">
        <p14:creationId xmlns:p14="http://schemas.microsoft.com/office/powerpoint/2010/main" val="296479275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Odpovědnost za škodu v pracovním právu</a:t>
            </a:r>
          </a:p>
        </p:txBody>
      </p:sp>
      <p:sp>
        <p:nvSpPr>
          <p:cNvPr id="3" name="Zástupný symbol pro obsah 2"/>
          <p:cNvSpPr>
            <a:spLocks noGrp="1"/>
          </p:cNvSpPr>
          <p:nvPr>
            <p:ph sz="quarter" idx="1"/>
          </p:nvPr>
        </p:nvSpPr>
        <p:spPr>
          <a:xfrm>
            <a:off x="301752" y="1527048"/>
            <a:ext cx="8503920" cy="4854280"/>
          </a:xfrm>
        </p:spPr>
        <p:txBody>
          <a:bodyPr>
            <a:noAutofit/>
          </a:bodyPr>
          <a:lstStyle/>
          <a:p>
            <a:pPr marL="0" indent="0">
              <a:buNone/>
            </a:pPr>
            <a:r>
              <a:rPr lang="cs-CZ" sz="1900" dirty="0" smtClean="0"/>
              <a:t>Právní úprava odpovědnosti za škodu v pracovním právu je speciální vůči právní úpravě občanského zákoníku (v pracovněprávních vztazích se užije přednostně). </a:t>
            </a:r>
          </a:p>
          <a:p>
            <a:pPr marL="68580" indent="0">
              <a:buNone/>
            </a:pPr>
            <a:r>
              <a:rPr lang="cs-CZ" sz="1900" b="1" dirty="0"/>
              <a:t>Odpovědnost zaměstnance za škodu způsobenou zaměstnavateli</a:t>
            </a:r>
            <a:endParaRPr lang="cs-CZ" sz="1900" b="1" i="1" dirty="0"/>
          </a:p>
          <a:p>
            <a:pPr fontAlgn="ctr"/>
            <a:r>
              <a:rPr lang="cs-CZ" sz="1900" dirty="0"/>
              <a:t>obecná odpovědnost,</a:t>
            </a:r>
          </a:p>
          <a:p>
            <a:pPr fontAlgn="ctr"/>
            <a:r>
              <a:rPr lang="cs-CZ" sz="1900" dirty="0"/>
              <a:t>odpovědnost za nesplnění povinností k odvrácení škody,</a:t>
            </a:r>
          </a:p>
          <a:p>
            <a:pPr fontAlgn="ctr"/>
            <a:r>
              <a:rPr lang="cs-CZ" sz="1900" dirty="0"/>
              <a:t>odpovědnost za schodek na svěřených hodnotách, které je zaměstnanec povinen vyúčtovat,</a:t>
            </a:r>
          </a:p>
          <a:p>
            <a:pPr fontAlgn="ctr"/>
            <a:r>
              <a:rPr lang="cs-CZ" sz="1900" dirty="0"/>
              <a:t>odpovědnost za ztrátu svěřených předmětů.</a:t>
            </a:r>
          </a:p>
          <a:p>
            <a:pPr marL="68580" indent="0">
              <a:buNone/>
            </a:pPr>
            <a:r>
              <a:rPr lang="cs-CZ" sz="1900" b="1" dirty="0" smtClean="0"/>
              <a:t>Odpovědnost </a:t>
            </a:r>
            <a:r>
              <a:rPr lang="cs-CZ" sz="1900" b="1" dirty="0"/>
              <a:t>zaměstnavatele za škodu způsobenou zaměstnanci</a:t>
            </a:r>
            <a:endParaRPr lang="cs-CZ" sz="1900" b="1" i="1" dirty="0"/>
          </a:p>
          <a:p>
            <a:pPr fontAlgn="ctr"/>
            <a:r>
              <a:rPr lang="cs-CZ" sz="1900" dirty="0"/>
              <a:t>obecná odpovědnost zaměstnavatele za škodu,</a:t>
            </a:r>
          </a:p>
          <a:p>
            <a:r>
              <a:rPr lang="cs-CZ" sz="1900" dirty="0"/>
              <a:t>odpovědnost za škodu při pracovních úrazech a nemocech z povolání,</a:t>
            </a:r>
          </a:p>
          <a:p>
            <a:pPr fontAlgn="ctr"/>
            <a:r>
              <a:rPr lang="cs-CZ" sz="1900" dirty="0"/>
              <a:t>odpovědnost za škodu na odložených věcech,</a:t>
            </a:r>
          </a:p>
          <a:p>
            <a:pPr fontAlgn="ctr"/>
            <a:r>
              <a:rPr lang="cs-CZ" sz="1900" dirty="0"/>
              <a:t>odpovědnost za škodu vzniklou zaměstnanci při odvracení škody</a:t>
            </a:r>
            <a:r>
              <a:rPr lang="cs-CZ" sz="1900" dirty="0" smtClean="0"/>
              <a:t>.</a:t>
            </a:r>
            <a:endParaRPr lang="cs-CZ" sz="1900" dirty="0"/>
          </a:p>
        </p:txBody>
      </p:sp>
    </p:spTree>
    <p:extLst>
      <p:ext uri="{BB962C8B-B14F-4D97-AF65-F5344CB8AC3E}">
        <p14:creationId xmlns:p14="http://schemas.microsoft.com/office/powerpoint/2010/main" val="256394052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sz="3600" dirty="0"/>
              <a:t>Obecná odpovědnost zaměstnance za škodu </a:t>
            </a:r>
            <a:endParaRPr lang="cs-CZ" dirty="0"/>
          </a:p>
        </p:txBody>
      </p:sp>
      <p:sp>
        <p:nvSpPr>
          <p:cNvPr id="3" name="Zástupný symbol pro obsah 2"/>
          <p:cNvSpPr>
            <a:spLocks noGrp="1"/>
          </p:cNvSpPr>
          <p:nvPr>
            <p:ph sz="quarter" idx="1"/>
          </p:nvPr>
        </p:nvSpPr>
        <p:spPr/>
        <p:txBody>
          <a:bodyPr>
            <a:normAutofit fontScale="85000" lnSpcReduction="20000"/>
          </a:bodyPr>
          <a:lstStyle/>
          <a:p>
            <a:pPr marL="68580" indent="0" algn="just" fontAlgn="ctr">
              <a:buNone/>
            </a:pPr>
            <a:r>
              <a:rPr lang="cs-CZ" dirty="0"/>
              <a:t>Předpokladem je:</a:t>
            </a:r>
          </a:p>
          <a:p>
            <a:pPr lvl="0" algn="just" fontAlgn="ctr"/>
            <a:r>
              <a:rPr lang="cs-CZ" dirty="0"/>
              <a:t>vznik škody na straně zaměstnavatele,</a:t>
            </a:r>
          </a:p>
          <a:p>
            <a:pPr lvl="0" algn="just"/>
            <a:r>
              <a:rPr lang="cs-CZ" dirty="0"/>
              <a:t>porušení právních povinností ze strany zaměstnance</a:t>
            </a:r>
          </a:p>
          <a:p>
            <a:pPr lvl="0" algn="just" fontAlgn="ctr"/>
            <a:r>
              <a:rPr lang="cs-CZ" dirty="0"/>
              <a:t>příčinná souvislost mezi vznikem škody a porušením právních povinností ze strany zaměstnance,</a:t>
            </a:r>
          </a:p>
          <a:p>
            <a:pPr lvl="0" algn="just" fontAlgn="ctr"/>
            <a:r>
              <a:rPr lang="cs-CZ" dirty="0"/>
              <a:t>zavinění zaměstnance (ve formě úmyslu nebo nedbalosti).</a:t>
            </a:r>
          </a:p>
          <a:p>
            <a:pPr marL="68580" indent="0" algn="just" fontAlgn="ctr">
              <a:buNone/>
            </a:pPr>
            <a:r>
              <a:rPr lang="cs-CZ" dirty="0"/>
              <a:t>Odpovídá-li za škodu několik zaměstnanců, je každý z nich povinen hradit poměrnou část škody podle míry svého zavinění. </a:t>
            </a:r>
          </a:p>
          <a:p>
            <a:pPr marL="68580" indent="0" algn="just" fontAlgn="ctr">
              <a:buNone/>
            </a:pPr>
            <a:r>
              <a:rPr lang="cs-CZ" dirty="0"/>
              <a:t>Limity náhrady škody </a:t>
            </a:r>
          </a:p>
          <a:p>
            <a:pPr algn="just" fontAlgn="ctr"/>
            <a:r>
              <a:rPr lang="cs-CZ" dirty="0"/>
              <a:t>nedbalost – max. 4,5násobek průměrného měsíčního výdělku</a:t>
            </a:r>
          </a:p>
          <a:p>
            <a:pPr algn="just" fontAlgn="ctr"/>
            <a:r>
              <a:rPr lang="cs-CZ" dirty="0"/>
              <a:t>nedbalost v opilosti nebo po zneužití jiných návykových látek </a:t>
            </a:r>
            <a:r>
              <a:rPr lang="cs-CZ" dirty="0" smtClean="0"/>
              <a:t>– celá </a:t>
            </a:r>
            <a:r>
              <a:rPr lang="cs-CZ" dirty="0"/>
              <a:t>výše škody</a:t>
            </a:r>
          </a:p>
          <a:p>
            <a:pPr algn="just" fontAlgn="ctr"/>
            <a:r>
              <a:rPr lang="cs-CZ" dirty="0"/>
              <a:t>úmysl – celá výše škody a ušlý zisk.</a:t>
            </a:r>
          </a:p>
          <a:p>
            <a:endParaRPr lang="cs-CZ" dirty="0"/>
          </a:p>
        </p:txBody>
      </p:sp>
    </p:spTree>
    <p:extLst>
      <p:ext uri="{BB962C8B-B14F-4D97-AF65-F5344CB8AC3E}">
        <p14:creationId xmlns:p14="http://schemas.microsoft.com/office/powerpoint/2010/main" val="165583516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zaměstnance za nesplnění povinnosti k odvrácení škody </a:t>
            </a:r>
          </a:p>
        </p:txBody>
      </p:sp>
      <p:sp>
        <p:nvSpPr>
          <p:cNvPr id="3" name="Zástupný symbol pro obsah 2"/>
          <p:cNvSpPr>
            <a:spLocks noGrp="1"/>
          </p:cNvSpPr>
          <p:nvPr>
            <p:ph sz="quarter" idx="1"/>
          </p:nvPr>
        </p:nvSpPr>
        <p:spPr/>
        <p:txBody>
          <a:bodyPr>
            <a:normAutofit fontScale="92500" lnSpcReduction="20000"/>
          </a:bodyPr>
          <a:lstStyle/>
          <a:p>
            <a:pPr marL="68580" indent="0" algn="just" fontAlgn="ctr">
              <a:buNone/>
            </a:pPr>
            <a:r>
              <a:rPr lang="cs-CZ" dirty="0"/>
              <a:t>Předpokladem je:</a:t>
            </a:r>
          </a:p>
          <a:p>
            <a:pPr lvl="0" algn="just" fontAlgn="ctr"/>
            <a:r>
              <a:rPr lang="cs-CZ" dirty="0"/>
              <a:t>vznik škody na straně zaměstnavatele,</a:t>
            </a:r>
          </a:p>
          <a:p>
            <a:pPr lvl="0" algn="just" fontAlgn="ctr"/>
            <a:r>
              <a:rPr lang="cs-CZ" dirty="0"/>
              <a:t>porušení prevenční povinnosti upozornit na hrozící škodu, popř. proti ní zakročit,</a:t>
            </a:r>
          </a:p>
          <a:p>
            <a:pPr lvl="0" algn="just" fontAlgn="ctr"/>
            <a:r>
              <a:rPr lang="cs-CZ" dirty="0"/>
              <a:t>příčinná souvislost mezi vznikem škody a porušením prevenční povinnosti, resp. skutečnost, že splněním prevenční povinnosti by bylo zabráněno bezprostřednímu vzniku škody,</a:t>
            </a:r>
          </a:p>
          <a:p>
            <a:pPr lvl="0" algn="just" fontAlgn="ctr"/>
            <a:r>
              <a:rPr lang="cs-CZ" dirty="0"/>
              <a:t>zavinění zaměstnance, které musí být alespoň ve formě vědomé nedbalosti;</a:t>
            </a:r>
          </a:p>
          <a:p>
            <a:pPr lvl="0" algn="just" fontAlgn="ctr"/>
            <a:r>
              <a:rPr lang="cs-CZ" dirty="0"/>
              <a:t>skutečnost, že škodu není možno uhradit jinak</a:t>
            </a:r>
          </a:p>
          <a:p>
            <a:pPr marL="68580" indent="0" algn="just" fontAlgn="ctr">
              <a:buNone/>
            </a:pPr>
            <a:r>
              <a:rPr lang="cs-CZ" dirty="0"/>
              <a:t>Výše náhrady škody – max. trojnásobek průměrného měsíčního výdělku.</a:t>
            </a:r>
          </a:p>
          <a:p>
            <a:endParaRPr lang="cs-CZ" dirty="0"/>
          </a:p>
        </p:txBody>
      </p:sp>
    </p:spTree>
    <p:extLst>
      <p:ext uri="{BB962C8B-B14F-4D97-AF65-F5344CB8AC3E}">
        <p14:creationId xmlns:p14="http://schemas.microsoft.com/office/powerpoint/2010/main" val="253848149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zaměstnance za schodek na svěřených hodnotách</a:t>
            </a:r>
          </a:p>
        </p:txBody>
      </p:sp>
      <p:sp>
        <p:nvSpPr>
          <p:cNvPr id="3" name="Zástupný symbol pro obsah 2"/>
          <p:cNvSpPr>
            <a:spLocks noGrp="1"/>
          </p:cNvSpPr>
          <p:nvPr>
            <p:ph sz="quarter" idx="1"/>
          </p:nvPr>
        </p:nvSpPr>
        <p:spPr/>
        <p:txBody>
          <a:bodyPr>
            <a:normAutofit fontScale="92500" lnSpcReduction="20000"/>
          </a:bodyPr>
          <a:lstStyle/>
          <a:p>
            <a:pPr marL="68580" indent="0" fontAlgn="ctr">
              <a:buNone/>
            </a:pPr>
            <a:r>
              <a:rPr lang="cs-CZ" dirty="0"/>
              <a:t>Předpokladem je:</a:t>
            </a:r>
          </a:p>
          <a:p>
            <a:pPr lvl="0" fontAlgn="ctr"/>
            <a:r>
              <a:rPr lang="cs-CZ" dirty="0"/>
              <a:t>vznik škody ve formě schodku na svěřených hodnotách,</a:t>
            </a:r>
          </a:p>
          <a:p>
            <a:pPr lvl="0" fontAlgn="ctr"/>
            <a:r>
              <a:rPr lang="cs-CZ" dirty="0"/>
              <a:t>písemná dohoda o hmotné odpovědnosti,</a:t>
            </a:r>
          </a:p>
          <a:p>
            <a:pPr lvl="0" fontAlgn="ctr"/>
            <a:r>
              <a:rPr lang="cs-CZ" dirty="0"/>
              <a:t>zavinění zaměstnance, které je však presumováno (zaměstnanec se zprostí odpovědnosti, jestliže prokáže, že schodek vznikl zcela nebo zčásti bez jeho zavinění).</a:t>
            </a:r>
          </a:p>
          <a:p>
            <a:pPr marL="68580" indent="0" fontAlgn="ctr">
              <a:buNone/>
            </a:pPr>
            <a:r>
              <a:rPr lang="cs-CZ" dirty="0"/>
              <a:t>Při individuální hmotné odpovědnosti je zaměstnanec povinen nahradit schodek v plné výši. </a:t>
            </a:r>
          </a:p>
          <a:p>
            <a:pPr marL="68580" indent="0" fontAlgn="ctr">
              <a:buNone/>
            </a:pPr>
            <a:r>
              <a:rPr lang="cs-CZ" dirty="0"/>
              <a:t>Při společné odpovědnosti se jednotlivým zaměstnancům určí podíl náhrady podle poměru jejich dosažených hrubých výdělků (limitem náhrady je jednonásobek výdělku), přičemž výdělek jejich vedoucího a jeho zástupce se započítává ve dvojnásobné výši (bez limitu).</a:t>
            </a:r>
          </a:p>
          <a:p>
            <a:endParaRPr lang="cs-CZ" dirty="0"/>
          </a:p>
        </p:txBody>
      </p:sp>
    </p:spTree>
    <p:extLst>
      <p:ext uri="{BB962C8B-B14F-4D97-AF65-F5344CB8AC3E}">
        <p14:creationId xmlns:p14="http://schemas.microsoft.com/office/powerpoint/2010/main" val="199209878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zaměstnance za ztrátu svěřených předmětů </a:t>
            </a:r>
          </a:p>
        </p:txBody>
      </p:sp>
      <p:sp>
        <p:nvSpPr>
          <p:cNvPr id="3" name="Zástupný symbol pro obsah 2"/>
          <p:cNvSpPr>
            <a:spLocks noGrp="1"/>
          </p:cNvSpPr>
          <p:nvPr>
            <p:ph sz="quarter" idx="1"/>
          </p:nvPr>
        </p:nvSpPr>
        <p:spPr/>
        <p:txBody>
          <a:bodyPr/>
          <a:lstStyle/>
          <a:p>
            <a:pPr marL="68580" indent="0" fontAlgn="ctr">
              <a:buNone/>
            </a:pPr>
            <a:r>
              <a:rPr lang="cs-CZ" dirty="0"/>
              <a:t>Předpokladem je:</a:t>
            </a:r>
          </a:p>
          <a:p>
            <a:pPr lvl="0" fontAlgn="ctr"/>
            <a:r>
              <a:rPr lang="cs-CZ" dirty="0"/>
              <a:t>vznik škody, a to ve formě ztráty svěřených předmětů,</a:t>
            </a:r>
          </a:p>
          <a:p>
            <a:pPr lvl="0"/>
            <a:r>
              <a:rPr lang="cs-CZ" dirty="0"/>
              <a:t>písemné potvrzení o převzetí svěřeného předmětu,</a:t>
            </a:r>
          </a:p>
          <a:p>
            <a:pPr lvl="0" fontAlgn="ctr"/>
            <a:r>
              <a:rPr lang="cs-CZ" dirty="0"/>
              <a:t>zavinění zaměstnance, které je presumováno (zaměstnanec se může zprostit odpovědnosti, jestliže prokáže, že ztráta vznikla bez jeho zavinění).</a:t>
            </a:r>
          </a:p>
          <a:p>
            <a:pPr marL="68580" indent="0" fontAlgn="ctr">
              <a:buNone/>
            </a:pPr>
            <a:r>
              <a:rPr lang="cs-CZ" dirty="0"/>
              <a:t>Odpovídá-li zaměstnanec za ztrátu svěřených předmětů, je povinen nahradit škodu způsobenou ztrátou v plné výši. </a:t>
            </a:r>
          </a:p>
          <a:p>
            <a:endParaRPr lang="cs-CZ" dirty="0"/>
          </a:p>
        </p:txBody>
      </p:sp>
    </p:spTree>
    <p:extLst>
      <p:ext uri="{BB962C8B-B14F-4D97-AF65-F5344CB8AC3E}">
        <p14:creationId xmlns:p14="http://schemas.microsoft.com/office/powerpoint/2010/main" val="127764303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a:t>Obecná odpovědnost zaměstnavatele za škodu</a:t>
            </a:r>
          </a:p>
        </p:txBody>
      </p:sp>
      <p:sp>
        <p:nvSpPr>
          <p:cNvPr id="3" name="Zástupný symbol pro obsah 2"/>
          <p:cNvSpPr>
            <a:spLocks noGrp="1"/>
          </p:cNvSpPr>
          <p:nvPr>
            <p:ph sz="quarter" idx="1"/>
          </p:nvPr>
        </p:nvSpPr>
        <p:spPr>
          <a:xfrm>
            <a:off x="301752" y="1412776"/>
            <a:ext cx="8503920" cy="4968552"/>
          </a:xfrm>
        </p:spPr>
        <p:txBody>
          <a:bodyPr>
            <a:normAutofit fontScale="77500" lnSpcReduction="20000"/>
          </a:bodyPr>
          <a:lstStyle/>
          <a:p>
            <a:pPr algn="just" fontAlgn="ctr"/>
            <a:r>
              <a:rPr lang="cs-CZ" sz="2800" dirty="0"/>
              <a:t>Předpokladem je:</a:t>
            </a:r>
          </a:p>
          <a:p>
            <a:pPr lvl="0" algn="just" fontAlgn="ctr"/>
            <a:r>
              <a:rPr lang="cs-CZ" sz="2800" dirty="0"/>
              <a:t>vznik škody na straně zaměstnance při plnění pracovních úkolů nebo v přímé souvislosti s ním,</a:t>
            </a:r>
          </a:p>
          <a:p>
            <a:pPr lvl="0" algn="just"/>
            <a:r>
              <a:rPr lang="cs-CZ" sz="2800" dirty="0"/>
              <a:t>porušení právních povinností ze strany kohokoliv,</a:t>
            </a:r>
          </a:p>
          <a:p>
            <a:pPr lvl="0" algn="just" fontAlgn="ctr"/>
            <a:r>
              <a:rPr lang="cs-CZ" sz="2800" dirty="0"/>
              <a:t>příčinná souvislost mezi vznikem škody a porušením právních povinností.</a:t>
            </a:r>
          </a:p>
          <a:p>
            <a:pPr marL="68580" indent="0" algn="just" fontAlgn="ctr">
              <a:buNone/>
            </a:pPr>
            <a:r>
              <a:rPr lang="cs-CZ" sz="2800" dirty="0"/>
              <a:t>Zaměstnavatel odpovídá zaměstnanci též za škodu, která mu vznikla mimo plnění pracovních úkolů, pokud tuto škodu způsobili porušením právních povinností v rámci plnění úkolů zaměstnavatele zaměstnanci jednající jeho jménem. V takovém případě je předpokladem odpovědnosti:</a:t>
            </a:r>
          </a:p>
          <a:p>
            <a:pPr lvl="0" algn="just"/>
            <a:r>
              <a:rPr lang="cs-CZ" sz="2800" dirty="0"/>
              <a:t>vznik škody na straně zaměstnance,</a:t>
            </a:r>
          </a:p>
          <a:p>
            <a:pPr lvl="0" algn="just" fontAlgn="ctr"/>
            <a:r>
              <a:rPr lang="cs-CZ" sz="2800" dirty="0"/>
              <a:t>porušení právních povinností zaměstnancem jednajícím jménem zaměstnavatele v rámci plnění jeho úkolů,</a:t>
            </a:r>
          </a:p>
          <a:p>
            <a:pPr lvl="0" algn="just" fontAlgn="ctr"/>
            <a:r>
              <a:rPr lang="cs-CZ" sz="2800" dirty="0"/>
              <a:t>příčinná souvislost mezi vznikem škody a porušením právních povinností.</a:t>
            </a:r>
          </a:p>
          <a:p>
            <a:endParaRPr lang="cs-CZ" dirty="0"/>
          </a:p>
        </p:txBody>
      </p:sp>
    </p:spTree>
    <p:extLst>
      <p:ext uri="{BB962C8B-B14F-4D97-AF65-F5344CB8AC3E}">
        <p14:creationId xmlns:p14="http://schemas.microsoft.com/office/powerpoint/2010/main" val="179864576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zaměstnavatele za škodu při pracovních úrazech a nemocech z povolání </a:t>
            </a:r>
          </a:p>
        </p:txBody>
      </p:sp>
      <p:sp>
        <p:nvSpPr>
          <p:cNvPr id="3" name="Zástupný symbol pro obsah 2"/>
          <p:cNvSpPr>
            <a:spLocks noGrp="1"/>
          </p:cNvSpPr>
          <p:nvPr>
            <p:ph sz="quarter" idx="1"/>
          </p:nvPr>
        </p:nvSpPr>
        <p:spPr/>
        <p:txBody>
          <a:bodyPr>
            <a:normAutofit fontScale="92500" lnSpcReduction="20000"/>
          </a:bodyPr>
          <a:lstStyle/>
          <a:p>
            <a:pPr marL="68580" indent="0">
              <a:buNone/>
            </a:pPr>
            <a:r>
              <a:rPr lang="cs-CZ" dirty="0"/>
              <a:t>Předpokladem je:</a:t>
            </a:r>
          </a:p>
          <a:p>
            <a:pPr lvl="0" fontAlgn="ctr"/>
            <a:r>
              <a:rPr lang="cs-CZ" dirty="0"/>
              <a:t>škoda na straně zaměstnance (popř. pozůstalých)</a:t>
            </a:r>
          </a:p>
          <a:p>
            <a:pPr lvl="0"/>
            <a:r>
              <a:rPr lang="cs-CZ" dirty="0"/>
              <a:t>pracovní úraz nebo nemoc z povolání,</a:t>
            </a:r>
          </a:p>
          <a:p>
            <a:pPr lvl="0" fontAlgn="ctr"/>
            <a:r>
              <a:rPr lang="cs-CZ" dirty="0"/>
              <a:t>příčinná souvislost mezi pracovním úrazem (nemocí z povolání) a vznikem škody.</a:t>
            </a:r>
          </a:p>
          <a:p>
            <a:pPr marL="68580" indent="0" fontAlgn="ctr">
              <a:buNone/>
            </a:pPr>
            <a:r>
              <a:rPr lang="cs-CZ" b="1" dirty="0"/>
              <a:t>Pracovní úraz</a:t>
            </a:r>
            <a:r>
              <a:rPr lang="cs-CZ" dirty="0"/>
              <a:t> - porušení zdraví, které bylo zaměstnanci způsobeno při plnění pracovních úkolů nebo v přímé souvislosti s ním, nebo pro plnění pracovních úkolů nezávisle na jeho vůli krátkodobým, náhlým a násilným působením zevních vlivů.</a:t>
            </a:r>
          </a:p>
          <a:p>
            <a:pPr marL="68580" indent="0" fontAlgn="ctr">
              <a:buNone/>
            </a:pPr>
            <a:r>
              <a:rPr lang="cs-CZ" b="1" dirty="0"/>
              <a:t>Nemoci z povolání</a:t>
            </a:r>
            <a:r>
              <a:rPr lang="cs-CZ" dirty="0"/>
              <a:t> - nemoci, které jsou zahrnuty v seznamu nemocí z povolání, jestliže vznikly za podmínek v něm uvedených. </a:t>
            </a:r>
          </a:p>
          <a:p>
            <a:endParaRPr lang="cs-CZ" dirty="0"/>
          </a:p>
        </p:txBody>
      </p:sp>
    </p:spTree>
    <p:extLst>
      <p:ext uri="{BB962C8B-B14F-4D97-AF65-F5344CB8AC3E}">
        <p14:creationId xmlns:p14="http://schemas.microsoft.com/office/powerpoint/2010/main" val="77987328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Nároky zaměstnance při  pracovních úrazech a nemocech z povolání </a:t>
            </a:r>
          </a:p>
        </p:txBody>
      </p:sp>
      <p:sp>
        <p:nvSpPr>
          <p:cNvPr id="3" name="Zástupný symbol pro obsah 2"/>
          <p:cNvSpPr>
            <a:spLocks noGrp="1"/>
          </p:cNvSpPr>
          <p:nvPr>
            <p:ph sz="quarter" idx="1"/>
          </p:nvPr>
        </p:nvSpPr>
        <p:spPr>
          <a:xfrm>
            <a:off x="301752" y="1484784"/>
            <a:ext cx="8503920" cy="4896544"/>
          </a:xfrm>
        </p:spPr>
        <p:txBody>
          <a:bodyPr>
            <a:noAutofit/>
          </a:bodyPr>
          <a:lstStyle/>
          <a:p>
            <a:pPr marL="68580" indent="0" fontAlgn="ctr">
              <a:buNone/>
            </a:pPr>
            <a:r>
              <a:rPr lang="cs-CZ" sz="2100" dirty="0"/>
              <a:t>zaměstnavatel je povinen poskytnout zaměstnanci náhradu za:</a:t>
            </a:r>
          </a:p>
          <a:p>
            <a:pPr lvl="0"/>
            <a:r>
              <a:rPr lang="cs-CZ" sz="2100" dirty="0"/>
              <a:t>ztrátu na výdělku,</a:t>
            </a:r>
          </a:p>
          <a:p>
            <a:pPr lvl="0" fontAlgn="ctr"/>
            <a:r>
              <a:rPr lang="cs-CZ" sz="2100" dirty="0"/>
              <a:t>bolest a ztížení společenského uplatnění,</a:t>
            </a:r>
          </a:p>
          <a:p>
            <a:pPr lvl="0" fontAlgn="ctr"/>
            <a:r>
              <a:rPr lang="cs-CZ" sz="2100" dirty="0"/>
              <a:t>účelně vynaložené náklady spojené s léčením,</a:t>
            </a:r>
          </a:p>
          <a:p>
            <a:pPr lvl="0" fontAlgn="ctr"/>
            <a:r>
              <a:rPr lang="cs-CZ" sz="2100" dirty="0"/>
              <a:t>věcnou škodu.</a:t>
            </a:r>
          </a:p>
          <a:p>
            <a:pPr marL="68580" indent="0" fontAlgn="ctr">
              <a:buNone/>
            </a:pPr>
            <a:r>
              <a:rPr lang="cs-CZ" sz="2100" dirty="0"/>
              <a:t>Pokud zaměstnanec následkem pracovního úrazu nebo nemoci z povolání zemřel, je zaměstnavatel povinen pozůstalým poskytnout:</a:t>
            </a:r>
          </a:p>
          <a:p>
            <a:pPr lvl="0" fontAlgn="ctr"/>
            <a:r>
              <a:rPr lang="cs-CZ" sz="2100" dirty="0"/>
              <a:t>náhradu účelně vynaložených nákladů spojených s jeho léčením,</a:t>
            </a:r>
          </a:p>
          <a:p>
            <a:pPr lvl="0" fontAlgn="ctr"/>
            <a:r>
              <a:rPr lang="cs-CZ" sz="2100" dirty="0"/>
              <a:t>náhradu přiměřených nákladů spojených s pohřbem,</a:t>
            </a:r>
          </a:p>
          <a:p>
            <a:pPr lvl="0"/>
            <a:r>
              <a:rPr lang="cs-CZ" sz="2100" dirty="0"/>
              <a:t>náhradu nákladů na výživu pozůstalých,</a:t>
            </a:r>
          </a:p>
          <a:p>
            <a:pPr lvl="0" fontAlgn="ctr"/>
            <a:r>
              <a:rPr lang="cs-CZ" sz="2100" dirty="0"/>
              <a:t>jednorázové odškodnění pozůstalých (nezaopatřenému dítěti, manželovi a rodičům ve společné domácnosti 240 000 Kč),</a:t>
            </a:r>
          </a:p>
          <a:p>
            <a:pPr lvl="0" fontAlgn="ctr"/>
            <a:r>
              <a:rPr lang="cs-CZ" sz="2100" dirty="0"/>
              <a:t>náhradu věcné škody</a:t>
            </a:r>
            <a:r>
              <a:rPr lang="cs-CZ" sz="2100" dirty="0" smtClean="0"/>
              <a:t>.</a:t>
            </a:r>
            <a:endParaRPr lang="cs-CZ" sz="2100" dirty="0"/>
          </a:p>
        </p:txBody>
      </p:sp>
    </p:spTree>
    <p:extLst>
      <p:ext uri="{BB962C8B-B14F-4D97-AF65-F5344CB8AC3E}">
        <p14:creationId xmlns:p14="http://schemas.microsoft.com/office/powerpoint/2010/main" val="396672387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zaměstnavatele za škodu na odložených věcech</a:t>
            </a:r>
          </a:p>
        </p:txBody>
      </p:sp>
      <p:sp>
        <p:nvSpPr>
          <p:cNvPr id="3" name="Zástupný symbol pro obsah 2"/>
          <p:cNvSpPr>
            <a:spLocks noGrp="1"/>
          </p:cNvSpPr>
          <p:nvPr>
            <p:ph sz="quarter" idx="1"/>
          </p:nvPr>
        </p:nvSpPr>
        <p:spPr/>
        <p:txBody>
          <a:bodyPr/>
          <a:lstStyle/>
          <a:p>
            <a:pPr fontAlgn="ctr"/>
            <a:r>
              <a:rPr lang="cs-CZ" dirty="0"/>
              <a:t>Zaměstnavatel odpovídá za škodu na věcech, které se obvykle nosí do práce a které si u tohoto zaměstnavatele zaměstnanec odložil při plnění pracovních úkolů nebo v přímé souvislosti s ním na místě k tomu určeném nebo obvyklém.</a:t>
            </a:r>
          </a:p>
          <a:p>
            <a:pPr fontAlgn="ctr"/>
            <a:r>
              <a:rPr lang="cs-CZ" dirty="0"/>
              <a:t>Za věci, které do zaměstnání zaměstnanci obvykle nenosí a které zaměstnavatel nepřevzal do zvláštní úschovy, odpovídá zaměstnavatel jen do částky 10000 Kč. </a:t>
            </a:r>
          </a:p>
          <a:p>
            <a:pPr marL="0" indent="0">
              <a:buNone/>
            </a:pPr>
            <a:endParaRPr lang="cs-CZ" dirty="0"/>
          </a:p>
        </p:txBody>
      </p:sp>
    </p:spTree>
    <p:extLst>
      <p:ext uri="{BB962C8B-B14F-4D97-AF65-F5344CB8AC3E}">
        <p14:creationId xmlns:p14="http://schemas.microsoft.com/office/powerpoint/2010/main" val="9801474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Odpovědnost zaměstnavatele za škodu vzniklou při odvracení škody </a:t>
            </a:r>
          </a:p>
        </p:txBody>
      </p:sp>
      <p:sp>
        <p:nvSpPr>
          <p:cNvPr id="3" name="Zástupný symbol pro obsah 2"/>
          <p:cNvSpPr>
            <a:spLocks noGrp="1"/>
          </p:cNvSpPr>
          <p:nvPr>
            <p:ph sz="quarter" idx="1"/>
          </p:nvPr>
        </p:nvSpPr>
        <p:spPr/>
        <p:txBody>
          <a:bodyPr/>
          <a:lstStyle/>
          <a:p>
            <a:pPr marL="0" indent="0">
              <a:buNone/>
            </a:pPr>
            <a:r>
              <a:rPr lang="cs-CZ" dirty="0"/>
              <a:t>Zaměstnanec, který při odvracení škody hrozící zaměstnavateli, utrpěl věcnou škodu, má vůči němu nárok na její náhradu, jakož i na náhradu účelně vynaložených nákladů, jestliže škoda nevznikla úmyslným jednáním zaměstnance a počínal si přitom způsobem přiměřeným okolnostem.</a:t>
            </a:r>
          </a:p>
          <a:p>
            <a:endParaRPr lang="cs-CZ" dirty="0"/>
          </a:p>
        </p:txBody>
      </p:sp>
    </p:spTree>
    <p:extLst>
      <p:ext uri="{BB962C8B-B14F-4D97-AF65-F5344CB8AC3E}">
        <p14:creationId xmlns:p14="http://schemas.microsoft.com/office/powerpoint/2010/main" val="2463152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Politická práva</a:t>
            </a:r>
          </a:p>
        </p:txBody>
      </p:sp>
      <p:sp>
        <p:nvSpPr>
          <p:cNvPr id="3" name="Zástupný symbol pro obsah 2"/>
          <p:cNvSpPr>
            <a:spLocks noGrp="1"/>
          </p:cNvSpPr>
          <p:nvPr>
            <p:ph sz="quarter" idx="1"/>
          </p:nvPr>
        </p:nvSpPr>
        <p:spPr/>
        <p:txBody>
          <a:bodyPr/>
          <a:lstStyle/>
          <a:p>
            <a:pPr lvl="0"/>
            <a:r>
              <a:rPr lang="cs-CZ" sz="2400" dirty="0" smtClean="0"/>
              <a:t>svoboda </a:t>
            </a:r>
            <a:r>
              <a:rPr lang="cs-CZ" sz="2400" dirty="0"/>
              <a:t>projevu a právo na informace</a:t>
            </a:r>
          </a:p>
          <a:p>
            <a:pPr lvl="0"/>
            <a:r>
              <a:rPr lang="cs-CZ" sz="2400" dirty="0" smtClean="0"/>
              <a:t>petiční </a:t>
            </a:r>
            <a:r>
              <a:rPr lang="cs-CZ" sz="2400" dirty="0"/>
              <a:t>právo</a:t>
            </a:r>
          </a:p>
          <a:p>
            <a:pPr lvl="0"/>
            <a:r>
              <a:rPr lang="cs-CZ" sz="2400" dirty="0"/>
              <a:t>právo shromažďovací a sdružovací</a:t>
            </a:r>
          </a:p>
          <a:p>
            <a:pPr lvl="0"/>
            <a:r>
              <a:rPr lang="cs-CZ" sz="2400" dirty="0"/>
              <a:t>volební právo</a:t>
            </a:r>
          </a:p>
          <a:p>
            <a:r>
              <a:rPr lang="cs-CZ" sz="2400" dirty="0"/>
              <a:t>právo na odpor</a:t>
            </a:r>
          </a:p>
          <a:p>
            <a:endParaRPr lang="cs-CZ" dirty="0"/>
          </a:p>
        </p:txBody>
      </p:sp>
    </p:spTree>
    <p:extLst>
      <p:ext uri="{BB962C8B-B14F-4D97-AF65-F5344CB8AC3E}">
        <p14:creationId xmlns:p14="http://schemas.microsoft.com/office/powerpoint/2010/main" val="2649996966"/>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Okolnosti vylučující protiprávnost</a:t>
            </a:r>
            <a:endParaRPr lang="cs-CZ" dirty="0"/>
          </a:p>
        </p:txBody>
      </p:sp>
      <p:sp>
        <p:nvSpPr>
          <p:cNvPr id="3" name="Zástupný symbol pro obsah 2"/>
          <p:cNvSpPr>
            <a:spLocks noGrp="1"/>
          </p:cNvSpPr>
          <p:nvPr>
            <p:ph sz="quarter" idx="1"/>
          </p:nvPr>
        </p:nvSpPr>
        <p:spPr/>
        <p:txBody>
          <a:bodyPr>
            <a:normAutofit fontScale="85000" lnSpcReduction="20000"/>
          </a:bodyPr>
          <a:lstStyle/>
          <a:p>
            <a:pPr marL="68580" indent="0" algn="just">
              <a:buNone/>
            </a:pPr>
            <a:r>
              <a:rPr lang="cs-CZ" dirty="0"/>
              <a:t>Situace, kdy škoda je sice způsobena, avšak škůdce nebude za škodu </a:t>
            </a:r>
            <a:r>
              <a:rPr lang="cs-CZ" dirty="0" smtClean="0"/>
              <a:t>odpovědný (ani podle práva občanského, ani podle práva pracovního), </a:t>
            </a:r>
            <a:r>
              <a:rPr lang="cs-CZ" dirty="0"/>
              <a:t>protože u něj bude dána některá z okolností vylučujících protiprávnost jeho jednání. Takovými okolnostmi mohou být: </a:t>
            </a:r>
          </a:p>
          <a:p>
            <a:pPr algn="just"/>
            <a:r>
              <a:rPr lang="cs-CZ" b="1" dirty="0"/>
              <a:t>Nutná obrana - </a:t>
            </a:r>
            <a:r>
              <a:rPr lang="cs-CZ" dirty="0"/>
              <a:t>ten, kdo odvrací od sebe nebo od jiného bezprostředně hrozící nebo trvající protiprávní útok a způsobí přitom útočníkovi újmu, není povinen k její náhradě. To neplatí, je-li zjevné, že napadenému hrozí újma jen nepatrná nebo obrana je zcela zjevně nepřiměřená</a:t>
            </a:r>
          </a:p>
          <a:p>
            <a:pPr algn="just"/>
            <a:r>
              <a:rPr lang="cs-CZ" b="1" dirty="0"/>
              <a:t>Krajní nouze - </a:t>
            </a:r>
            <a:r>
              <a:rPr lang="cs-CZ" dirty="0"/>
              <a:t>ten, kdo odvrací od sebe nebo od jiného přímo hrozící nebezpečí újmy není k náhradě újmy tím způsobené povinen, nebylo-li možné odvrátit nebezpečí jinak nebo nezpůsobí-li následek zjevně stejně závažný nebo ještě závažnější než újma, která hrozila</a:t>
            </a:r>
          </a:p>
          <a:p>
            <a:endParaRPr lang="cs-CZ" dirty="0"/>
          </a:p>
        </p:txBody>
      </p:sp>
    </p:spTree>
    <p:extLst>
      <p:ext uri="{BB962C8B-B14F-4D97-AF65-F5344CB8AC3E}">
        <p14:creationId xmlns:p14="http://schemas.microsoft.com/office/powerpoint/2010/main" val="210878802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rmAutofit fontScale="90000"/>
          </a:bodyPr>
          <a:lstStyle/>
          <a:p>
            <a:r>
              <a:rPr lang="cs-CZ" dirty="0"/>
              <a:t>Uplatnění nároku na náhradu škody a nemajetkové újmy</a:t>
            </a:r>
          </a:p>
        </p:txBody>
      </p:sp>
      <p:sp>
        <p:nvSpPr>
          <p:cNvPr id="3" name="Zástupný symbol pro obsah 2"/>
          <p:cNvSpPr>
            <a:spLocks noGrp="1"/>
          </p:cNvSpPr>
          <p:nvPr>
            <p:ph sz="quarter" idx="1"/>
          </p:nvPr>
        </p:nvSpPr>
        <p:spPr/>
        <p:txBody>
          <a:bodyPr/>
          <a:lstStyle/>
          <a:p>
            <a:r>
              <a:rPr lang="cs-CZ" sz="2400" dirty="0"/>
              <a:t>Nárok je nejprve nutno uplatnit u škůdce výzvou k náhradě škody, odčinění nemajetkové újmy, vydání bezdůvodného obohacení apod.</a:t>
            </a:r>
          </a:p>
          <a:p>
            <a:r>
              <a:rPr lang="cs-CZ" sz="2400" dirty="0"/>
              <a:t>V případě, že škůdce výzvu nesplnění, lze podat žalobu na náhradu škody, odčinění nemajetkové újmy, vydání bezdůvodného obohacení, ochranu osobnosti apod. Žaloba se podává u okresního soudu, v jehož obvodu je bydliště či sídlo škůdce.</a:t>
            </a:r>
          </a:p>
          <a:p>
            <a:endParaRPr lang="cs-CZ" dirty="0"/>
          </a:p>
        </p:txBody>
      </p:sp>
    </p:spTree>
    <p:extLst>
      <p:ext uri="{BB962C8B-B14F-4D97-AF65-F5344CB8AC3E}">
        <p14:creationId xmlns:p14="http://schemas.microsoft.com/office/powerpoint/2010/main" val="208191953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9</a:t>
            </a:r>
            <a:endParaRPr lang="cs-CZ" dirty="0"/>
          </a:p>
        </p:txBody>
      </p:sp>
      <p:sp>
        <p:nvSpPr>
          <p:cNvPr id="3" name="Zástupný symbol pro obsah 2"/>
          <p:cNvSpPr>
            <a:spLocks noGrp="1"/>
          </p:cNvSpPr>
          <p:nvPr>
            <p:ph sz="quarter" idx="1"/>
          </p:nvPr>
        </p:nvSpPr>
        <p:spPr/>
        <p:txBody>
          <a:bodyPr/>
          <a:lstStyle/>
          <a:p>
            <a:pPr marL="0" indent="0">
              <a:buNone/>
            </a:pPr>
            <a:r>
              <a:rPr lang="cs-CZ" b="1" dirty="0"/>
              <a:t>Dědické právo</a:t>
            </a:r>
            <a:r>
              <a:rPr lang="cs-CZ" dirty="0"/>
              <a:t> (formy dědění, druhy pořízení pro případ smrti, dědické skupiny, vyloučení z dědictví, odpovědnost dědiců za dluhy zůstavitele). </a:t>
            </a:r>
          </a:p>
        </p:txBody>
      </p:sp>
    </p:spTree>
    <p:extLst>
      <p:ext uri="{BB962C8B-B14F-4D97-AF65-F5344CB8AC3E}">
        <p14:creationId xmlns:p14="http://schemas.microsoft.com/office/powerpoint/2010/main" val="411399650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deváté otázce</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dirty="0" smtClean="0"/>
              <a:t>U této otázky je důležité pochopit fungování dědického práva, co se stane s majetkem, když někdo zemře, jak se určí, kdo bude dědicem, apod. Nestačí naučit se nazpaměť jednotlivé definice. Takto také může být u státnic upřesněna otázka, např. kdo bude dědit po zemřelém muži, po kterém zůstala manželka, dítě a rodiče. Při odpovědi byste měli vysvětlit, že záleží na tom, zda byla pořízena závěť či dědická smlouva, co je v ní uvedeno, zda lze odporovat závěti (tím se dostanete k nepominutelným dědicům a vydědění), apod.</a:t>
            </a:r>
            <a:endParaRPr lang="cs-CZ" dirty="0"/>
          </a:p>
        </p:txBody>
      </p:sp>
    </p:spTree>
    <p:extLst>
      <p:ext uri="{BB962C8B-B14F-4D97-AF65-F5344CB8AC3E}">
        <p14:creationId xmlns:p14="http://schemas.microsoft.com/office/powerpoint/2010/main" val="2749632737"/>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Dědické právo</a:t>
            </a:r>
          </a:p>
        </p:txBody>
      </p:sp>
      <p:sp>
        <p:nvSpPr>
          <p:cNvPr id="3" name="Zástupný symbol pro obsah 2"/>
          <p:cNvSpPr>
            <a:spLocks noGrp="1"/>
          </p:cNvSpPr>
          <p:nvPr>
            <p:ph sz="quarter" idx="1"/>
          </p:nvPr>
        </p:nvSpPr>
        <p:spPr/>
        <p:txBody>
          <a:bodyPr/>
          <a:lstStyle/>
          <a:p>
            <a:r>
              <a:rPr lang="cs-CZ" sz="2400" dirty="0"/>
              <a:t>Souhrn právních norem, které upravují přechod majetku zemřelé osoby na její právní nástupce, dědice.</a:t>
            </a:r>
          </a:p>
          <a:p>
            <a:endParaRPr lang="cs-CZ" dirty="0"/>
          </a:p>
        </p:txBody>
      </p:sp>
    </p:spTree>
    <p:extLst>
      <p:ext uri="{BB962C8B-B14F-4D97-AF65-F5344CB8AC3E}">
        <p14:creationId xmlns:p14="http://schemas.microsoft.com/office/powerpoint/2010/main" val="260692023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Pozůstalost a dědictví</a:t>
            </a:r>
          </a:p>
        </p:txBody>
      </p:sp>
      <p:sp>
        <p:nvSpPr>
          <p:cNvPr id="3" name="Zástupný symbol pro obsah 2"/>
          <p:cNvSpPr>
            <a:spLocks noGrp="1"/>
          </p:cNvSpPr>
          <p:nvPr>
            <p:ph sz="quarter" idx="1"/>
          </p:nvPr>
        </p:nvSpPr>
        <p:spPr/>
        <p:txBody>
          <a:bodyPr/>
          <a:lstStyle/>
          <a:p>
            <a:pPr marL="68580" indent="0" algn="just">
              <a:buNone/>
            </a:pPr>
            <a:r>
              <a:rPr lang="cs-CZ" b="1" dirty="0"/>
              <a:t>Pozůstalost</a:t>
            </a:r>
            <a:r>
              <a:rPr lang="cs-CZ" dirty="0"/>
              <a:t> - celé jmění zůstavitele k okamžiku jeho úmrtí, které je způsobilé přejít na právního nástupce, kromě práv a povinností vázaných výlučně na osobu zůstavitele. </a:t>
            </a:r>
          </a:p>
          <a:p>
            <a:pPr marL="68580" indent="0" algn="just">
              <a:buNone/>
            </a:pPr>
            <a:endParaRPr lang="cs-CZ" b="1" dirty="0"/>
          </a:p>
          <a:p>
            <a:pPr marL="68580" indent="0" algn="just">
              <a:buNone/>
            </a:pPr>
            <a:r>
              <a:rPr lang="cs-CZ" b="1" dirty="0"/>
              <a:t>Dědictví</a:t>
            </a:r>
            <a:r>
              <a:rPr lang="cs-CZ" dirty="0"/>
              <a:t> – ta část pozůstalosti, která přejde na dědice.</a:t>
            </a:r>
          </a:p>
          <a:p>
            <a:endParaRPr lang="cs-CZ" dirty="0"/>
          </a:p>
        </p:txBody>
      </p:sp>
    </p:spTree>
    <p:extLst>
      <p:ext uri="{BB962C8B-B14F-4D97-AF65-F5344CB8AC3E}">
        <p14:creationId xmlns:p14="http://schemas.microsoft.com/office/powerpoint/2010/main" val="3919875716"/>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Dědic</a:t>
            </a:r>
          </a:p>
        </p:txBody>
      </p:sp>
      <p:sp>
        <p:nvSpPr>
          <p:cNvPr id="3" name="Zástupný symbol pro obsah 2"/>
          <p:cNvSpPr>
            <a:spLocks noGrp="1"/>
          </p:cNvSpPr>
          <p:nvPr>
            <p:ph sz="quarter" idx="1"/>
          </p:nvPr>
        </p:nvSpPr>
        <p:spPr/>
        <p:txBody>
          <a:bodyPr/>
          <a:lstStyle/>
          <a:p>
            <a:pPr marL="68580" indent="0">
              <a:buNone/>
            </a:pPr>
            <a:r>
              <a:rPr lang="cs-CZ" sz="2400" dirty="0"/>
              <a:t>Ten, komu svědčí dědické právo. Dědicem </a:t>
            </a:r>
            <a:r>
              <a:rPr lang="cs-CZ" sz="2400" dirty="0" smtClean="0"/>
              <a:t>může </a:t>
            </a:r>
            <a:r>
              <a:rPr lang="cs-CZ" sz="2400" dirty="0"/>
              <a:t>být</a:t>
            </a:r>
          </a:p>
          <a:p>
            <a:pPr lvl="0"/>
            <a:r>
              <a:rPr lang="cs-CZ" sz="2400" dirty="0"/>
              <a:t>živý člověk </a:t>
            </a:r>
          </a:p>
          <a:p>
            <a:pPr lvl="0"/>
            <a:r>
              <a:rPr lang="cs-CZ" sz="2400" dirty="0" err="1"/>
              <a:t>nasciturus</a:t>
            </a:r>
            <a:r>
              <a:rPr lang="cs-CZ" sz="2400" dirty="0"/>
              <a:t> (počatý plod)</a:t>
            </a:r>
          </a:p>
          <a:p>
            <a:pPr lvl="0"/>
            <a:r>
              <a:rPr lang="cs-CZ" sz="2400" dirty="0"/>
              <a:t>existující právnická osoba</a:t>
            </a:r>
          </a:p>
          <a:p>
            <a:pPr lvl="0"/>
            <a:r>
              <a:rPr lang="cs-CZ" sz="2400" dirty="0"/>
              <a:t>právnická osoba, která má teprve vzniknout, pokud vznikne do jednoho roku od smrti zůstavitele.</a:t>
            </a:r>
          </a:p>
          <a:p>
            <a:endParaRPr lang="cs-CZ" dirty="0"/>
          </a:p>
        </p:txBody>
      </p:sp>
    </p:spTree>
    <p:extLst>
      <p:ext uri="{BB962C8B-B14F-4D97-AF65-F5344CB8AC3E}">
        <p14:creationId xmlns:p14="http://schemas.microsoft.com/office/powerpoint/2010/main" val="672137152"/>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Dědí se na základě </a:t>
            </a:r>
          </a:p>
        </p:txBody>
      </p:sp>
      <p:sp>
        <p:nvSpPr>
          <p:cNvPr id="3" name="Zástupný symbol pro obsah 2"/>
          <p:cNvSpPr>
            <a:spLocks noGrp="1"/>
          </p:cNvSpPr>
          <p:nvPr>
            <p:ph sz="quarter" idx="1"/>
          </p:nvPr>
        </p:nvSpPr>
        <p:spPr/>
        <p:txBody>
          <a:bodyPr/>
          <a:lstStyle/>
          <a:p>
            <a:pPr lvl="0"/>
            <a:r>
              <a:rPr lang="cs-CZ" dirty="0"/>
              <a:t>dědické smlouvy</a:t>
            </a:r>
          </a:p>
          <a:p>
            <a:pPr lvl="0"/>
            <a:r>
              <a:rPr lang="cs-CZ" dirty="0"/>
              <a:t>závěti</a:t>
            </a:r>
          </a:p>
          <a:p>
            <a:pPr lvl="0"/>
            <a:r>
              <a:rPr lang="cs-CZ" dirty="0"/>
              <a:t>zákona</a:t>
            </a:r>
          </a:p>
          <a:p>
            <a:pPr lvl="0"/>
            <a:r>
              <a:rPr lang="cs-CZ" dirty="0"/>
              <a:t>kombinace výše uvedených titulů</a:t>
            </a:r>
          </a:p>
          <a:p>
            <a:pPr marL="0" indent="0">
              <a:buNone/>
            </a:pPr>
            <a:r>
              <a:rPr lang="cs-CZ" dirty="0" smtClean="0"/>
              <a:t>Absolutní přednost má dědická smlouva, na druhém místě je závěť. Teprve v případě, kdy se nepodaří veškerou pozůstalost rozdělit podle dědické smlouvy nebo závěti nastupuje dědění ze zákona</a:t>
            </a:r>
            <a:endParaRPr lang="cs-CZ" dirty="0"/>
          </a:p>
        </p:txBody>
      </p:sp>
    </p:spTree>
    <p:extLst>
      <p:ext uri="{BB962C8B-B14F-4D97-AF65-F5344CB8AC3E}">
        <p14:creationId xmlns:p14="http://schemas.microsoft.com/office/powerpoint/2010/main" val="203750252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Dědická smlouva</a:t>
            </a:r>
          </a:p>
        </p:txBody>
      </p:sp>
      <p:sp>
        <p:nvSpPr>
          <p:cNvPr id="3" name="Zástupný symbol pro obsah 2"/>
          <p:cNvSpPr>
            <a:spLocks noGrp="1"/>
          </p:cNvSpPr>
          <p:nvPr>
            <p:ph sz="quarter" idx="1"/>
          </p:nvPr>
        </p:nvSpPr>
        <p:spPr/>
        <p:txBody>
          <a:bodyPr/>
          <a:lstStyle/>
          <a:p>
            <a:r>
              <a:rPr lang="cs-CZ" dirty="0"/>
              <a:t>Uzavírá zůstavitel s dědicem nebo odkazovníkem</a:t>
            </a:r>
          </a:p>
          <a:p>
            <a:r>
              <a:rPr lang="cs-CZ" dirty="0"/>
              <a:t>Musí mít formu veřejné listiny. </a:t>
            </a:r>
          </a:p>
          <a:p>
            <a:r>
              <a:rPr lang="cs-CZ" dirty="0"/>
              <a:t>Nelze ji jednostranně zrušit bez souhlasu smluvního dědice </a:t>
            </a:r>
          </a:p>
          <a:p>
            <a:r>
              <a:rPr lang="cs-CZ" dirty="0"/>
              <a:t>Může se týkat max. 3/4 pozůstalosti</a:t>
            </a:r>
          </a:p>
          <a:p>
            <a:r>
              <a:rPr lang="cs-CZ" dirty="0"/>
              <a:t>Nebrání zůstaviteli v nakládání s majetkem.</a:t>
            </a:r>
          </a:p>
          <a:p>
            <a:endParaRPr lang="cs-CZ" dirty="0"/>
          </a:p>
        </p:txBody>
      </p:sp>
    </p:spTree>
    <p:extLst>
      <p:ext uri="{BB962C8B-B14F-4D97-AF65-F5344CB8AC3E}">
        <p14:creationId xmlns:p14="http://schemas.microsoft.com/office/powerpoint/2010/main" val="333321805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Formy závěti</a:t>
            </a:r>
          </a:p>
        </p:txBody>
      </p:sp>
      <p:sp>
        <p:nvSpPr>
          <p:cNvPr id="3" name="Zástupný symbol pro obsah 2"/>
          <p:cNvSpPr>
            <a:spLocks noGrp="1"/>
          </p:cNvSpPr>
          <p:nvPr>
            <p:ph sz="quarter" idx="1"/>
          </p:nvPr>
        </p:nvSpPr>
        <p:spPr/>
        <p:txBody>
          <a:bodyPr/>
          <a:lstStyle/>
          <a:p>
            <a:pPr lvl="0"/>
            <a:r>
              <a:rPr lang="cs-CZ" dirty="0"/>
              <a:t>Závěť napsaná i podepsaná vlastní rukou zůstavitele (holografická)</a:t>
            </a:r>
          </a:p>
          <a:p>
            <a:pPr lvl="0"/>
            <a:r>
              <a:rPr lang="cs-CZ" dirty="0"/>
              <a:t>Závěť sepsaná jinak než vlastní rukou zůstavitele (</a:t>
            </a:r>
            <a:r>
              <a:rPr lang="cs-CZ" dirty="0" err="1"/>
              <a:t>alografická</a:t>
            </a:r>
            <a:r>
              <a:rPr lang="cs-CZ" dirty="0"/>
              <a:t>) </a:t>
            </a:r>
          </a:p>
          <a:p>
            <a:pPr lvl="0"/>
            <a:r>
              <a:rPr lang="cs-CZ" dirty="0"/>
              <a:t>Závěť ve formě veřejné listiny (notářského zápisu)</a:t>
            </a:r>
          </a:p>
          <a:p>
            <a:pPr lvl="0"/>
            <a:r>
              <a:rPr lang="cs-CZ" dirty="0"/>
              <a:t>Závěť s úlevami (tzv. privilegovaná závěť)</a:t>
            </a:r>
          </a:p>
          <a:p>
            <a:endParaRPr lang="cs-CZ" dirty="0"/>
          </a:p>
        </p:txBody>
      </p:sp>
    </p:spTree>
    <p:extLst>
      <p:ext uri="{BB962C8B-B14F-4D97-AF65-F5344CB8AC3E}">
        <p14:creationId xmlns:p14="http://schemas.microsoft.com/office/powerpoint/2010/main" val="26227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Práva národnostních a etnických menšin</a:t>
            </a:r>
          </a:p>
        </p:txBody>
      </p:sp>
      <p:sp>
        <p:nvSpPr>
          <p:cNvPr id="3" name="Zástupný symbol pro obsah 2"/>
          <p:cNvSpPr>
            <a:spLocks noGrp="1"/>
          </p:cNvSpPr>
          <p:nvPr>
            <p:ph sz="quarter" idx="1"/>
          </p:nvPr>
        </p:nvSpPr>
        <p:spPr/>
        <p:txBody>
          <a:bodyPr/>
          <a:lstStyle/>
          <a:p>
            <a:pPr lvl="0" algn="just"/>
            <a:r>
              <a:rPr lang="cs-CZ" dirty="0"/>
              <a:t>příslušnost ke kterékoli národnostní nebo etnické menšině nesmí být nikomu na újmu. </a:t>
            </a:r>
          </a:p>
          <a:p>
            <a:pPr lvl="0" algn="just"/>
            <a:r>
              <a:rPr lang="cs-CZ" dirty="0"/>
              <a:t>právo společně s jinými příslušníky menšiny rozvíjet vlastní kulturu, rozšiřovat a přijímat informace v mateřském jazyku a sdružovat se v národnostních sdruženích</a:t>
            </a:r>
          </a:p>
          <a:p>
            <a:pPr lvl="0" algn="just"/>
            <a:r>
              <a:rPr lang="cs-CZ" dirty="0"/>
              <a:t>právo na vzdělání v jejich jazyku,</a:t>
            </a:r>
          </a:p>
          <a:p>
            <a:pPr lvl="0" algn="just"/>
            <a:r>
              <a:rPr lang="cs-CZ" dirty="0"/>
              <a:t>právo užívat jejich jazyka v úředním styku,</a:t>
            </a:r>
          </a:p>
          <a:p>
            <a:pPr algn="just"/>
            <a:r>
              <a:rPr lang="cs-CZ" dirty="0"/>
              <a:t>právo účasti na řešení věcí týkajících se národnostních a etnických menšin</a:t>
            </a:r>
          </a:p>
          <a:p>
            <a:pPr marL="0" indent="0">
              <a:buNone/>
            </a:pPr>
            <a:endParaRPr lang="cs-CZ" dirty="0"/>
          </a:p>
        </p:txBody>
      </p:sp>
    </p:spTree>
    <p:extLst>
      <p:ext uri="{BB962C8B-B14F-4D97-AF65-F5344CB8AC3E}">
        <p14:creationId xmlns:p14="http://schemas.microsoft.com/office/powerpoint/2010/main" val="143721170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Náležitosti závěti</a:t>
            </a:r>
          </a:p>
        </p:txBody>
      </p:sp>
      <p:sp>
        <p:nvSpPr>
          <p:cNvPr id="3" name="Zástupný symbol pro obsah 2"/>
          <p:cNvSpPr>
            <a:spLocks noGrp="1"/>
          </p:cNvSpPr>
          <p:nvPr>
            <p:ph sz="quarter" idx="1"/>
          </p:nvPr>
        </p:nvSpPr>
        <p:spPr/>
        <p:txBody>
          <a:bodyPr>
            <a:normAutofit fontScale="92500"/>
          </a:bodyPr>
          <a:lstStyle/>
          <a:p>
            <a:r>
              <a:rPr lang="cs-CZ" dirty="0"/>
              <a:t>podpis zůstavitele (nezbytný)</a:t>
            </a:r>
          </a:p>
          <a:p>
            <a:r>
              <a:rPr lang="cs-CZ" dirty="0"/>
              <a:t>uvedení, kdo má být dědicem a co má dědit (nezbytné)</a:t>
            </a:r>
          </a:p>
          <a:p>
            <a:r>
              <a:rPr lang="cs-CZ" dirty="0"/>
              <a:t>uvedení náhradního dědice (nepovinné)</a:t>
            </a:r>
          </a:p>
          <a:p>
            <a:r>
              <a:rPr lang="cs-CZ" dirty="0"/>
              <a:t>datum (jestliže je pořízena jediná závěť, není datum nutné, existuje-li závětí více, je závěť bez data neplatná)</a:t>
            </a:r>
          </a:p>
          <a:p>
            <a:r>
              <a:rPr lang="cs-CZ" dirty="0"/>
              <a:t>podmínky (nepovinné)</a:t>
            </a:r>
          </a:p>
          <a:p>
            <a:r>
              <a:rPr lang="cs-CZ" dirty="0"/>
              <a:t>určení vykonavatele či správce pozůstalosti (nepovinné)</a:t>
            </a:r>
          </a:p>
          <a:p>
            <a:r>
              <a:rPr lang="cs-CZ" dirty="0"/>
              <a:t>odkaz (nepovinný)</a:t>
            </a:r>
          </a:p>
          <a:p>
            <a:r>
              <a:rPr lang="cs-CZ" dirty="0"/>
              <a:t>prohlášení o vydědění (nepovinné)</a:t>
            </a:r>
          </a:p>
          <a:p>
            <a:endParaRPr lang="cs-CZ" dirty="0"/>
          </a:p>
        </p:txBody>
      </p:sp>
    </p:spTree>
    <p:extLst>
      <p:ext uri="{BB962C8B-B14F-4D97-AF65-F5344CB8AC3E}">
        <p14:creationId xmlns:p14="http://schemas.microsoft.com/office/powerpoint/2010/main" val="3121403747"/>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Vykonavatel závěti a správce pozůstalosti </a:t>
            </a:r>
          </a:p>
        </p:txBody>
      </p:sp>
      <p:sp>
        <p:nvSpPr>
          <p:cNvPr id="3" name="Zástupný symbol pro obsah 2"/>
          <p:cNvSpPr>
            <a:spLocks noGrp="1"/>
          </p:cNvSpPr>
          <p:nvPr>
            <p:ph sz="quarter" idx="1"/>
          </p:nvPr>
        </p:nvSpPr>
        <p:spPr/>
        <p:txBody>
          <a:bodyPr/>
          <a:lstStyle/>
          <a:p>
            <a:r>
              <a:rPr lang="cs-CZ" b="1" dirty="0"/>
              <a:t>Vykonavatel závěti - </a:t>
            </a:r>
            <a:r>
              <a:rPr lang="cs-CZ" dirty="0"/>
              <a:t>dbá o řádné splnění poslední vůle zůstavitele s péčí řádného hospodáře. Náleží mu všechna práva potřebná k splnění jeho úkolů, včetně práva před soudem hájit platnost závěti, namítat nezpůsobilost dědice nebo odkazovníka a vůbec dbát o splnění zůstavitelových pokynů.</a:t>
            </a:r>
          </a:p>
          <a:p>
            <a:r>
              <a:rPr lang="cs-CZ" b="1" dirty="0"/>
              <a:t>Správce pozůstalosti </a:t>
            </a:r>
            <a:r>
              <a:rPr lang="cs-CZ" dirty="0"/>
              <a:t>– spravuje pozůstalost nebo její část do doby, než se jí ujmou dědicové</a:t>
            </a:r>
          </a:p>
          <a:p>
            <a:endParaRPr lang="cs-CZ" dirty="0"/>
          </a:p>
        </p:txBody>
      </p:sp>
    </p:spTree>
    <p:extLst>
      <p:ext uri="{BB962C8B-B14F-4D97-AF65-F5344CB8AC3E}">
        <p14:creationId xmlns:p14="http://schemas.microsoft.com/office/powerpoint/2010/main" val="2113692741"/>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Odkaz</a:t>
            </a:r>
          </a:p>
        </p:txBody>
      </p:sp>
      <p:sp>
        <p:nvSpPr>
          <p:cNvPr id="3" name="Zástupný symbol pro obsah 2"/>
          <p:cNvSpPr>
            <a:spLocks noGrp="1"/>
          </p:cNvSpPr>
          <p:nvPr>
            <p:ph sz="quarter" idx="1"/>
          </p:nvPr>
        </p:nvSpPr>
        <p:spPr/>
        <p:txBody>
          <a:bodyPr/>
          <a:lstStyle/>
          <a:p>
            <a:pPr marL="0" indent="0">
              <a:buNone/>
            </a:pPr>
            <a:r>
              <a:rPr lang="cs-CZ" dirty="0"/>
              <a:t>Odkazem se odkazovníku zřizuje v závěti nebo dědické smlouvě pohledávka na vydání určité věci, popřípadě jedné či několika věcí určitého druhu, nebo na zřízení určitého práva. Odkazu odpovídá povinnost dědice vydat tuto věc oprávněnému odkazovníku.</a:t>
            </a:r>
          </a:p>
          <a:p>
            <a:endParaRPr lang="cs-CZ" dirty="0"/>
          </a:p>
        </p:txBody>
      </p:sp>
    </p:spTree>
    <p:extLst>
      <p:ext uri="{BB962C8B-B14F-4D97-AF65-F5344CB8AC3E}">
        <p14:creationId xmlns:p14="http://schemas.microsoft.com/office/powerpoint/2010/main" val="135424233"/>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Dědění ze zákona</a:t>
            </a:r>
          </a:p>
        </p:txBody>
      </p:sp>
      <p:sp>
        <p:nvSpPr>
          <p:cNvPr id="3" name="Zástupný symbol pro obsah 2"/>
          <p:cNvSpPr>
            <a:spLocks noGrp="1"/>
          </p:cNvSpPr>
          <p:nvPr>
            <p:ph sz="quarter" idx="1"/>
          </p:nvPr>
        </p:nvSpPr>
        <p:spPr>
          <a:xfrm>
            <a:off x="301752" y="1484784"/>
            <a:ext cx="8503920" cy="4968552"/>
          </a:xfrm>
        </p:spPr>
        <p:txBody>
          <a:bodyPr>
            <a:normAutofit fontScale="55000" lnSpcReduction="20000"/>
          </a:bodyPr>
          <a:lstStyle/>
          <a:p>
            <a:pPr marL="0" indent="0">
              <a:buNone/>
            </a:pPr>
            <a:r>
              <a:rPr lang="cs-CZ" sz="3800" dirty="0" smtClean="0"/>
              <a:t>Přichází v úvahu jen tehdy, pokud není pozůstalost zcela vypořádána podle závěti nebo dědické smlouvy.</a:t>
            </a:r>
          </a:p>
          <a:p>
            <a:pPr marL="68580" indent="0">
              <a:buNone/>
            </a:pPr>
            <a:r>
              <a:rPr lang="cs-CZ" sz="3800" dirty="0"/>
              <a:t>Zákonná posloupnost:</a:t>
            </a:r>
          </a:p>
          <a:p>
            <a:pPr lvl="0"/>
            <a:r>
              <a:rPr lang="cs-CZ" sz="3800" dirty="0"/>
              <a:t>1. třída - zůstavitelovy děti a jeho manžel, každý z nich stejným dílem. </a:t>
            </a:r>
          </a:p>
          <a:p>
            <a:pPr lvl="0"/>
            <a:r>
              <a:rPr lang="cs-CZ" sz="3800" dirty="0"/>
              <a:t>2. třída - Nedědí-li zůstavitelovi potomci, dědí manžel, zůstavitelovi rodiče a osoby spolužijící, manžel dědí nejméně polovinu pozůstalosti.</a:t>
            </a:r>
          </a:p>
          <a:p>
            <a:pPr lvl="0"/>
            <a:r>
              <a:rPr lang="cs-CZ" sz="3800" dirty="0"/>
              <a:t>3. třída - Nedědí-li manžel ani žádný z rodičů, dědí stejným dílem zůstavitelovi sourozenci a osoby spolužijící</a:t>
            </a:r>
          </a:p>
          <a:p>
            <a:pPr lvl="0"/>
            <a:r>
              <a:rPr lang="cs-CZ" sz="3800" dirty="0"/>
              <a:t>4. třída - Nedědí-li žádný dědic ve třetí třídě, dědí stejným dílem prarodiče zůstavitele.</a:t>
            </a:r>
          </a:p>
          <a:p>
            <a:pPr lvl="0"/>
            <a:r>
              <a:rPr lang="cs-CZ" sz="3800" dirty="0"/>
              <a:t>5. třída - Nedědí-li žádný z dědiců čtvrté třídy, dědí jen prarodiče rodičů zůstavitele. </a:t>
            </a:r>
          </a:p>
          <a:p>
            <a:pPr lvl="0"/>
            <a:r>
              <a:rPr lang="cs-CZ" sz="3800" dirty="0"/>
              <a:t>6. třída - Nedědí-li žádný z dědiců páté třídy, dědí děti dětí sourozenců zůstavitele a děti prarodičů zůstavitele, každý stejným dílem. Nedědí-li některé z dětí prarodičů zůstavitele, dědí jeho děti.</a:t>
            </a:r>
          </a:p>
          <a:p>
            <a:pPr marL="0" indent="0">
              <a:buNone/>
            </a:pPr>
            <a:endParaRPr lang="cs-CZ" dirty="0"/>
          </a:p>
        </p:txBody>
      </p:sp>
    </p:spTree>
    <p:extLst>
      <p:ext uri="{BB962C8B-B14F-4D97-AF65-F5344CB8AC3E}">
        <p14:creationId xmlns:p14="http://schemas.microsoft.com/office/powerpoint/2010/main" val="272139690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Vyloučení z dědictví</a:t>
            </a:r>
          </a:p>
        </p:txBody>
      </p:sp>
      <p:sp>
        <p:nvSpPr>
          <p:cNvPr id="3" name="Zástupný symbol pro obsah 2"/>
          <p:cNvSpPr>
            <a:spLocks noGrp="1"/>
          </p:cNvSpPr>
          <p:nvPr>
            <p:ph sz="quarter" idx="1"/>
          </p:nvPr>
        </p:nvSpPr>
        <p:spPr/>
        <p:txBody>
          <a:bodyPr/>
          <a:lstStyle/>
          <a:p>
            <a:pPr marL="68580" indent="0">
              <a:buNone/>
            </a:pPr>
            <a:r>
              <a:rPr lang="cs-CZ" dirty="0"/>
              <a:t>Upravuje situace, kdy osoba povolaná k dědění (ať už dědickou smlouvou, závětí nebo zákonem) dědit nebude. Z dědického práva může být dědic vyloučen:</a:t>
            </a:r>
          </a:p>
          <a:p>
            <a:pPr lvl="0"/>
            <a:r>
              <a:rPr lang="cs-CZ" dirty="0"/>
              <a:t>v případě dědické nezpůsobilosti</a:t>
            </a:r>
          </a:p>
          <a:p>
            <a:pPr lvl="0"/>
            <a:r>
              <a:rPr lang="cs-CZ" dirty="0"/>
              <a:t>zřeknutím se dědického práva</a:t>
            </a:r>
          </a:p>
          <a:p>
            <a:pPr lvl="0"/>
            <a:r>
              <a:rPr lang="cs-CZ" dirty="0"/>
              <a:t>odmítnutím dědictví</a:t>
            </a:r>
          </a:p>
          <a:p>
            <a:pPr lvl="0"/>
            <a:r>
              <a:rPr lang="cs-CZ" dirty="0"/>
              <a:t>vzdáním se dědictví</a:t>
            </a:r>
          </a:p>
          <a:p>
            <a:r>
              <a:rPr lang="cs-CZ" dirty="0"/>
              <a:t>zcizením dědictví</a:t>
            </a:r>
          </a:p>
          <a:p>
            <a:pPr lvl="0"/>
            <a:r>
              <a:rPr lang="cs-CZ" dirty="0"/>
              <a:t>vyděděním</a:t>
            </a:r>
          </a:p>
          <a:p>
            <a:endParaRPr lang="cs-CZ" dirty="0"/>
          </a:p>
        </p:txBody>
      </p:sp>
    </p:spTree>
    <p:extLst>
      <p:ext uri="{BB962C8B-B14F-4D97-AF65-F5344CB8AC3E}">
        <p14:creationId xmlns:p14="http://schemas.microsoft.com/office/powerpoint/2010/main" val="2716888903"/>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Dědická nezpůsobilost</a:t>
            </a:r>
          </a:p>
        </p:txBody>
      </p:sp>
      <p:sp>
        <p:nvSpPr>
          <p:cNvPr id="3" name="Zástupný symbol pro obsah 2"/>
          <p:cNvSpPr>
            <a:spLocks noGrp="1"/>
          </p:cNvSpPr>
          <p:nvPr>
            <p:ph sz="quarter" idx="1"/>
          </p:nvPr>
        </p:nvSpPr>
        <p:spPr/>
        <p:txBody>
          <a:bodyPr>
            <a:normAutofit fontScale="92500"/>
          </a:bodyPr>
          <a:lstStyle/>
          <a:p>
            <a:pPr marL="68580" indent="0" algn="just">
              <a:buNone/>
            </a:pPr>
            <a:r>
              <a:rPr lang="cs-CZ" dirty="0"/>
              <a:t>Z </a:t>
            </a:r>
            <a:r>
              <a:rPr lang="cs-CZ" dirty="0" smtClean="0"/>
              <a:t>dědictví </a:t>
            </a:r>
            <a:r>
              <a:rPr lang="cs-CZ" dirty="0"/>
              <a:t>je vyloučen z důvodu dědické nezpůsobilosti ten, </a:t>
            </a:r>
          </a:p>
          <a:p>
            <a:pPr lvl="0" algn="just"/>
            <a:r>
              <a:rPr lang="cs-CZ" dirty="0"/>
              <a:t>kdo se dopustil činu povahy úmyslného trestného činu proti zůstaviteli, jeho předku, potomku nebo manželu </a:t>
            </a:r>
          </a:p>
          <a:p>
            <a:pPr lvl="0" algn="just"/>
            <a:r>
              <a:rPr lang="cs-CZ" dirty="0"/>
              <a:t>kdo se dopustil zavrženíhodného činu proti zůstavitelově poslední vůli,</a:t>
            </a:r>
          </a:p>
          <a:p>
            <a:pPr lvl="0" algn="just"/>
            <a:r>
              <a:rPr lang="cs-CZ" dirty="0"/>
              <a:t>manžel zůstavitele, se kterým je zůstavitel v rozvodovém řízení z důvodu domácího násilí, a</a:t>
            </a:r>
          </a:p>
          <a:p>
            <a:pPr lvl="0" algn="just"/>
            <a:r>
              <a:rPr lang="cs-CZ" dirty="0"/>
              <a:t>rodič, který byl zbaven rodičovské odpovědnosti proto, že ji zneužíval nebo závažným způsobem zanedbával. </a:t>
            </a:r>
          </a:p>
          <a:p>
            <a:endParaRPr lang="cs-CZ" dirty="0"/>
          </a:p>
        </p:txBody>
      </p:sp>
    </p:spTree>
    <p:extLst>
      <p:ext uri="{BB962C8B-B14F-4D97-AF65-F5344CB8AC3E}">
        <p14:creationId xmlns:p14="http://schemas.microsoft.com/office/powerpoint/2010/main" val="324051442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Dobrovolné způsoby vyloučení z dědictví</a:t>
            </a:r>
          </a:p>
        </p:txBody>
      </p:sp>
      <p:sp>
        <p:nvSpPr>
          <p:cNvPr id="3" name="Zástupný symbol pro obsah 2"/>
          <p:cNvSpPr>
            <a:spLocks noGrp="1"/>
          </p:cNvSpPr>
          <p:nvPr>
            <p:ph sz="quarter" idx="1"/>
          </p:nvPr>
        </p:nvSpPr>
        <p:spPr/>
        <p:txBody>
          <a:bodyPr>
            <a:normAutofit fontScale="85000" lnSpcReduction="20000"/>
          </a:bodyPr>
          <a:lstStyle/>
          <a:p>
            <a:r>
              <a:rPr lang="cs-CZ" b="1" dirty="0"/>
              <a:t>Zřeknutí se dědického práva - </a:t>
            </a:r>
            <a:r>
              <a:rPr lang="cs-CZ" dirty="0"/>
              <a:t>Dědického práva se lze předem zříci smlouvou se zůstavitelem; smlouva vyžaduje formu veřejné listiny.</a:t>
            </a:r>
          </a:p>
          <a:p>
            <a:r>
              <a:rPr lang="cs-CZ" b="1" dirty="0"/>
              <a:t>Odmítnutí dědictví - </a:t>
            </a:r>
            <a:r>
              <a:rPr lang="cs-CZ" dirty="0"/>
              <a:t>Dědic má právo po smrti zůstavitele dědictví odmítnout; odmítne-li dědic dědictví, hledí se na něho, jako by dědictví nikdy nenabyl.</a:t>
            </a:r>
          </a:p>
          <a:p>
            <a:r>
              <a:rPr lang="cs-CZ" b="1" dirty="0"/>
              <a:t>Vzdání se dědictví - </a:t>
            </a:r>
            <a:r>
              <a:rPr lang="cs-CZ" dirty="0"/>
              <a:t>Dědic, který dědictví neodmítl, se jej může před soudem v řízení o dědictví vzdát ve prospěch druhého dědice; k tomu je zapotřebí souhlasu druhého dědice.</a:t>
            </a:r>
          </a:p>
          <a:p>
            <a:r>
              <a:rPr lang="cs-CZ" b="1" dirty="0"/>
              <a:t>Zcizení dědictví</a:t>
            </a:r>
            <a:r>
              <a:rPr lang="cs-CZ" dirty="0"/>
              <a:t> – Jestliže dědic nechce vyčkávat na skončení řízení o pozůstalosti, může uzavřít s jinou osobou smlouvu o zcizení dědictví. Touto smlouvou fakticky převede na jinou osobu (nabyvatele) svá práva a povinnosti z dědictví vyplývající.</a:t>
            </a:r>
          </a:p>
          <a:p>
            <a:pPr marL="0" indent="0">
              <a:buNone/>
            </a:pPr>
            <a:endParaRPr lang="cs-CZ" dirty="0"/>
          </a:p>
        </p:txBody>
      </p:sp>
    </p:spTree>
    <p:extLst>
      <p:ext uri="{BB962C8B-B14F-4D97-AF65-F5344CB8AC3E}">
        <p14:creationId xmlns:p14="http://schemas.microsoft.com/office/powerpoint/2010/main" val="439793466"/>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Vydědění</a:t>
            </a:r>
          </a:p>
        </p:txBody>
      </p:sp>
      <p:sp>
        <p:nvSpPr>
          <p:cNvPr id="3" name="Zástupný symbol pro obsah 2"/>
          <p:cNvSpPr>
            <a:spLocks noGrp="1"/>
          </p:cNvSpPr>
          <p:nvPr>
            <p:ph sz="quarter" idx="1"/>
          </p:nvPr>
        </p:nvSpPr>
        <p:spPr>
          <a:xfrm>
            <a:off x="301752" y="1527048"/>
            <a:ext cx="8503920" cy="4854280"/>
          </a:xfrm>
        </p:spPr>
        <p:txBody>
          <a:bodyPr>
            <a:normAutofit fontScale="70000" lnSpcReduction="20000"/>
          </a:bodyPr>
          <a:lstStyle/>
          <a:p>
            <a:pPr marL="68580" indent="0" algn="just">
              <a:buNone/>
            </a:pPr>
            <a:r>
              <a:rPr lang="cs-CZ" sz="3000" dirty="0" smtClean="0"/>
              <a:t>Vydědění se týká pouze nepominutelných dědiců.</a:t>
            </a:r>
          </a:p>
          <a:p>
            <a:pPr marL="68580" indent="0" algn="just">
              <a:buNone/>
            </a:pPr>
            <a:r>
              <a:rPr lang="cs-CZ" sz="3000" b="1" dirty="0" smtClean="0"/>
              <a:t>Nepominutelným dědicem </a:t>
            </a:r>
            <a:r>
              <a:rPr lang="cs-CZ" sz="3000" dirty="0" smtClean="0"/>
              <a:t>je pouze potomek</a:t>
            </a:r>
            <a:r>
              <a:rPr lang="da-DK" sz="3000" dirty="0" smtClean="0"/>
              <a:t> zůstavitele</a:t>
            </a:r>
            <a:r>
              <a:rPr lang="cs-CZ" sz="3000" dirty="0" smtClean="0"/>
              <a:t>. Ten</a:t>
            </a:r>
            <a:r>
              <a:rPr lang="da-DK" sz="3000" dirty="0" smtClean="0"/>
              <a:t> </a:t>
            </a:r>
            <a:r>
              <a:rPr lang="cs-CZ" sz="3000" dirty="0"/>
              <a:t>nesmí být </a:t>
            </a:r>
            <a:r>
              <a:rPr lang="da-DK" sz="3000" dirty="0"/>
              <a:t>v závěti nebo dědické smlouvě pominout a je nutné jim odkázat alespoň povinný díl</a:t>
            </a:r>
            <a:r>
              <a:rPr lang="cs-CZ" sz="3000" dirty="0"/>
              <a:t>, který</a:t>
            </a:r>
            <a:r>
              <a:rPr lang="da-DK" sz="3000" dirty="0"/>
              <a:t> činí:</a:t>
            </a:r>
            <a:endParaRPr lang="cs-CZ" sz="3000" dirty="0"/>
          </a:p>
          <a:p>
            <a:pPr lvl="0" algn="just"/>
            <a:r>
              <a:rPr lang="da-DK" sz="3000" dirty="0"/>
              <a:t>v případě nezletilého potomka minimálně ¾ jeho zákonného dědického podílu</a:t>
            </a:r>
            <a:endParaRPr lang="cs-CZ" sz="3000" dirty="0"/>
          </a:p>
          <a:p>
            <a:pPr lvl="0" algn="just"/>
            <a:r>
              <a:rPr lang="da-DK" sz="3000" dirty="0"/>
              <a:t>v případě zletilého potomka pak ¼ zákonného dědického podílu.</a:t>
            </a:r>
            <a:endParaRPr lang="cs-CZ" sz="3000" dirty="0"/>
          </a:p>
          <a:p>
            <a:pPr marL="68580" indent="0" algn="just">
              <a:buNone/>
            </a:pPr>
            <a:r>
              <a:rPr lang="cs-CZ" sz="3000" dirty="0"/>
              <a:t>Pokud by nepominutelný dědic měl být z dědictví vyloučen, musí být vyděděn</a:t>
            </a:r>
            <a:r>
              <a:rPr lang="da-DK" sz="3000" dirty="0"/>
              <a:t>. </a:t>
            </a:r>
            <a:r>
              <a:rPr lang="da-DK" sz="3000" b="1" dirty="0"/>
              <a:t>Vydědit</a:t>
            </a:r>
            <a:r>
              <a:rPr lang="da-DK" sz="3000" dirty="0"/>
              <a:t> může zůstavitel nepominutelného dědice, který:</a:t>
            </a:r>
            <a:endParaRPr lang="cs-CZ" sz="3000" dirty="0"/>
          </a:p>
          <a:p>
            <a:pPr lvl="0" algn="just"/>
            <a:r>
              <a:rPr lang="da-DK" sz="3000" dirty="0"/>
              <a:t>mu neposkytl potřebnou pomoc v nouzi.</a:t>
            </a:r>
            <a:endParaRPr lang="cs-CZ" sz="3000" dirty="0"/>
          </a:p>
          <a:p>
            <a:pPr lvl="0" algn="just"/>
            <a:r>
              <a:rPr lang="da-DK" sz="3000" dirty="0"/>
              <a:t>o zůstavitele neprojevuje opravdový zájem, jaký by projevovat měl.</a:t>
            </a:r>
            <a:endParaRPr lang="cs-CZ" sz="3000" dirty="0"/>
          </a:p>
          <a:p>
            <a:pPr lvl="0" algn="just"/>
            <a:r>
              <a:rPr lang="da-DK" sz="3000" dirty="0"/>
              <a:t>byl odsouzen pro trestný čin spáchaný za okolností svědčících o jeho zvrhlé povaze, nebo</a:t>
            </a:r>
            <a:endParaRPr lang="cs-CZ" sz="3000" dirty="0"/>
          </a:p>
          <a:p>
            <a:pPr lvl="0" algn="just"/>
            <a:r>
              <a:rPr lang="da-DK" sz="3000" dirty="0"/>
              <a:t>trvale vede nezřízený život.</a:t>
            </a:r>
            <a:endParaRPr lang="cs-CZ" sz="3000" dirty="0"/>
          </a:p>
          <a:p>
            <a:pPr lvl="0" algn="just"/>
            <a:r>
              <a:rPr lang="da-DK" sz="3000" dirty="0"/>
              <a:t>splňuje podmínky pro dědickou nezpůsobilost</a:t>
            </a:r>
            <a:r>
              <a:rPr lang="cs-CZ" sz="3000" dirty="0"/>
              <a:t>.</a:t>
            </a:r>
          </a:p>
          <a:p>
            <a:endParaRPr lang="cs-CZ" dirty="0"/>
          </a:p>
        </p:txBody>
      </p:sp>
    </p:spTree>
    <p:extLst>
      <p:ext uri="{BB962C8B-B14F-4D97-AF65-F5344CB8AC3E}">
        <p14:creationId xmlns:p14="http://schemas.microsoft.com/office/powerpoint/2010/main" val="815689389"/>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Obrana před vyděděním</a:t>
            </a:r>
          </a:p>
        </p:txBody>
      </p:sp>
      <p:sp>
        <p:nvSpPr>
          <p:cNvPr id="3" name="Zástupný symbol pro obsah 2"/>
          <p:cNvSpPr>
            <a:spLocks noGrp="1"/>
          </p:cNvSpPr>
          <p:nvPr>
            <p:ph sz="quarter" idx="1"/>
          </p:nvPr>
        </p:nvSpPr>
        <p:spPr/>
        <p:txBody>
          <a:bodyPr>
            <a:normAutofit fontScale="92500" lnSpcReduction="20000"/>
          </a:bodyPr>
          <a:lstStyle/>
          <a:p>
            <a:pPr marL="68580" indent="0">
              <a:buNone/>
            </a:pPr>
            <a:r>
              <a:rPr lang="cs-CZ" dirty="0"/>
              <a:t>Vyděděný potomek se může domáhat u notáře, který vede dědické řízení svého povinného dílu. Další postup bude záviset na tom, zda důvody vydědění byly v závěti (či samostatné listině) uvedeny.</a:t>
            </a:r>
          </a:p>
          <a:p>
            <a:pPr lvl="0"/>
            <a:r>
              <a:rPr lang="da-DK" dirty="0"/>
              <a:t>Jestliže zůstavitel uvedl důvod vydědění, může se vyděděný, který s důvody vydědění nesouhlasí, bránit žalobou vůči ostatním dědicům a prokázat v soudním řízení, že se důvody nezakládají. </a:t>
            </a:r>
            <a:endParaRPr lang="cs-CZ" dirty="0"/>
          </a:p>
          <a:p>
            <a:pPr lvl="0"/>
            <a:r>
              <a:rPr lang="da-DK" dirty="0"/>
              <a:t>Pokud zůstavitel neuvede v prohlášení o vydědění důvod vydědění, musí žalobu podat ten, kdo má dědit místo něj, a prokázat, že existuje některý ze zákonných důvosdů vydědění. Jinak bude mít nepominutelný dědic právo na povinný díl</a:t>
            </a:r>
            <a:r>
              <a:rPr lang="da-DK" dirty="0" smtClean="0"/>
              <a:t>.</a:t>
            </a:r>
            <a:endParaRPr lang="cs-CZ" dirty="0"/>
          </a:p>
        </p:txBody>
      </p:sp>
    </p:spTree>
    <p:extLst>
      <p:ext uri="{BB962C8B-B14F-4D97-AF65-F5344CB8AC3E}">
        <p14:creationId xmlns:p14="http://schemas.microsoft.com/office/powerpoint/2010/main" val="4021908461"/>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Odpovědnost dědiců za dluhy zůstavitele</a:t>
            </a:r>
          </a:p>
        </p:txBody>
      </p:sp>
      <p:sp>
        <p:nvSpPr>
          <p:cNvPr id="3" name="Zástupný symbol pro obsah 2"/>
          <p:cNvSpPr>
            <a:spLocks noGrp="1"/>
          </p:cNvSpPr>
          <p:nvPr>
            <p:ph sz="quarter" idx="1"/>
          </p:nvPr>
        </p:nvSpPr>
        <p:spPr/>
        <p:txBody>
          <a:bodyPr/>
          <a:lstStyle/>
          <a:p>
            <a:pPr marL="0" indent="0">
              <a:buNone/>
            </a:pPr>
            <a:r>
              <a:rPr lang="cs-CZ" dirty="0"/>
              <a:t>Dědic musí uhradit zůstavitelovy dluhy i nad rozsah nabytého dědictví, případně ze svého výlučného majetku, pokud neučinil </a:t>
            </a:r>
            <a:r>
              <a:rPr lang="cs-CZ" b="1" dirty="0"/>
              <a:t>výhradu soupisu pozůstalosti.</a:t>
            </a:r>
            <a:r>
              <a:rPr lang="cs-CZ" dirty="0"/>
              <a:t> V takovém případě by byl povinen k úhradě zůstavitelových dluhů jen do nabytého dědictví.</a:t>
            </a:r>
            <a:r>
              <a:rPr lang="cs-CZ" b="1" dirty="0"/>
              <a:t> </a:t>
            </a:r>
            <a:endParaRPr lang="cs-CZ" dirty="0"/>
          </a:p>
          <a:p>
            <a:endParaRPr lang="cs-CZ" dirty="0"/>
          </a:p>
        </p:txBody>
      </p:sp>
    </p:spTree>
    <p:extLst>
      <p:ext uri="{BB962C8B-B14F-4D97-AF65-F5344CB8AC3E}">
        <p14:creationId xmlns:p14="http://schemas.microsoft.com/office/powerpoint/2010/main" val="926227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Hospodářská, sociální a kulturní práva</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0000" lnSpcReduction="20000"/>
          </a:bodyPr>
          <a:lstStyle/>
          <a:p>
            <a:pPr lvl="0"/>
            <a:r>
              <a:rPr lang="cs-CZ" sz="2800" dirty="0"/>
              <a:t>právo na svobodnou volbu povolání a přípravu k němu</a:t>
            </a:r>
          </a:p>
          <a:p>
            <a:pPr lvl="0"/>
            <a:r>
              <a:rPr lang="cs-CZ" sz="2800" dirty="0"/>
              <a:t>právo podnikat a provozovat jinou hospodářskou činnost.</a:t>
            </a:r>
          </a:p>
          <a:p>
            <a:pPr lvl="0"/>
            <a:r>
              <a:rPr lang="cs-CZ" sz="2800" dirty="0"/>
              <a:t>právo získávat prostředky pro své životní potřeby prací (právo na práci), a právo na hmotné zabezpečení v nezaměstnanosti</a:t>
            </a:r>
          </a:p>
          <a:p>
            <a:pPr lvl="0"/>
            <a:r>
              <a:rPr lang="cs-CZ" sz="2800" dirty="0"/>
              <a:t>právo svobodně se sdružovat v odborech</a:t>
            </a:r>
          </a:p>
          <a:p>
            <a:pPr lvl="0"/>
            <a:r>
              <a:rPr lang="cs-CZ" sz="2800" dirty="0"/>
              <a:t>právo na spravedlivou odměnu za práci a na uspokojivé pracovní podmínky </a:t>
            </a:r>
          </a:p>
          <a:p>
            <a:pPr lvl="0"/>
            <a:r>
              <a:rPr lang="cs-CZ" sz="2800" dirty="0"/>
              <a:t>právo na hmotné zabezpečení ve stáří a při nezpůsobilosti k práci</a:t>
            </a:r>
          </a:p>
          <a:p>
            <a:pPr lvl="0"/>
            <a:r>
              <a:rPr lang="cs-CZ" sz="2800" dirty="0"/>
              <a:t>právo na ochranu zdraví. </a:t>
            </a:r>
          </a:p>
          <a:p>
            <a:pPr lvl="0"/>
            <a:r>
              <a:rPr lang="cs-CZ" sz="2800" dirty="0" smtClean="0"/>
              <a:t>rodičovství </a:t>
            </a:r>
            <a:r>
              <a:rPr lang="cs-CZ" sz="2800" dirty="0"/>
              <a:t>a rodina jsou pod ochranou zákona</a:t>
            </a:r>
          </a:p>
          <a:p>
            <a:pPr lvl="0"/>
            <a:r>
              <a:rPr lang="cs-CZ" sz="2800" dirty="0"/>
              <a:t>právo na vzdělání, povinná školní docházka, právo na bezplatné vzdělání v základních a středních školách</a:t>
            </a:r>
          </a:p>
          <a:p>
            <a:pPr lvl="0"/>
            <a:r>
              <a:rPr lang="cs-CZ" sz="2800" dirty="0"/>
              <a:t>ochrana autorských práv</a:t>
            </a:r>
          </a:p>
          <a:p>
            <a:pPr lvl="0"/>
            <a:r>
              <a:rPr lang="cs-CZ" sz="2800" dirty="0"/>
              <a:t>právo přístupu ke kulturnímu bohatství </a:t>
            </a:r>
          </a:p>
          <a:p>
            <a:pPr lvl="0"/>
            <a:r>
              <a:rPr lang="cs-CZ" sz="2800" dirty="0"/>
              <a:t>právo na příznivé životní prostředí a na včasné a úplné informace o stavu životního prostředí a přírodních zdrojů.</a:t>
            </a:r>
          </a:p>
        </p:txBody>
      </p:sp>
    </p:spTree>
    <p:extLst>
      <p:ext uri="{BB962C8B-B14F-4D97-AF65-F5344CB8AC3E}">
        <p14:creationId xmlns:p14="http://schemas.microsoft.com/office/powerpoint/2010/main" val="387893582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Zvláštní právo na zaopatření či zajištění</a:t>
            </a:r>
            <a:endParaRPr lang="cs-CZ" dirty="0"/>
          </a:p>
        </p:txBody>
      </p:sp>
      <p:sp>
        <p:nvSpPr>
          <p:cNvPr id="3" name="Zástupný symbol pro obsah 2"/>
          <p:cNvSpPr>
            <a:spLocks noGrp="1"/>
          </p:cNvSpPr>
          <p:nvPr>
            <p:ph sz="quarter" idx="1"/>
          </p:nvPr>
        </p:nvSpPr>
        <p:spPr/>
        <p:txBody>
          <a:bodyPr>
            <a:normAutofit fontScale="70000" lnSpcReduction="20000"/>
          </a:bodyPr>
          <a:lstStyle/>
          <a:p>
            <a:r>
              <a:rPr lang="cs-CZ" sz="3000" b="1" dirty="0"/>
              <a:t>Právo na nutnou výživu</a:t>
            </a:r>
            <a:r>
              <a:rPr lang="cs-CZ" sz="3000" dirty="0"/>
              <a:t> – potomek vyloučený z dědictví, jemuž se nedostává nutné výživy a není schopen se sám živit</a:t>
            </a:r>
          </a:p>
          <a:p>
            <a:r>
              <a:rPr lang="cs-CZ" sz="3000" b="1" dirty="0"/>
              <a:t>Právo na slušnou výživu</a:t>
            </a:r>
            <a:r>
              <a:rPr lang="cs-CZ" sz="3000" dirty="0"/>
              <a:t> - náleží pozůstalému manželovi po dobu šesti týdnů od smrti manžela, u těhotné vdovy a matky zůstavitelova dítěte až do konce šestého týdne po porodu</a:t>
            </a:r>
          </a:p>
          <a:p>
            <a:r>
              <a:rPr lang="cs-CZ" sz="3000" b="1" dirty="0"/>
              <a:t>Právo na nutné zaopatření</a:t>
            </a:r>
            <a:r>
              <a:rPr lang="cs-CZ" sz="3000" dirty="0"/>
              <a:t> </a:t>
            </a:r>
            <a:r>
              <a:rPr lang="cs-CZ" sz="3000" b="1" dirty="0"/>
              <a:t>pozůstalého manžela</a:t>
            </a:r>
            <a:r>
              <a:rPr lang="cs-CZ" sz="3000" dirty="0"/>
              <a:t> - náleží pozůstalému manželovi po skončení práva na slušnou výživu, </a:t>
            </a:r>
          </a:p>
          <a:p>
            <a:r>
              <a:rPr lang="cs-CZ" sz="3000" b="1" dirty="0"/>
              <a:t>Právo na nutné zaopatření pozůstalého rodiče</a:t>
            </a:r>
            <a:r>
              <a:rPr lang="cs-CZ" sz="3000" dirty="0"/>
              <a:t> - náleží pozůstalému rodiči, </a:t>
            </a:r>
          </a:p>
          <a:p>
            <a:r>
              <a:rPr lang="cs-CZ" sz="3000" b="1" dirty="0"/>
              <a:t>Právo na bezplatné zaopatření</a:t>
            </a:r>
            <a:r>
              <a:rPr lang="cs-CZ" sz="3000" dirty="0"/>
              <a:t> – vztahuje se na osoby, které se zůstavitelem žily v jeho domácnosti a byly odkázány na jeho výživu. </a:t>
            </a:r>
          </a:p>
          <a:p>
            <a:r>
              <a:rPr lang="cs-CZ" sz="3000" b="1" dirty="0"/>
              <a:t>Základní vybavení rodinné domácnosti</a:t>
            </a:r>
            <a:r>
              <a:rPr lang="cs-CZ" sz="3000" dirty="0"/>
              <a:t> - Pozůstalý manžel, který sdílel se zůstavitelem rodinnou domácnost, ze zákona mimo řízení o pozůstalosti nabývá vlastnické právo k movitým věcem, které tvořily základní vybavení rodinné domácnosti. </a:t>
            </a:r>
          </a:p>
          <a:p>
            <a:pPr marL="0" indent="0">
              <a:buNone/>
            </a:pPr>
            <a:endParaRPr lang="cs-CZ" dirty="0"/>
          </a:p>
        </p:txBody>
      </p:sp>
    </p:spTree>
    <p:extLst>
      <p:ext uri="{BB962C8B-B14F-4D97-AF65-F5344CB8AC3E}">
        <p14:creationId xmlns:p14="http://schemas.microsoft.com/office/powerpoint/2010/main" val="58309742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10</a:t>
            </a:r>
            <a:endParaRPr lang="cs-CZ" dirty="0"/>
          </a:p>
        </p:txBody>
      </p:sp>
      <p:sp>
        <p:nvSpPr>
          <p:cNvPr id="3" name="Zástupný symbol pro obsah 2"/>
          <p:cNvSpPr>
            <a:spLocks noGrp="1"/>
          </p:cNvSpPr>
          <p:nvPr>
            <p:ph sz="quarter" idx="1"/>
          </p:nvPr>
        </p:nvSpPr>
        <p:spPr/>
        <p:txBody>
          <a:bodyPr/>
          <a:lstStyle/>
          <a:p>
            <a:r>
              <a:rPr lang="cs-CZ" b="1" dirty="0"/>
              <a:t>Občanské právo procesní</a:t>
            </a:r>
            <a:r>
              <a:rPr lang="cs-CZ" dirty="0"/>
              <a:t> (řízení před soudem prvního stupně, odvolací řízení, dovolací řízení, rozhodnutí v občanskoprávním řízení, opravné prostředky).</a:t>
            </a:r>
          </a:p>
        </p:txBody>
      </p:sp>
    </p:spTree>
    <p:extLst>
      <p:ext uri="{BB962C8B-B14F-4D97-AF65-F5344CB8AC3E}">
        <p14:creationId xmlns:p14="http://schemas.microsoft.com/office/powerpoint/2010/main" val="91455902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desáté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I v odpovědi na tuto otázku bude preferováno, pokud student bude schopen časově popsat průběh občanského soudního řízení, a to především sporného řízení, které je typičtější. Důležitá je také znalost terminologie.</a:t>
            </a:r>
            <a:endParaRPr lang="cs-CZ" dirty="0"/>
          </a:p>
        </p:txBody>
      </p:sp>
    </p:spTree>
    <p:extLst>
      <p:ext uri="{BB962C8B-B14F-4D97-AF65-F5344CB8AC3E}">
        <p14:creationId xmlns:p14="http://schemas.microsoft.com/office/powerpoint/2010/main" val="49288644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Občanské právo procesní</a:t>
            </a:r>
          </a:p>
        </p:txBody>
      </p:sp>
      <p:sp>
        <p:nvSpPr>
          <p:cNvPr id="3" name="Zástupný symbol pro obsah 2"/>
          <p:cNvSpPr>
            <a:spLocks noGrp="1"/>
          </p:cNvSpPr>
          <p:nvPr>
            <p:ph sz="quarter" idx="1"/>
          </p:nvPr>
        </p:nvSpPr>
        <p:spPr/>
        <p:txBody>
          <a:bodyPr/>
          <a:lstStyle/>
          <a:p>
            <a:r>
              <a:rPr lang="cs-CZ" b="1" dirty="0"/>
              <a:t>Občanské právo procesní - </a:t>
            </a:r>
            <a:r>
              <a:rPr lang="cs-CZ" dirty="0"/>
              <a:t>odvětví práva tvořené právními předpisy, které upravují vedení občanskoprávního řízení před soudy</a:t>
            </a:r>
          </a:p>
          <a:p>
            <a:r>
              <a:rPr lang="cs-CZ" b="1" dirty="0"/>
              <a:t>Civilní proces</a:t>
            </a:r>
            <a:r>
              <a:rPr lang="cs-CZ" dirty="0"/>
              <a:t> – soudní řízení ovládané občanským právem procesním </a:t>
            </a:r>
          </a:p>
          <a:p>
            <a:r>
              <a:rPr lang="cs-CZ" b="1" dirty="0"/>
              <a:t>Soudnictví</a:t>
            </a:r>
            <a:r>
              <a:rPr lang="cs-CZ" dirty="0"/>
              <a:t> (justice) – činnost nezávislých soudů, při které jsou zákonem upravenými postupy závazným způsobem řešeny konkrétní občanskoprávní vztahy a spory tak, aby byly uvedeny do souladu s hmotným právem </a:t>
            </a:r>
          </a:p>
          <a:p>
            <a:pPr marL="0" indent="0">
              <a:buNone/>
            </a:pPr>
            <a:endParaRPr lang="cs-CZ" dirty="0"/>
          </a:p>
        </p:txBody>
      </p:sp>
    </p:spTree>
    <p:extLst>
      <p:ext uri="{BB962C8B-B14F-4D97-AF65-F5344CB8AC3E}">
        <p14:creationId xmlns:p14="http://schemas.microsoft.com/office/powerpoint/2010/main" val="406004081"/>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Struktura soudní soustavy</a:t>
            </a:r>
            <a:endParaRPr lang="cs-CZ" dirty="0"/>
          </a:p>
        </p:txBody>
      </p:sp>
      <p:sp>
        <p:nvSpPr>
          <p:cNvPr id="3" name="Zástupný symbol pro obsah 2"/>
          <p:cNvSpPr>
            <a:spLocks noGrp="1"/>
          </p:cNvSpPr>
          <p:nvPr>
            <p:ph sz="quarter" idx="1"/>
          </p:nvPr>
        </p:nvSpPr>
        <p:spPr/>
        <p:txBody>
          <a:bodyPr/>
          <a:lstStyle/>
          <a:p>
            <a:endParaRPr lang="cs-CZ" dirty="0"/>
          </a:p>
        </p:txBody>
      </p:sp>
      <p:graphicFrame>
        <p:nvGraphicFramePr>
          <p:cNvPr id="4" name="Zástupný symbol pro obsah 5"/>
          <p:cNvGraphicFramePr>
            <a:graphicFrameLocks/>
          </p:cNvGraphicFramePr>
          <p:nvPr>
            <p:extLst>
              <p:ext uri="{D42A27DB-BD31-4B8C-83A1-F6EECF244321}">
                <p14:modId xmlns:p14="http://schemas.microsoft.com/office/powerpoint/2010/main" val="3502309516"/>
              </p:ext>
            </p:extLst>
          </p:nvPr>
        </p:nvGraphicFramePr>
        <p:xfrm>
          <a:off x="611560" y="1556792"/>
          <a:ext cx="7920880"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4190840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896144"/>
          </a:xfrm>
        </p:spPr>
        <p:txBody>
          <a:bodyPr>
            <a:noAutofit/>
          </a:bodyPr>
          <a:lstStyle/>
          <a:p>
            <a:r>
              <a:rPr lang="cs-CZ" sz="3000" dirty="0"/>
              <a:t>Uplatnění soudní soustavy v občanskoprávním </a:t>
            </a:r>
            <a:r>
              <a:rPr lang="cs-CZ" sz="3000" dirty="0" smtClean="0"/>
              <a:t>řízení</a:t>
            </a:r>
            <a:endParaRPr lang="cs-CZ" sz="3000" dirty="0"/>
          </a:p>
        </p:txBody>
      </p:sp>
      <p:sp>
        <p:nvSpPr>
          <p:cNvPr id="3" name="Zástupný symbol pro obsah 2"/>
          <p:cNvSpPr>
            <a:spLocks noGrp="1"/>
          </p:cNvSpPr>
          <p:nvPr>
            <p:ph sz="quarter" idx="1"/>
          </p:nvPr>
        </p:nvSpPr>
        <p:spPr/>
        <p:txBody>
          <a:bodyPr>
            <a:normAutofit lnSpcReduction="10000"/>
          </a:bodyPr>
          <a:lstStyle/>
          <a:p>
            <a:pPr lvl="0"/>
            <a:r>
              <a:rPr lang="cs-CZ" sz="2800" dirty="0"/>
              <a:t>Okresní soudy – rozhodují jako soudy prvního stupně ve většině občanskoprávních </a:t>
            </a:r>
            <a:r>
              <a:rPr lang="cs-CZ" sz="2800" dirty="0" smtClean="0"/>
              <a:t>věcí </a:t>
            </a:r>
            <a:r>
              <a:rPr lang="cs-CZ" sz="2800" dirty="0"/>
              <a:t>a ve všech věcech pracovněprávních</a:t>
            </a:r>
          </a:p>
          <a:p>
            <a:pPr lvl="0"/>
            <a:r>
              <a:rPr lang="cs-CZ" sz="2800" dirty="0"/>
              <a:t>Krajské soudy – rozhodují jako soudy odvolací tam, kde v prvním stupni rozhoduje okresní soud, a jako soudy prvního stupně ve vyjmenovaných věcech</a:t>
            </a:r>
          </a:p>
          <a:p>
            <a:pPr lvl="0"/>
            <a:r>
              <a:rPr lang="cs-CZ" sz="2800" dirty="0"/>
              <a:t>Vrchní soudy – rozhodují jako soudy odvolací tam, kde v prvním stupni rozhoduje krajský soud</a:t>
            </a:r>
          </a:p>
          <a:p>
            <a:pPr lvl="0"/>
            <a:r>
              <a:rPr lang="cs-CZ" sz="2800" dirty="0"/>
              <a:t>Nejvyšší soud – rozhoduje o mimořádných opravných prostředcích </a:t>
            </a:r>
          </a:p>
          <a:p>
            <a:endParaRPr lang="cs-CZ" dirty="0"/>
          </a:p>
        </p:txBody>
      </p:sp>
    </p:spTree>
    <p:extLst>
      <p:ext uri="{BB962C8B-B14F-4D97-AF65-F5344CB8AC3E}">
        <p14:creationId xmlns:p14="http://schemas.microsoft.com/office/powerpoint/2010/main" val="2689544451"/>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Druhy civilního procesu</a:t>
            </a:r>
          </a:p>
        </p:txBody>
      </p:sp>
      <p:sp>
        <p:nvSpPr>
          <p:cNvPr id="3" name="Zástupný symbol pro obsah 2"/>
          <p:cNvSpPr>
            <a:spLocks noGrp="1"/>
          </p:cNvSpPr>
          <p:nvPr>
            <p:ph sz="quarter" idx="1"/>
          </p:nvPr>
        </p:nvSpPr>
        <p:spPr/>
        <p:txBody>
          <a:bodyPr/>
          <a:lstStyle/>
          <a:p>
            <a:pPr lvl="0" algn="just"/>
            <a:r>
              <a:rPr lang="cs-CZ" dirty="0"/>
              <a:t>řízení nalézací</a:t>
            </a:r>
          </a:p>
          <a:p>
            <a:pPr marL="814388" lvl="0" indent="-273050" algn="just">
              <a:buFont typeface="Arial" pitchFamily="34" charset="0"/>
              <a:buChar char="•"/>
            </a:pPr>
            <a:r>
              <a:rPr lang="cs-CZ" dirty="0"/>
              <a:t>řízení sporné</a:t>
            </a:r>
          </a:p>
          <a:p>
            <a:pPr marL="814388" lvl="0" indent="-273050" algn="just">
              <a:buFont typeface="Arial" pitchFamily="34" charset="0"/>
              <a:buChar char="•"/>
            </a:pPr>
            <a:r>
              <a:rPr lang="cs-CZ" dirty="0"/>
              <a:t>řízení nesporné </a:t>
            </a:r>
          </a:p>
          <a:p>
            <a:pPr lvl="0" algn="just"/>
            <a:r>
              <a:rPr lang="cs-CZ" dirty="0"/>
              <a:t>řízení vykonávací (exekuční</a:t>
            </a:r>
            <a:r>
              <a:rPr lang="cs-CZ" dirty="0" smtClean="0"/>
              <a:t>) – není předmětem této otázky</a:t>
            </a:r>
            <a:endParaRPr lang="cs-CZ" dirty="0"/>
          </a:p>
          <a:p>
            <a:endParaRPr lang="cs-CZ" dirty="0"/>
          </a:p>
        </p:txBody>
      </p:sp>
    </p:spTree>
    <p:extLst>
      <p:ext uri="{BB962C8B-B14F-4D97-AF65-F5344CB8AC3E}">
        <p14:creationId xmlns:p14="http://schemas.microsoft.com/office/powerpoint/2010/main" val="33203627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Prameny občanského práva procesního v ČR</a:t>
            </a:r>
          </a:p>
        </p:txBody>
      </p:sp>
      <p:sp>
        <p:nvSpPr>
          <p:cNvPr id="3" name="Zástupný symbol pro obsah 2"/>
          <p:cNvSpPr>
            <a:spLocks noGrp="1"/>
          </p:cNvSpPr>
          <p:nvPr>
            <p:ph sz="quarter" idx="1"/>
          </p:nvPr>
        </p:nvSpPr>
        <p:spPr/>
        <p:txBody>
          <a:bodyPr>
            <a:normAutofit fontScale="92500"/>
          </a:bodyPr>
          <a:lstStyle/>
          <a:p>
            <a:r>
              <a:rPr lang="cs-CZ" dirty="0"/>
              <a:t>Listina základních práv a svobod</a:t>
            </a:r>
          </a:p>
          <a:p>
            <a:r>
              <a:rPr lang="cs-CZ" b="1" dirty="0"/>
              <a:t>občanský soudní řád</a:t>
            </a:r>
            <a:r>
              <a:rPr lang="cs-CZ" dirty="0"/>
              <a:t> (zákon č. 99/1963 Sb.) </a:t>
            </a:r>
          </a:p>
          <a:p>
            <a:r>
              <a:rPr lang="cs-CZ" b="1" dirty="0"/>
              <a:t>zákon o zvláštních řízeních soudních</a:t>
            </a:r>
            <a:r>
              <a:rPr lang="cs-CZ" dirty="0"/>
              <a:t> (č. 292/2013)</a:t>
            </a:r>
          </a:p>
          <a:p>
            <a:r>
              <a:rPr lang="cs-CZ" dirty="0"/>
              <a:t>prováděcí předpisy (jednací řád pro okresní a krajské soudy, kancelářské řády).</a:t>
            </a:r>
          </a:p>
          <a:p>
            <a:r>
              <a:rPr lang="cs-CZ" dirty="0"/>
              <a:t>zákon o soudech a soudcích</a:t>
            </a:r>
          </a:p>
          <a:p>
            <a:r>
              <a:rPr lang="cs-CZ" dirty="0"/>
              <a:t>zákon o znalcích a tlumočnících</a:t>
            </a:r>
          </a:p>
          <a:p>
            <a:r>
              <a:rPr lang="cs-CZ" dirty="0"/>
              <a:t>zákon o soudních exekutorech a exekuční činnosti (</a:t>
            </a:r>
            <a:r>
              <a:rPr lang="cs-CZ" b="1" dirty="0"/>
              <a:t>exekuční řád</a:t>
            </a:r>
            <a:r>
              <a:rPr lang="cs-CZ" dirty="0"/>
              <a:t>) (č. 120/2001)</a:t>
            </a:r>
          </a:p>
          <a:p>
            <a:r>
              <a:rPr lang="cs-CZ" dirty="0"/>
              <a:t>insolvenční zákon</a:t>
            </a:r>
          </a:p>
          <a:p>
            <a:endParaRPr lang="cs-CZ" dirty="0"/>
          </a:p>
        </p:txBody>
      </p:sp>
    </p:spTree>
    <p:extLst>
      <p:ext uri="{BB962C8B-B14F-4D97-AF65-F5344CB8AC3E}">
        <p14:creationId xmlns:p14="http://schemas.microsoft.com/office/powerpoint/2010/main" val="1591571675"/>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Účastník řízení </a:t>
            </a:r>
          </a:p>
        </p:txBody>
      </p:sp>
      <p:sp>
        <p:nvSpPr>
          <p:cNvPr id="3" name="Zástupný symbol pro obsah 2"/>
          <p:cNvSpPr>
            <a:spLocks noGrp="1"/>
          </p:cNvSpPr>
          <p:nvPr>
            <p:ph sz="quarter" idx="1"/>
          </p:nvPr>
        </p:nvSpPr>
        <p:spPr/>
        <p:txBody>
          <a:bodyPr>
            <a:normAutofit fontScale="85000" lnSpcReduction="20000"/>
          </a:bodyPr>
          <a:lstStyle/>
          <a:p>
            <a:pPr marL="68580" indent="0" algn="just">
              <a:buNone/>
            </a:pPr>
            <a:r>
              <a:rPr lang="cs-CZ" dirty="0"/>
              <a:t>ten, o jehož právech a povinnostech je v řízení rozhodováno a kdo svými procesními úkony může řízení ovlivňovat </a:t>
            </a:r>
          </a:p>
          <a:p>
            <a:pPr marL="68580" indent="0" algn="just">
              <a:buNone/>
            </a:pPr>
            <a:endParaRPr lang="cs-CZ" dirty="0"/>
          </a:p>
          <a:p>
            <a:pPr marL="68580" indent="0" algn="just">
              <a:buNone/>
            </a:pPr>
            <a:r>
              <a:rPr lang="cs-CZ" dirty="0"/>
              <a:t>Sporné řízení:</a:t>
            </a:r>
          </a:p>
          <a:p>
            <a:pPr algn="just"/>
            <a:r>
              <a:rPr lang="cs-CZ" dirty="0"/>
              <a:t>žalobce </a:t>
            </a:r>
          </a:p>
          <a:p>
            <a:pPr algn="just"/>
            <a:r>
              <a:rPr lang="cs-CZ" dirty="0"/>
              <a:t>žalovaný </a:t>
            </a:r>
          </a:p>
          <a:p>
            <a:pPr algn="just"/>
            <a:r>
              <a:rPr lang="cs-CZ" dirty="0"/>
              <a:t>vedlejší účastník</a:t>
            </a:r>
          </a:p>
          <a:p>
            <a:pPr marL="68580" indent="0" algn="just">
              <a:buNone/>
            </a:pPr>
            <a:endParaRPr lang="cs-CZ" dirty="0"/>
          </a:p>
          <a:p>
            <a:pPr marL="68580" indent="0" algn="just">
              <a:buNone/>
            </a:pPr>
            <a:r>
              <a:rPr lang="cs-CZ" dirty="0"/>
              <a:t>Nesporné řízení</a:t>
            </a:r>
          </a:p>
          <a:p>
            <a:pPr algn="just"/>
            <a:r>
              <a:rPr lang="cs-CZ" dirty="0"/>
              <a:t>navrhovatel</a:t>
            </a:r>
          </a:p>
          <a:p>
            <a:pPr algn="just"/>
            <a:r>
              <a:rPr lang="cs-CZ" dirty="0"/>
              <a:t>ten, o jehož právech je jednáno</a:t>
            </a:r>
          </a:p>
          <a:p>
            <a:r>
              <a:rPr lang="cs-CZ" dirty="0"/>
              <a:t>ten, koho zákon za účastníka označuje </a:t>
            </a:r>
          </a:p>
          <a:p>
            <a:endParaRPr lang="cs-CZ" dirty="0"/>
          </a:p>
        </p:txBody>
      </p:sp>
    </p:spTree>
    <p:extLst>
      <p:ext uri="{BB962C8B-B14F-4D97-AF65-F5344CB8AC3E}">
        <p14:creationId xmlns:p14="http://schemas.microsoft.com/office/powerpoint/2010/main" val="1719868153"/>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Zástupci účastníků</a:t>
            </a:r>
          </a:p>
        </p:txBody>
      </p:sp>
      <p:sp>
        <p:nvSpPr>
          <p:cNvPr id="3" name="Zástupný symbol pro obsah 2"/>
          <p:cNvSpPr>
            <a:spLocks noGrp="1"/>
          </p:cNvSpPr>
          <p:nvPr>
            <p:ph sz="quarter" idx="1"/>
          </p:nvPr>
        </p:nvSpPr>
        <p:spPr/>
        <p:txBody>
          <a:bodyPr>
            <a:normAutofit lnSpcReduction="10000"/>
          </a:bodyPr>
          <a:lstStyle/>
          <a:p>
            <a:pPr algn="just"/>
            <a:r>
              <a:rPr lang="cs-CZ" dirty="0"/>
              <a:t>na základě zákona – zákonný zástupce</a:t>
            </a:r>
          </a:p>
          <a:p>
            <a:pPr algn="just"/>
            <a:r>
              <a:rPr lang="cs-CZ" dirty="0"/>
              <a:t>na základě plné moci (zastoupení advokátem, notářem, odborovou organizací nebo kteroukoliv fyzickou osobou, která je svéprávná v plném rozsahu).</a:t>
            </a:r>
          </a:p>
          <a:p>
            <a:pPr algn="just"/>
            <a:r>
              <a:rPr lang="cs-CZ" dirty="0"/>
              <a:t> na základě rozhodnutí (opatrovník ustavený soudem)</a:t>
            </a:r>
          </a:p>
          <a:p>
            <a:pPr marL="68580" indent="0" algn="just">
              <a:buNone/>
            </a:pPr>
            <a:r>
              <a:rPr lang="cs-CZ" b="1" dirty="0"/>
              <a:t>Bezplatné zastoupení</a:t>
            </a:r>
            <a:r>
              <a:rPr lang="cs-CZ" dirty="0"/>
              <a:t> – splňuje-li účastník řízení podmínky pro osvobození od soudních poplatků a vyžaduje-li to ochrana jeho zájmů, kterým může být i advokát.</a:t>
            </a:r>
          </a:p>
          <a:p>
            <a:endParaRPr lang="cs-CZ" dirty="0"/>
          </a:p>
        </p:txBody>
      </p:sp>
    </p:spTree>
    <p:extLst>
      <p:ext uri="{BB962C8B-B14F-4D97-AF65-F5344CB8AC3E}">
        <p14:creationId xmlns:p14="http://schemas.microsoft.com/office/powerpoint/2010/main" val="27252516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Právo na soudní a jinou právní ochranu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62500" lnSpcReduction="20000"/>
          </a:bodyPr>
          <a:lstStyle/>
          <a:p>
            <a:pPr lvl="0"/>
            <a:r>
              <a:rPr lang="cs-CZ" sz="2800" dirty="0"/>
              <a:t>každý se může domáhat svého práva u nezávislého a nestranného soudu</a:t>
            </a:r>
          </a:p>
          <a:p>
            <a:pPr lvl="0"/>
            <a:r>
              <a:rPr lang="cs-CZ" sz="2800" dirty="0"/>
              <a:t>právo domáhat se soudního přezkoumání rozhodnutí správního orgánu</a:t>
            </a:r>
          </a:p>
          <a:p>
            <a:pPr lvl="0"/>
            <a:r>
              <a:rPr lang="cs-CZ" sz="2800" dirty="0"/>
              <a:t>právo na náhradu škody způsobené mu nezákonným rozhodnutím soudu, jiného státního orgánu či orgánu veřejné správy nebo nesprávným úředním postupem.</a:t>
            </a:r>
          </a:p>
          <a:p>
            <a:pPr lvl="0"/>
            <a:r>
              <a:rPr lang="cs-CZ" sz="2800" dirty="0"/>
              <a:t>právo odepřít výpověď, kterou by způsobil nebezpečí trestního stíhání sobě nebo osobě blízké.</a:t>
            </a:r>
          </a:p>
          <a:p>
            <a:pPr lvl="0"/>
            <a:r>
              <a:rPr lang="cs-CZ" sz="2800" dirty="0"/>
              <a:t>právo na právní pomoc rovnost účastníků řízení.</a:t>
            </a:r>
          </a:p>
          <a:p>
            <a:pPr lvl="0"/>
            <a:r>
              <a:rPr lang="cs-CZ" sz="2800" dirty="0"/>
              <a:t>právo na tlumočníka</a:t>
            </a:r>
          </a:p>
          <a:p>
            <a:pPr lvl="0"/>
            <a:r>
              <a:rPr lang="cs-CZ" sz="2800" dirty="0" smtClean="0"/>
              <a:t>nikdo </a:t>
            </a:r>
            <a:r>
              <a:rPr lang="cs-CZ" sz="2800" dirty="0"/>
              <a:t>nesmí být odňat svému zákonnému soudci. </a:t>
            </a:r>
          </a:p>
          <a:p>
            <a:pPr lvl="0"/>
            <a:r>
              <a:rPr lang="cs-CZ" sz="2800" dirty="0" smtClean="0"/>
              <a:t>jen </a:t>
            </a:r>
            <a:r>
              <a:rPr lang="cs-CZ" sz="2800" dirty="0"/>
              <a:t>zákon stanoví, co je trestným činem a jaký trest lze uložit. </a:t>
            </a:r>
          </a:p>
          <a:p>
            <a:pPr lvl="0"/>
            <a:r>
              <a:rPr lang="cs-CZ" sz="2800" dirty="0" smtClean="0"/>
              <a:t>jen </a:t>
            </a:r>
            <a:r>
              <a:rPr lang="cs-CZ" sz="2800" dirty="0"/>
              <a:t>soud rozhoduje o vině a trestu za trestné činy.</a:t>
            </a:r>
          </a:p>
          <a:p>
            <a:pPr lvl="0"/>
            <a:r>
              <a:rPr lang="cs-CZ" sz="2800" dirty="0"/>
              <a:t>presumpce neviny</a:t>
            </a:r>
          </a:p>
          <a:p>
            <a:pPr lvl="0"/>
            <a:r>
              <a:rPr lang="cs-CZ" sz="2800" dirty="0"/>
              <a:t>právo na obhajobu</a:t>
            </a:r>
          </a:p>
          <a:p>
            <a:pPr lvl="0"/>
            <a:r>
              <a:rPr lang="cs-CZ" sz="2800" dirty="0"/>
              <a:t>právo obviněného na odepření výpovědi</a:t>
            </a:r>
          </a:p>
          <a:p>
            <a:pPr lvl="0"/>
            <a:r>
              <a:rPr lang="cs-CZ" sz="2800" dirty="0" smtClean="0"/>
              <a:t>nikdo </a:t>
            </a:r>
            <a:r>
              <a:rPr lang="cs-CZ" sz="2800" dirty="0"/>
              <a:t>nemůže být trestně stíhán za čin, pro který již byl pravomocně odsouzen nebo zproštěn </a:t>
            </a:r>
            <a:r>
              <a:rPr lang="cs-CZ" sz="2800" dirty="0" smtClean="0"/>
              <a:t>obžaloby </a:t>
            </a:r>
            <a:endParaRPr lang="cs-CZ" sz="2800" dirty="0"/>
          </a:p>
          <a:p>
            <a:pPr lvl="0"/>
            <a:r>
              <a:rPr lang="cs-CZ" sz="2800" dirty="0" smtClean="0"/>
              <a:t>zákaz </a:t>
            </a:r>
            <a:r>
              <a:rPr lang="cs-CZ" sz="2800" dirty="0"/>
              <a:t>retroaktivity trestních zákonů</a:t>
            </a:r>
          </a:p>
          <a:p>
            <a:endParaRPr lang="cs-CZ" dirty="0"/>
          </a:p>
        </p:txBody>
      </p:sp>
    </p:spTree>
    <p:extLst>
      <p:ext uri="{BB962C8B-B14F-4D97-AF65-F5344CB8AC3E}">
        <p14:creationId xmlns:p14="http://schemas.microsoft.com/office/powerpoint/2010/main" val="1540642725"/>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Úkony účastníků</a:t>
            </a:r>
          </a:p>
        </p:txBody>
      </p:sp>
      <p:sp>
        <p:nvSpPr>
          <p:cNvPr id="3" name="Zástupný symbol pro obsah 2"/>
          <p:cNvSpPr>
            <a:spLocks noGrp="1"/>
          </p:cNvSpPr>
          <p:nvPr>
            <p:ph sz="quarter" idx="1"/>
          </p:nvPr>
        </p:nvSpPr>
        <p:spPr/>
        <p:txBody>
          <a:bodyPr/>
          <a:lstStyle/>
          <a:p>
            <a:pPr algn="just"/>
            <a:r>
              <a:rPr lang="cs-CZ" dirty="0"/>
              <a:t>účastníci mohou provádět své procesní úkony jakoukoli formou, pokud zákon pro některé úkony nepředepisuje určitou formu</a:t>
            </a:r>
          </a:p>
          <a:p>
            <a:pPr algn="just"/>
            <a:r>
              <a:rPr lang="cs-CZ" dirty="0"/>
              <a:t>každý úkon posuzuje soud podle jeho obsahu, i když je úkon nesprávně označen</a:t>
            </a:r>
          </a:p>
          <a:p>
            <a:pPr algn="just"/>
            <a:r>
              <a:rPr lang="cs-CZ" dirty="0"/>
              <a:t>podání je možno učinit písemně, ústně do protokolu, v elektronické podobě, telegraficky nebo telefaxem</a:t>
            </a:r>
          </a:p>
          <a:p>
            <a:endParaRPr lang="cs-CZ" dirty="0"/>
          </a:p>
        </p:txBody>
      </p:sp>
    </p:spTree>
    <p:extLst>
      <p:ext uri="{BB962C8B-B14F-4D97-AF65-F5344CB8AC3E}">
        <p14:creationId xmlns:p14="http://schemas.microsoft.com/office/powerpoint/2010/main" val="2016360638"/>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sporného řízení</a:t>
            </a:r>
          </a:p>
        </p:txBody>
      </p:sp>
      <p:sp>
        <p:nvSpPr>
          <p:cNvPr id="3" name="Zástupný symbol pro obsah 2"/>
          <p:cNvSpPr>
            <a:spLocks noGrp="1"/>
          </p:cNvSpPr>
          <p:nvPr>
            <p:ph sz="quarter" idx="1"/>
          </p:nvPr>
        </p:nvSpPr>
        <p:spPr/>
        <p:txBody>
          <a:bodyPr/>
          <a:lstStyle/>
          <a:p>
            <a:pPr algn="just"/>
            <a:r>
              <a:rPr lang="cs-CZ" dirty="0"/>
              <a:t>Zahájení řízení žalobou</a:t>
            </a:r>
          </a:p>
          <a:p>
            <a:pPr algn="just"/>
            <a:r>
              <a:rPr lang="cs-CZ" dirty="0"/>
              <a:t>Soudní jednání</a:t>
            </a:r>
          </a:p>
          <a:p>
            <a:pPr algn="just"/>
            <a:r>
              <a:rPr lang="cs-CZ" dirty="0"/>
              <a:t>Rozsudek</a:t>
            </a:r>
          </a:p>
          <a:p>
            <a:pPr algn="just"/>
            <a:r>
              <a:rPr lang="cs-CZ" dirty="0"/>
              <a:t>Odvolání</a:t>
            </a:r>
          </a:p>
          <a:p>
            <a:pPr algn="just"/>
            <a:r>
              <a:rPr lang="cs-CZ" dirty="0"/>
              <a:t>Odvolací řízení</a:t>
            </a:r>
          </a:p>
          <a:p>
            <a:pPr algn="just"/>
            <a:r>
              <a:rPr lang="cs-CZ" dirty="0"/>
              <a:t>Řízení o mimořádných opravných prostředcích</a:t>
            </a:r>
          </a:p>
          <a:p>
            <a:endParaRPr lang="cs-CZ" dirty="0"/>
          </a:p>
        </p:txBody>
      </p:sp>
    </p:spTree>
    <p:extLst>
      <p:ext uri="{BB962C8B-B14F-4D97-AF65-F5344CB8AC3E}">
        <p14:creationId xmlns:p14="http://schemas.microsoft.com/office/powerpoint/2010/main" val="210422236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Řízení před soudem 1. stupně</a:t>
            </a:r>
          </a:p>
        </p:txBody>
      </p:sp>
      <p:sp>
        <p:nvSpPr>
          <p:cNvPr id="3" name="Zástupný symbol pro obsah 2"/>
          <p:cNvSpPr>
            <a:spLocks noGrp="1"/>
          </p:cNvSpPr>
          <p:nvPr>
            <p:ph sz="quarter" idx="1"/>
          </p:nvPr>
        </p:nvSpPr>
        <p:spPr>
          <a:xfrm>
            <a:off x="301752" y="1527048"/>
            <a:ext cx="8503920" cy="4854280"/>
          </a:xfrm>
        </p:spPr>
        <p:txBody>
          <a:bodyPr>
            <a:normAutofit/>
          </a:bodyPr>
          <a:lstStyle/>
          <a:p>
            <a:r>
              <a:rPr lang="cs-CZ" dirty="0"/>
              <a:t>Zahájení řízení doručením žaloby</a:t>
            </a:r>
          </a:p>
          <a:p>
            <a:r>
              <a:rPr lang="cs-CZ" dirty="0"/>
              <a:t>Výzva žalobci k zaplacení soudního poplatku (účastník může požádat o osvobození od soudních poplatků)</a:t>
            </a:r>
          </a:p>
          <a:p>
            <a:r>
              <a:rPr lang="cs-CZ" dirty="0"/>
              <a:t>Výzva soudu žalovanému k vyjádření</a:t>
            </a:r>
          </a:p>
          <a:p>
            <a:r>
              <a:rPr lang="cs-CZ" dirty="0"/>
              <a:t>Soudní jednání</a:t>
            </a:r>
          </a:p>
          <a:p>
            <a:r>
              <a:rPr lang="cs-CZ" dirty="0"/>
              <a:t>Dokazování v soudním jednání podle návrhů stran (zásada koncentrace řízení, důkazní břemeno stran)</a:t>
            </a:r>
          </a:p>
          <a:p>
            <a:r>
              <a:rPr lang="cs-CZ" dirty="0"/>
              <a:t>Rozhodnutí o předmětu sporu a o nákladech řízení </a:t>
            </a:r>
          </a:p>
        </p:txBody>
      </p:sp>
    </p:spTree>
    <p:extLst>
      <p:ext uri="{BB962C8B-B14F-4D97-AF65-F5344CB8AC3E}">
        <p14:creationId xmlns:p14="http://schemas.microsoft.com/office/powerpoint/2010/main" val="3830275366"/>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Rozhodnutí soudu</a:t>
            </a:r>
          </a:p>
        </p:txBody>
      </p:sp>
      <p:sp>
        <p:nvSpPr>
          <p:cNvPr id="3" name="Zástupný symbol pro obsah 2"/>
          <p:cNvSpPr>
            <a:spLocks noGrp="1"/>
          </p:cNvSpPr>
          <p:nvPr>
            <p:ph sz="quarter" idx="1"/>
          </p:nvPr>
        </p:nvSpPr>
        <p:spPr/>
        <p:txBody>
          <a:bodyPr/>
          <a:lstStyle/>
          <a:p>
            <a:r>
              <a:rPr lang="cs-CZ" dirty="0"/>
              <a:t>rozsudek </a:t>
            </a:r>
          </a:p>
          <a:p>
            <a:r>
              <a:rPr lang="cs-CZ" dirty="0"/>
              <a:t>rozsudek pro uznání</a:t>
            </a:r>
          </a:p>
          <a:p>
            <a:r>
              <a:rPr lang="cs-CZ" dirty="0"/>
              <a:t>rozsudek pro zmeškání</a:t>
            </a:r>
          </a:p>
          <a:p>
            <a:r>
              <a:rPr lang="cs-CZ" dirty="0"/>
              <a:t>platební rozkaz </a:t>
            </a:r>
          </a:p>
          <a:p>
            <a:r>
              <a:rPr lang="cs-CZ" dirty="0"/>
              <a:t>směnečný platební rozkaz</a:t>
            </a:r>
          </a:p>
          <a:p>
            <a:r>
              <a:rPr lang="cs-CZ" dirty="0"/>
              <a:t>elektronický platební rozkaz </a:t>
            </a:r>
          </a:p>
          <a:p>
            <a:r>
              <a:rPr lang="cs-CZ" dirty="0"/>
              <a:t>evropský platební rozkaz</a:t>
            </a:r>
          </a:p>
          <a:p>
            <a:r>
              <a:rPr lang="cs-CZ" dirty="0"/>
              <a:t>usnesení</a:t>
            </a:r>
          </a:p>
          <a:p>
            <a:endParaRPr lang="cs-CZ" dirty="0"/>
          </a:p>
        </p:txBody>
      </p:sp>
    </p:spTree>
    <p:extLst>
      <p:ext uri="{BB962C8B-B14F-4D97-AF65-F5344CB8AC3E}">
        <p14:creationId xmlns:p14="http://schemas.microsoft.com/office/powerpoint/2010/main" val="131796981"/>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Řádné opravné prostředky </a:t>
            </a:r>
          </a:p>
        </p:txBody>
      </p:sp>
      <p:sp>
        <p:nvSpPr>
          <p:cNvPr id="3" name="Zástupný symbol pro obsah 2"/>
          <p:cNvSpPr>
            <a:spLocks noGrp="1"/>
          </p:cNvSpPr>
          <p:nvPr>
            <p:ph sz="quarter" idx="1"/>
          </p:nvPr>
        </p:nvSpPr>
        <p:spPr/>
        <p:txBody>
          <a:bodyPr/>
          <a:lstStyle/>
          <a:p>
            <a:r>
              <a:rPr lang="cs-CZ" dirty="0"/>
              <a:t>Odvolání  </a:t>
            </a:r>
          </a:p>
          <a:p>
            <a:r>
              <a:rPr lang="cs-CZ" dirty="0"/>
              <a:t>Odpor</a:t>
            </a:r>
          </a:p>
          <a:p>
            <a:r>
              <a:rPr lang="cs-CZ" dirty="0"/>
              <a:t>Námitky</a:t>
            </a:r>
          </a:p>
          <a:p>
            <a:endParaRPr lang="cs-CZ" dirty="0"/>
          </a:p>
        </p:txBody>
      </p:sp>
    </p:spTree>
    <p:extLst>
      <p:ext uri="{BB962C8B-B14F-4D97-AF65-F5344CB8AC3E}">
        <p14:creationId xmlns:p14="http://schemas.microsoft.com/office/powerpoint/2010/main" val="316731324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Mimořádné opravné prostředky</a:t>
            </a:r>
          </a:p>
        </p:txBody>
      </p:sp>
      <p:sp>
        <p:nvSpPr>
          <p:cNvPr id="3" name="Zástupný symbol pro obsah 2"/>
          <p:cNvSpPr>
            <a:spLocks noGrp="1"/>
          </p:cNvSpPr>
          <p:nvPr>
            <p:ph sz="quarter" idx="1"/>
          </p:nvPr>
        </p:nvSpPr>
        <p:spPr/>
        <p:txBody>
          <a:bodyPr/>
          <a:lstStyle/>
          <a:p>
            <a:r>
              <a:rPr lang="cs-CZ" dirty="0"/>
              <a:t>Žaloba na obnovu řízení </a:t>
            </a:r>
          </a:p>
          <a:p>
            <a:r>
              <a:rPr lang="cs-CZ" dirty="0"/>
              <a:t>Žalobou pro zmatečnost </a:t>
            </a:r>
          </a:p>
          <a:p>
            <a:r>
              <a:rPr lang="cs-CZ" dirty="0"/>
              <a:t>Dovolání</a:t>
            </a:r>
          </a:p>
          <a:p>
            <a:endParaRPr lang="cs-CZ" dirty="0"/>
          </a:p>
        </p:txBody>
      </p:sp>
    </p:spTree>
    <p:extLst>
      <p:ext uri="{BB962C8B-B14F-4D97-AF65-F5344CB8AC3E}">
        <p14:creationId xmlns:p14="http://schemas.microsoft.com/office/powerpoint/2010/main" val="232586235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Nesporné řízení</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68580" indent="0">
              <a:buNone/>
            </a:pPr>
            <a:r>
              <a:rPr lang="cs-CZ" dirty="0"/>
              <a:t>Vede se v některých zákonem vyjmenovaných případech, např.:</a:t>
            </a:r>
          </a:p>
          <a:p>
            <a:pPr lvl="0"/>
            <a:r>
              <a:rPr lang="cs-CZ" dirty="0"/>
              <a:t>o podpůrných opatřeních a ve věcech svéprávnosti, </a:t>
            </a:r>
          </a:p>
          <a:p>
            <a:pPr lvl="0"/>
            <a:r>
              <a:rPr lang="cs-CZ" dirty="0"/>
              <a:t>ve věcech nezvěstnosti a smrti, </a:t>
            </a:r>
          </a:p>
          <a:p>
            <a:pPr lvl="0"/>
            <a:r>
              <a:rPr lang="cs-CZ" dirty="0"/>
              <a:t>o přivolení k zásahu do integrity, </a:t>
            </a:r>
          </a:p>
          <a:p>
            <a:pPr lvl="0"/>
            <a:r>
              <a:rPr lang="cs-CZ" dirty="0"/>
              <a:t>ve věcech přípustnosti převzetí nebo držení v ústavech, </a:t>
            </a:r>
          </a:p>
          <a:p>
            <a:pPr lvl="0"/>
            <a:r>
              <a:rPr lang="cs-CZ" dirty="0"/>
              <a:t>o pozůstalosti, </a:t>
            </a:r>
          </a:p>
          <a:p>
            <a:pPr lvl="0"/>
            <a:r>
              <a:rPr lang="cs-CZ" dirty="0"/>
              <a:t>o úschovách, </a:t>
            </a:r>
          </a:p>
          <a:p>
            <a:pPr lvl="0"/>
            <a:r>
              <a:rPr lang="cs-CZ" dirty="0"/>
              <a:t>o umoření listin, </a:t>
            </a:r>
          </a:p>
          <a:p>
            <a:pPr lvl="0"/>
            <a:r>
              <a:rPr lang="cs-CZ" dirty="0"/>
              <a:t>ve věcech kapitálového trhu, </a:t>
            </a:r>
          </a:p>
          <a:p>
            <a:pPr lvl="0"/>
            <a:r>
              <a:rPr lang="cs-CZ" dirty="0"/>
              <a:t>ve věcech manželských a partnerských, </a:t>
            </a:r>
          </a:p>
          <a:p>
            <a:pPr lvl="0"/>
            <a:r>
              <a:rPr lang="cs-CZ" dirty="0"/>
              <a:t>ve věci ochrany proti domácímu násilí, </a:t>
            </a:r>
          </a:p>
          <a:p>
            <a:pPr lvl="0"/>
            <a:r>
              <a:rPr lang="cs-CZ" dirty="0"/>
              <a:t>o určení a popření rodičovství, </a:t>
            </a:r>
          </a:p>
          <a:p>
            <a:pPr lvl="0"/>
            <a:r>
              <a:rPr lang="cs-CZ" dirty="0"/>
              <a:t>ve věcech osvojení, </a:t>
            </a:r>
          </a:p>
        </p:txBody>
      </p:sp>
    </p:spTree>
    <p:extLst>
      <p:ext uri="{BB962C8B-B14F-4D97-AF65-F5344CB8AC3E}">
        <p14:creationId xmlns:p14="http://schemas.microsoft.com/office/powerpoint/2010/main" val="4008863655"/>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nesporného řízení</a:t>
            </a:r>
          </a:p>
        </p:txBody>
      </p:sp>
      <p:sp>
        <p:nvSpPr>
          <p:cNvPr id="3" name="Zástupný symbol pro obsah 2"/>
          <p:cNvSpPr>
            <a:spLocks noGrp="1"/>
          </p:cNvSpPr>
          <p:nvPr>
            <p:ph sz="quarter" idx="1"/>
          </p:nvPr>
        </p:nvSpPr>
        <p:spPr/>
        <p:txBody>
          <a:bodyPr/>
          <a:lstStyle/>
          <a:p>
            <a:r>
              <a:rPr lang="cs-CZ" dirty="0"/>
              <a:t>Zahajuje se na návrh nebo i bez návrhu </a:t>
            </a:r>
          </a:p>
          <a:p>
            <a:r>
              <a:rPr lang="cs-CZ" dirty="0"/>
              <a:t>Projednání věci.</a:t>
            </a:r>
          </a:p>
          <a:p>
            <a:r>
              <a:rPr lang="cs-CZ" dirty="0"/>
              <a:t>Rozhodnutí.</a:t>
            </a:r>
          </a:p>
          <a:p>
            <a:r>
              <a:rPr lang="cs-CZ" dirty="0"/>
              <a:t>Odvolací řízení </a:t>
            </a:r>
          </a:p>
          <a:p>
            <a:r>
              <a:rPr lang="cs-CZ" dirty="0"/>
              <a:t>Žaloba na obnovu řízení a pro zmatečnost  </a:t>
            </a:r>
          </a:p>
          <a:p>
            <a:r>
              <a:rPr lang="cs-CZ" dirty="0"/>
              <a:t>Dovolání</a:t>
            </a:r>
          </a:p>
          <a:p>
            <a:endParaRPr lang="cs-CZ" dirty="0"/>
          </a:p>
        </p:txBody>
      </p:sp>
    </p:spTree>
    <p:extLst>
      <p:ext uri="{BB962C8B-B14F-4D97-AF65-F5344CB8AC3E}">
        <p14:creationId xmlns:p14="http://schemas.microsoft.com/office/powerpoint/2010/main" val="504231090"/>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11</a:t>
            </a:r>
            <a:endParaRPr lang="cs-CZ" dirty="0"/>
          </a:p>
        </p:txBody>
      </p:sp>
      <p:sp>
        <p:nvSpPr>
          <p:cNvPr id="3" name="Zástupný symbol pro obsah 2"/>
          <p:cNvSpPr>
            <a:spLocks noGrp="1"/>
          </p:cNvSpPr>
          <p:nvPr>
            <p:ph sz="quarter" idx="1"/>
          </p:nvPr>
        </p:nvSpPr>
        <p:spPr/>
        <p:txBody>
          <a:bodyPr/>
          <a:lstStyle/>
          <a:p>
            <a:pPr marL="0" indent="0">
              <a:buNone/>
            </a:pPr>
            <a:r>
              <a:rPr lang="cs-CZ" b="1" dirty="0"/>
              <a:t>Výkon rozhodnutí v civilním řízení – exekuce</a:t>
            </a:r>
            <a:r>
              <a:rPr lang="cs-CZ" dirty="0"/>
              <a:t> (podmínky pro nařízení exekuce, exekuční titul, způsoby provádění exekuce, práva exekutora a dlužníka).</a:t>
            </a:r>
          </a:p>
        </p:txBody>
      </p:sp>
    </p:spTree>
    <p:extLst>
      <p:ext uri="{BB962C8B-B14F-4D97-AF65-F5344CB8AC3E}">
        <p14:creationId xmlns:p14="http://schemas.microsoft.com/office/powerpoint/2010/main" val="589079098"/>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jedenácté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Je nutné vědět, že výkon rozhodnutí zpravidla navazuje na soudní řízení (sporné či nesporné), jehož výsledkem je nějaké mající podobu exekučního titulu. Dále je nutné vědět, že existují dva způsoby výkonu rozhodnutí, a to soudní a exekutorský. V odpovědi byste se měli zaměřit na exekutorský výkon rozhodnutí, protože tento způsob je efektivnější a podstatně častější.</a:t>
            </a:r>
            <a:endParaRPr lang="cs-CZ" dirty="0"/>
          </a:p>
        </p:txBody>
      </p:sp>
    </p:spTree>
    <p:extLst>
      <p:ext uri="{BB962C8B-B14F-4D97-AF65-F5344CB8AC3E}">
        <p14:creationId xmlns:p14="http://schemas.microsoft.com/office/powerpoint/2010/main" val="1405690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DISKRIMINACE</a:t>
            </a:r>
          </a:p>
        </p:txBody>
      </p:sp>
      <p:sp>
        <p:nvSpPr>
          <p:cNvPr id="3" name="Zástupný symbol pro obsah 2"/>
          <p:cNvSpPr>
            <a:spLocks noGrp="1"/>
          </p:cNvSpPr>
          <p:nvPr>
            <p:ph sz="quarter" idx="1"/>
          </p:nvPr>
        </p:nvSpPr>
        <p:spPr/>
        <p:txBody>
          <a:bodyPr>
            <a:normAutofit fontScale="92500" lnSpcReduction="20000"/>
          </a:bodyPr>
          <a:lstStyle/>
          <a:p>
            <a:pPr marL="0" indent="0">
              <a:buNone/>
            </a:pPr>
            <a:r>
              <a:rPr lang="cs-CZ" sz="2800" dirty="0"/>
              <a:t>Z hlediska ochrany proti diskriminaci má v ČR největší význam zákon č. 198/2009 Sb., o rovném zacházení a o právních prostředcích ochrany před diskriminací a o změně některých zákonů, tzv. </a:t>
            </a:r>
            <a:r>
              <a:rPr lang="cs-CZ" sz="2800" b="1" dirty="0"/>
              <a:t>antidiskriminační zákon</a:t>
            </a:r>
            <a:r>
              <a:rPr lang="cs-CZ" sz="2800" dirty="0"/>
              <a:t>). </a:t>
            </a:r>
          </a:p>
          <a:p>
            <a:pPr marL="0" indent="0">
              <a:buNone/>
            </a:pPr>
            <a:r>
              <a:rPr lang="cs-CZ" sz="2800" b="1" dirty="0" smtClean="0"/>
              <a:t>Diskriminací</a:t>
            </a:r>
            <a:r>
              <a:rPr lang="cs-CZ" sz="2800" dirty="0" smtClean="0"/>
              <a:t> (přímou) rozumíme jednání</a:t>
            </a:r>
            <a:r>
              <a:rPr lang="cs-CZ" sz="2800" dirty="0"/>
              <a:t>, kdy se s osobou zachází méně příznivě z důvodu rasy, etnického původu, národnosti, pohlaví, sexuální orientace, věku, zdravotního postižení, náboženského vyznání, víry či světového názoru, státní příslušnosti (v pracovněprávních vztazích v rámci EU), těhotenství, mateřství nebo otcovství a z důvodu pohlavní identifikace</a:t>
            </a:r>
            <a:r>
              <a:rPr lang="cs-CZ" sz="2800" dirty="0" smtClean="0"/>
              <a:t>.</a:t>
            </a:r>
          </a:p>
        </p:txBody>
      </p:sp>
    </p:spTree>
    <p:extLst>
      <p:ext uri="{BB962C8B-B14F-4D97-AF65-F5344CB8AC3E}">
        <p14:creationId xmlns:p14="http://schemas.microsoft.com/office/powerpoint/2010/main" val="141985999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Vykonávací řízení - exekuce</a:t>
            </a:r>
          </a:p>
        </p:txBody>
      </p:sp>
      <p:sp>
        <p:nvSpPr>
          <p:cNvPr id="3" name="Zástupný symbol pro obsah 2"/>
          <p:cNvSpPr>
            <a:spLocks noGrp="1"/>
          </p:cNvSpPr>
          <p:nvPr>
            <p:ph sz="quarter" idx="1"/>
          </p:nvPr>
        </p:nvSpPr>
        <p:spPr/>
        <p:txBody>
          <a:bodyPr/>
          <a:lstStyle/>
          <a:p>
            <a:pPr marL="0" indent="0">
              <a:buNone/>
            </a:pPr>
            <a:r>
              <a:rPr lang="cs-CZ" sz="2400" dirty="0"/>
              <a:t>Nesplní-li povinný dobrovolně, co mu ukládá vykonatelné rozhodnutí, může oprávněný podat návrh na </a:t>
            </a:r>
            <a:r>
              <a:rPr lang="cs-CZ" sz="2400" b="1" dirty="0"/>
              <a:t>soudní</a:t>
            </a:r>
            <a:r>
              <a:rPr lang="cs-CZ" sz="2400" dirty="0"/>
              <a:t> </a:t>
            </a:r>
            <a:r>
              <a:rPr lang="cs-CZ" sz="2400" b="1" dirty="0"/>
              <a:t>výkon rozhodnutí</a:t>
            </a:r>
            <a:r>
              <a:rPr lang="cs-CZ" sz="2400" dirty="0"/>
              <a:t> nebo na </a:t>
            </a:r>
            <a:r>
              <a:rPr lang="cs-CZ" sz="2400" b="1" dirty="0"/>
              <a:t>exekuci prostřednictvím exekutora</a:t>
            </a:r>
            <a:r>
              <a:rPr lang="cs-CZ" sz="2400" dirty="0"/>
              <a:t>. Soud (případně prostřednictvím exekutora) pak zákonnými prostředky ve vykonávacím řízení přinutí povinného, aby splnil, co mu bylo uloženo</a:t>
            </a:r>
          </a:p>
          <a:p>
            <a:endParaRPr lang="cs-CZ" dirty="0"/>
          </a:p>
        </p:txBody>
      </p:sp>
    </p:spTree>
    <p:extLst>
      <p:ext uri="{BB962C8B-B14F-4D97-AF65-F5344CB8AC3E}">
        <p14:creationId xmlns:p14="http://schemas.microsoft.com/office/powerpoint/2010/main" val="1847221513"/>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Exekuční titul</a:t>
            </a:r>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68580" indent="0" algn="just">
              <a:buNone/>
            </a:pPr>
            <a:r>
              <a:rPr lang="cs-CZ" dirty="0"/>
              <a:t>Vykonatelné rozhodnutí nebo jiná listina, které určuje práva a povinnosti účastníků řízení, a na základě kterého se oprávněný může domáhat plnění ze strany povinného, a pokud povinný řádně ve stanovené lhůtě neplní, co je mu uloženo, může sloužit jako podklad pro exekuci. Exekučním titulem může být:</a:t>
            </a:r>
          </a:p>
          <a:p>
            <a:pPr algn="just"/>
            <a:r>
              <a:rPr lang="cs-CZ" dirty="0"/>
              <a:t>rozhodnutí soudu,</a:t>
            </a:r>
          </a:p>
          <a:p>
            <a:pPr lvl="0" algn="just"/>
            <a:r>
              <a:rPr lang="cs-CZ" dirty="0"/>
              <a:t>schválený smír,</a:t>
            </a:r>
          </a:p>
          <a:p>
            <a:pPr lvl="0" algn="just"/>
            <a:r>
              <a:rPr lang="cs-CZ" dirty="0"/>
              <a:t>rozhodčí nález,</a:t>
            </a:r>
          </a:p>
          <a:p>
            <a:pPr lvl="0" algn="just"/>
            <a:r>
              <a:rPr lang="cs-CZ" dirty="0"/>
              <a:t>notářský zápis se svolením k vykonatelnosti,</a:t>
            </a:r>
          </a:p>
          <a:p>
            <a:pPr lvl="0" algn="just"/>
            <a:r>
              <a:rPr lang="cs-CZ" dirty="0"/>
              <a:t>exekutorský zápis o dohodě splnit určitou povinnost se svolením k vykonatelnosti,</a:t>
            </a:r>
          </a:p>
          <a:p>
            <a:pPr lvl="0" algn="just"/>
            <a:r>
              <a:rPr lang="cs-CZ" dirty="0"/>
              <a:t>rozhodnutí orgánu veřejné správy,</a:t>
            </a:r>
          </a:p>
          <a:p>
            <a:pPr lvl="0" algn="just"/>
            <a:r>
              <a:rPr lang="cs-CZ" dirty="0"/>
              <a:t>rozhodnutí a výkaz nedoplatků ve věcech nemocenského pojištění a sociálního zabezpečení a</a:t>
            </a:r>
          </a:p>
          <a:p>
            <a:pPr lvl="0" algn="just"/>
            <a:r>
              <a:rPr lang="cs-CZ" dirty="0"/>
              <a:t>jiná rozhodnutí, schválené smíry a listiny, </a:t>
            </a:r>
          </a:p>
          <a:p>
            <a:endParaRPr lang="cs-CZ" dirty="0"/>
          </a:p>
        </p:txBody>
      </p:sp>
    </p:spTree>
    <p:extLst>
      <p:ext uri="{BB962C8B-B14F-4D97-AF65-F5344CB8AC3E}">
        <p14:creationId xmlns:p14="http://schemas.microsoft.com/office/powerpoint/2010/main" val="141604593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Soudní výkon rozhodnutí</a:t>
            </a:r>
          </a:p>
        </p:txBody>
      </p:sp>
      <p:sp>
        <p:nvSpPr>
          <p:cNvPr id="3" name="Zástupný symbol pro obsah 2"/>
          <p:cNvSpPr>
            <a:spLocks noGrp="1"/>
          </p:cNvSpPr>
          <p:nvPr>
            <p:ph sz="quarter" idx="1"/>
          </p:nvPr>
        </p:nvSpPr>
        <p:spPr/>
        <p:txBody>
          <a:bodyPr/>
          <a:lstStyle/>
          <a:p>
            <a:r>
              <a:rPr lang="cs-CZ" dirty="0"/>
              <a:t>Návrh na zahájení výkonu rozhodnutí se podává k místně příslušnému okresnímu soudu </a:t>
            </a:r>
          </a:p>
          <a:p>
            <a:r>
              <a:rPr lang="cs-CZ" dirty="0"/>
              <a:t>Soud provede výkon rozhodnutí sám (bez exekutora)</a:t>
            </a:r>
          </a:p>
          <a:p>
            <a:r>
              <a:rPr lang="cs-CZ" dirty="0"/>
              <a:t>věřitel musí sám označit postižitelný majetek dlužníka</a:t>
            </a:r>
          </a:p>
          <a:p>
            <a:r>
              <a:rPr lang="cs-CZ" dirty="0"/>
              <a:t>věřitel musí soudu navrhnout, jaký bankovní účet či jaký příjem povinného má být postižen</a:t>
            </a:r>
          </a:p>
          <a:p>
            <a:r>
              <a:rPr lang="cs-CZ" dirty="0"/>
              <a:t>věřitel navíc smí navrhnout pouze jeden způsob exekuce.</a:t>
            </a:r>
          </a:p>
          <a:p>
            <a:endParaRPr lang="cs-CZ" dirty="0"/>
          </a:p>
        </p:txBody>
      </p:sp>
    </p:spTree>
    <p:extLst>
      <p:ext uri="{BB962C8B-B14F-4D97-AF65-F5344CB8AC3E}">
        <p14:creationId xmlns:p14="http://schemas.microsoft.com/office/powerpoint/2010/main" val="3545544006"/>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Exekutorský výkon rozhodnutí (exekuce)</a:t>
            </a:r>
            <a:endParaRPr lang="cs-CZ" dirty="0"/>
          </a:p>
        </p:txBody>
      </p:sp>
      <p:sp>
        <p:nvSpPr>
          <p:cNvPr id="3" name="Zástupný symbol pro obsah 2"/>
          <p:cNvSpPr>
            <a:spLocks noGrp="1"/>
          </p:cNvSpPr>
          <p:nvPr>
            <p:ph sz="quarter" idx="1"/>
          </p:nvPr>
        </p:nvSpPr>
        <p:spPr/>
        <p:txBody>
          <a:bodyPr/>
          <a:lstStyle/>
          <a:p>
            <a:r>
              <a:rPr lang="cs-CZ" dirty="0"/>
              <a:t>Návrh na zahájení exekuce podává věřitel k soudnímu exekutorovi, jenž ho následně předloží exekučnímu soudu. </a:t>
            </a:r>
          </a:p>
          <a:p>
            <a:r>
              <a:rPr lang="cs-CZ" dirty="0"/>
              <a:t>Soud exekuci zahájí vydáním usnesení o nařízení exekuce a provedením exekuce pověří exekutora</a:t>
            </a:r>
          </a:p>
          <a:p>
            <a:r>
              <a:rPr lang="cs-CZ" dirty="0"/>
              <a:t>Exekutor může v jednom řízení provádět exekuci více způsoby, může současně vydávat více exekučních příkazů, aktivně dohledává postižitelný majetek</a:t>
            </a:r>
          </a:p>
          <a:p>
            <a:r>
              <a:rPr lang="cs-CZ" dirty="0"/>
              <a:t>Věřitel před zahájením exekuce musí složit zálohu na náklady na exekuci</a:t>
            </a:r>
          </a:p>
          <a:p>
            <a:endParaRPr lang="cs-CZ" dirty="0"/>
          </a:p>
        </p:txBody>
      </p:sp>
    </p:spTree>
    <p:extLst>
      <p:ext uri="{BB962C8B-B14F-4D97-AF65-F5344CB8AC3E}">
        <p14:creationId xmlns:p14="http://schemas.microsoft.com/office/powerpoint/2010/main" val="2311902928"/>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Prohlášení o majetku </a:t>
            </a:r>
          </a:p>
        </p:txBody>
      </p:sp>
      <p:sp>
        <p:nvSpPr>
          <p:cNvPr id="3" name="Zástupný symbol pro obsah 2"/>
          <p:cNvSpPr>
            <a:spLocks noGrp="1"/>
          </p:cNvSpPr>
          <p:nvPr>
            <p:ph sz="quarter" idx="1"/>
          </p:nvPr>
        </p:nvSpPr>
        <p:spPr/>
        <p:txBody>
          <a:bodyPr/>
          <a:lstStyle/>
          <a:p>
            <a:r>
              <a:rPr lang="cs-CZ" sz="2400" dirty="0"/>
              <a:t>Věřitel s vykonatelnou pohledávkou může soudu před podáním návrhu na výkon rozhodnutí navrhnout, aby předvolal povinného a vyzval ho k prohlášení o majetku. Nepravdivé prohlášení o majetku je trestným činem.</a:t>
            </a:r>
          </a:p>
          <a:p>
            <a:endParaRPr lang="cs-CZ" dirty="0"/>
          </a:p>
        </p:txBody>
      </p:sp>
    </p:spTree>
    <p:extLst>
      <p:ext uri="{BB962C8B-B14F-4D97-AF65-F5344CB8AC3E}">
        <p14:creationId xmlns:p14="http://schemas.microsoft.com/office/powerpoint/2010/main" val="242778134"/>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Způsoby provedení exekuce</a:t>
            </a:r>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68580" indent="0">
              <a:buNone/>
            </a:pPr>
            <a:r>
              <a:rPr lang="cs-CZ" sz="2800" b="1" dirty="0"/>
              <a:t>Výkon rozhodnutí ukládajícího zaplacení peněžité částky</a:t>
            </a:r>
            <a:endParaRPr lang="cs-CZ" sz="2800" dirty="0"/>
          </a:p>
          <a:p>
            <a:pPr lvl="0"/>
            <a:r>
              <a:rPr lang="cs-CZ" sz="2800" dirty="0"/>
              <a:t>srážkami ze mzdy nebo jiných příjmů,</a:t>
            </a:r>
          </a:p>
          <a:p>
            <a:pPr lvl="0"/>
            <a:r>
              <a:rPr lang="cs-CZ" sz="2800" dirty="0"/>
              <a:t>přikázáním pohledávky, </a:t>
            </a:r>
          </a:p>
          <a:p>
            <a:pPr lvl="0"/>
            <a:r>
              <a:rPr lang="cs-CZ" sz="2800" dirty="0"/>
              <a:t>prodejem movitých věcí a nemovitostí, </a:t>
            </a:r>
          </a:p>
          <a:p>
            <a:pPr lvl="0"/>
            <a:r>
              <a:rPr lang="cs-CZ" sz="2800" dirty="0"/>
              <a:t>zřízením soudcovského zástavního práva k nemovitostem,</a:t>
            </a:r>
          </a:p>
          <a:p>
            <a:pPr lvl="0"/>
            <a:r>
              <a:rPr lang="cs-CZ" sz="2800" dirty="0"/>
              <a:t>postižením závodu,</a:t>
            </a:r>
          </a:p>
          <a:p>
            <a:pPr lvl="0"/>
            <a:r>
              <a:rPr lang="cs-CZ" sz="2800" dirty="0"/>
              <a:t>správou movité věci, </a:t>
            </a:r>
          </a:p>
          <a:p>
            <a:pPr lvl="0"/>
            <a:r>
              <a:rPr lang="cs-CZ" sz="2800" dirty="0"/>
              <a:t>pozastavením řidičského oprávnění. </a:t>
            </a:r>
          </a:p>
          <a:p>
            <a:pPr marL="68580" indent="0">
              <a:buNone/>
            </a:pPr>
            <a:r>
              <a:rPr lang="cs-CZ" sz="2800" b="1" dirty="0"/>
              <a:t>Výkon rozhodnutí ukládajícího jinou povinnost </a:t>
            </a:r>
            <a:endParaRPr lang="cs-CZ" sz="2800" dirty="0"/>
          </a:p>
          <a:p>
            <a:pPr lvl="0"/>
            <a:r>
              <a:rPr lang="cs-CZ" sz="2800" dirty="0"/>
              <a:t>vyklizením, </a:t>
            </a:r>
          </a:p>
          <a:p>
            <a:pPr lvl="0"/>
            <a:r>
              <a:rPr lang="cs-CZ" sz="2800" dirty="0"/>
              <a:t>odebráním věci, </a:t>
            </a:r>
          </a:p>
          <a:p>
            <a:pPr lvl="0"/>
            <a:r>
              <a:rPr lang="cs-CZ" sz="2800" dirty="0"/>
              <a:t>rozdělením společné věci, </a:t>
            </a:r>
          </a:p>
          <a:p>
            <a:pPr lvl="0"/>
            <a:r>
              <a:rPr lang="cs-CZ" sz="2800" dirty="0"/>
              <a:t>provedením prací a výkonů,</a:t>
            </a:r>
          </a:p>
          <a:p>
            <a:pPr lvl="0"/>
            <a:r>
              <a:rPr lang="cs-CZ" sz="2800" dirty="0"/>
              <a:t>opakovaným ukládáním pokut</a:t>
            </a:r>
          </a:p>
          <a:p>
            <a:endParaRPr lang="cs-CZ" dirty="0"/>
          </a:p>
        </p:txBody>
      </p:sp>
    </p:spTree>
    <p:extLst>
      <p:ext uri="{BB962C8B-B14F-4D97-AF65-F5344CB8AC3E}">
        <p14:creationId xmlns:p14="http://schemas.microsoft.com/office/powerpoint/2010/main" val="167773699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Srážky ze mzdy </a:t>
            </a:r>
          </a:p>
        </p:txBody>
      </p:sp>
      <p:sp>
        <p:nvSpPr>
          <p:cNvPr id="3" name="Zástupný symbol pro obsah 2"/>
          <p:cNvSpPr>
            <a:spLocks noGrp="1"/>
          </p:cNvSpPr>
          <p:nvPr>
            <p:ph sz="quarter" idx="1"/>
          </p:nvPr>
        </p:nvSpPr>
        <p:spPr/>
        <p:txBody>
          <a:bodyPr/>
          <a:lstStyle/>
          <a:p>
            <a:r>
              <a:rPr lang="cs-CZ" dirty="0"/>
              <a:t>jen do výše vymáhané pohledávky s příslušenstvím</a:t>
            </a:r>
          </a:p>
          <a:p>
            <a:r>
              <a:rPr lang="cs-CZ" dirty="0"/>
              <a:t>provádějí se z čisté mzdy nebo jiného příjmu, </a:t>
            </a:r>
          </a:p>
          <a:p>
            <a:r>
              <a:rPr lang="cs-CZ" dirty="0"/>
              <a:t>nesmí být sražena základní částka, která se odvíjí od životního minima</a:t>
            </a:r>
          </a:p>
          <a:p>
            <a:r>
              <a:rPr lang="cs-CZ" dirty="0"/>
              <a:t>postižitelnou část příjmu posílá plátce příjmu k rukám exekutora</a:t>
            </a:r>
          </a:p>
          <a:p>
            <a:r>
              <a:rPr lang="cs-CZ" dirty="0"/>
              <a:t>Výše srážek závisí na tom, zda je pohledávka přednostní (např. výživné) nebo nepřednostní</a:t>
            </a:r>
          </a:p>
          <a:p>
            <a:endParaRPr lang="cs-CZ" dirty="0"/>
          </a:p>
        </p:txBody>
      </p:sp>
    </p:spTree>
    <p:extLst>
      <p:ext uri="{BB962C8B-B14F-4D97-AF65-F5344CB8AC3E}">
        <p14:creationId xmlns:p14="http://schemas.microsoft.com/office/powerpoint/2010/main" val="375099370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Přikázání pohledávky </a:t>
            </a:r>
          </a:p>
        </p:txBody>
      </p:sp>
      <p:sp>
        <p:nvSpPr>
          <p:cNvPr id="3" name="Zástupný symbol pro obsah 2"/>
          <p:cNvSpPr>
            <a:spLocks noGrp="1"/>
          </p:cNvSpPr>
          <p:nvPr>
            <p:ph sz="quarter" idx="1"/>
          </p:nvPr>
        </p:nvSpPr>
        <p:spPr/>
        <p:txBody>
          <a:bodyPr/>
          <a:lstStyle/>
          <a:p>
            <a:pPr lvl="0" algn="just"/>
            <a:r>
              <a:rPr lang="cs-CZ" dirty="0"/>
              <a:t>přikázání pohledávky z účtu u peněžního ústavu – banka zašle exekutorovi peníze z účtu povinného</a:t>
            </a:r>
          </a:p>
          <a:p>
            <a:pPr lvl="0" algn="just"/>
            <a:r>
              <a:rPr lang="cs-CZ" dirty="0"/>
              <a:t>přikázání jiných peněžitých pohledávek – dlužník povinného vyplatí exekutorovi pohledávku povinného</a:t>
            </a:r>
          </a:p>
          <a:p>
            <a:pPr algn="just"/>
            <a:r>
              <a:rPr lang="cs-CZ" dirty="0"/>
              <a:t>postižení jiných majetkových práv – musí jít o převoditelná práva (např. právo na dividendy)</a:t>
            </a:r>
          </a:p>
          <a:p>
            <a:endParaRPr lang="cs-CZ" dirty="0"/>
          </a:p>
        </p:txBody>
      </p:sp>
    </p:spTree>
    <p:extLst>
      <p:ext uri="{BB962C8B-B14F-4D97-AF65-F5344CB8AC3E}">
        <p14:creationId xmlns:p14="http://schemas.microsoft.com/office/powerpoint/2010/main" val="566895640"/>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Prodej movitých věcí a nemovitostí </a:t>
            </a:r>
          </a:p>
        </p:txBody>
      </p:sp>
      <p:sp>
        <p:nvSpPr>
          <p:cNvPr id="3" name="Zástupný symbol pro obsah 2"/>
          <p:cNvSpPr>
            <a:spLocks noGrp="1"/>
          </p:cNvSpPr>
          <p:nvPr>
            <p:ph sz="quarter" idx="1"/>
          </p:nvPr>
        </p:nvSpPr>
        <p:spPr/>
        <p:txBody>
          <a:bodyPr>
            <a:normAutofit fontScale="85000" lnSpcReduction="10000"/>
          </a:bodyPr>
          <a:lstStyle/>
          <a:p>
            <a:r>
              <a:rPr lang="cs-CZ" dirty="0"/>
              <a:t>Prodej movitých věcí – lze postihnout všechny věci povinného s výjimkou těch, které nepodléhají výkonu rozhodnutí. Sepsané věci se prodají v dražbě nebo mimo dražbu.</a:t>
            </a:r>
          </a:p>
          <a:p>
            <a:r>
              <a:rPr lang="cs-CZ" dirty="0" smtClean="0"/>
              <a:t>Prodej </a:t>
            </a:r>
            <a:r>
              <a:rPr lang="cs-CZ" dirty="0"/>
              <a:t>nemovitostí – jen na návrh věřitele – nemovitost bude prodána v dražbě.</a:t>
            </a:r>
          </a:p>
          <a:p>
            <a:r>
              <a:rPr lang="cs-CZ" dirty="0"/>
              <a:t>Návrh na vyškrtnutí věci ze soupisu – ten, kdo tvrdí, že mu svědčí právo k věci, které nepřipouští exekuci může podat do 30 dnů ode dne, kdy se dozvěděl o soupisu věci, návrh na vyškrtnutí věci ze soupisu. </a:t>
            </a:r>
          </a:p>
          <a:p>
            <a:r>
              <a:rPr lang="cs-CZ" dirty="0"/>
              <a:t>Vylučovací žaloba -  pokud exekutor návrhu nevyhoví, může osoba, která uplatňuje na věc nárok, podat u exekučního soudu do 30 dnů od doručení rozhodnutí exekutora žalobu na vyloučení věci ze soupisu.</a:t>
            </a:r>
          </a:p>
          <a:p>
            <a:endParaRPr lang="cs-CZ" dirty="0"/>
          </a:p>
        </p:txBody>
      </p:sp>
    </p:spTree>
    <p:extLst>
      <p:ext uri="{BB962C8B-B14F-4D97-AF65-F5344CB8AC3E}">
        <p14:creationId xmlns:p14="http://schemas.microsoft.com/office/powerpoint/2010/main" val="64741201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896144"/>
          </a:xfrm>
        </p:spPr>
        <p:txBody>
          <a:bodyPr>
            <a:normAutofit fontScale="90000"/>
          </a:bodyPr>
          <a:lstStyle/>
          <a:p>
            <a:r>
              <a:rPr lang="cs-CZ" dirty="0"/>
              <a:t>Zřízení soudcovského zástavního práva na nemovitostech </a:t>
            </a:r>
          </a:p>
        </p:txBody>
      </p:sp>
      <p:sp>
        <p:nvSpPr>
          <p:cNvPr id="3" name="Zástupný symbol pro obsah 2"/>
          <p:cNvSpPr>
            <a:spLocks noGrp="1"/>
          </p:cNvSpPr>
          <p:nvPr>
            <p:ph sz="quarter" idx="1"/>
          </p:nvPr>
        </p:nvSpPr>
        <p:spPr/>
        <p:txBody>
          <a:bodyPr/>
          <a:lstStyle/>
          <a:p>
            <a:pPr marL="0" indent="0">
              <a:buNone/>
            </a:pPr>
            <a:r>
              <a:rPr lang="cs-CZ" dirty="0"/>
              <a:t>Soud svým rozhodnutím zřídí pro oprávněného soudcovské zástavní právo k zajištění jeho dříve nezajištěné pohledávky</a:t>
            </a:r>
          </a:p>
          <a:p>
            <a:endParaRPr lang="cs-CZ" dirty="0"/>
          </a:p>
        </p:txBody>
      </p:sp>
    </p:spTree>
    <p:extLst>
      <p:ext uri="{BB962C8B-B14F-4D97-AF65-F5344CB8AC3E}">
        <p14:creationId xmlns:p14="http://schemas.microsoft.com/office/powerpoint/2010/main" val="8874366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proti diskriminaci </a:t>
            </a:r>
          </a:p>
        </p:txBody>
      </p:sp>
      <p:sp>
        <p:nvSpPr>
          <p:cNvPr id="3" name="Zástupný symbol pro obsah 2"/>
          <p:cNvSpPr>
            <a:spLocks noGrp="1"/>
          </p:cNvSpPr>
          <p:nvPr>
            <p:ph sz="quarter" idx="1"/>
          </p:nvPr>
        </p:nvSpPr>
        <p:spPr/>
        <p:txBody>
          <a:bodyPr>
            <a:normAutofit lnSpcReduction="10000"/>
          </a:bodyPr>
          <a:lstStyle/>
          <a:p>
            <a:pPr marL="68580" indent="0">
              <a:buNone/>
            </a:pPr>
            <a:r>
              <a:rPr lang="cs-CZ" b="1" dirty="0"/>
              <a:t>Diskriminace je zakázána</a:t>
            </a:r>
            <a:r>
              <a:rPr lang="cs-CZ" dirty="0"/>
              <a:t> v oblastech:</a:t>
            </a:r>
          </a:p>
          <a:p>
            <a:pPr marL="68580" indent="0">
              <a:buNone/>
            </a:pPr>
            <a:r>
              <a:rPr lang="cs-CZ" dirty="0"/>
              <a:t>a) přístupu k zaměstnání, povolání a podnikání (včetně odměňování),</a:t>
            </a:r>
          </a:p>
          <a:p>
            <a:pPr marL="68580" indent="0">
              <a:buNone/>
            </a:pPr>
            <a:r>
              <a:rPr lang="cs-CZ" dirty="0"/>
              <a:t>b) členství a činnosti v odborových organizacích,</a:t>
            </a:r>
          </a:p>
          <a:p>
            <a:pPr marL="68580" indent="0">
              <a:buNone/>
            </a:pPr>
            <a:r>
              <a:rPr lang="cs-CZ" dirty="0"/>
              <a:t>c) členství a činnosti v profesních komorách,</a:t>
            </a:r>
          </a:p>
          <a:p>
            <a:pPr marL="68580" indent="0">
              <a:buNone/>
            </a:pPr>
            <a:r>
              <a:rPr lang="cs-CZ" dirty="0"/>
              <a:t>d) sociálního zabezpečení a přiznání a poskytování sociálních výhod,</a:t>
            </a:r>
          </a:p>
          <a:p>
            <a:pPr marL="68580" indent="0">
              <a:buNone/>
            </a:pPr>
            <a:r>
              <a:rPr lang="cs-CZ" dirty="0"/>
              <a:t>e) přístupu ke zdravotní péči a jejího poskytování,</a:t>
            </a:r>
          </a:p>
          <a:p>
            <a:pPr marL="68580" indent="0">
              <a:buNone/>
            </a:pPr>
            <a:r>
              <a:rPr lang="cs-CZ" dirty="0"/>
              <a:t>f) přístupu ke vzdělání a jeho poskytování,</a:t>
            </a:r>
          </a:p>
          <a:p>
            <a:pPr marL="68580" indent="0">
              <a:buNone/>
            </a:pPr>
            <a:r>
              <a:rPr lang="cs-CZ" dirty="0"/>
              <a:t>g) přístupu ke zboží a službám, včetně bydlení</a:t>
            </a:r>
          </a:p>
        </p:txBody>
      </p:sp>
    </p:spTree>
    <p:extLst>
      <p:ext uri="{BB962C8B-B14F-4D97-AF65-F5344CB8AC3E}">
        <p14:creationId xmlns:p14="http://schemas.microsoft.com/office/powerpoint/2010/main" val="52819517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Postižení závodu </a:t>
            </a:r>
          </a:p>
        </p:txBody>
      </p:sp>
      <p:sp>
        <p:nvSpPr>
          <p:cNvPr id="3" name="Zástupný symbol pro obsah 2"/>
          <p:cNvSpPr>
            <a:spLocks noGrp="1"/>
          </p:cNvSpPr>
          <p:nvPr>
            <p:ph sz="quarter" idx="1"/>
          </p:nvPr>
        </p:nvSpPr>
        <p:spPr/>
        <p:txBody>
          <a:bodyPr/>
          <a:lstStyle/>
          <a:p>
            <a:pPr marL="0" indent="0">
              <a:buNone/>
            </a:pPr>
            <a:r>
              <a:rPr lang="cs-CZ" dirty="0"/>
              <a:t>Exekutor ustanoví v exekučním příkazu správce závodu, který převezme řízení závodu a zjistí údaje potřebné pro prodej závodu. Závod se pak prodá v dražbě za obvyklou cenu.</a:t>
            </a:r>
          </a:p>
          <a:p>
            <a:endParaRPr lang="cs-CZ" dirty="0"/>
          </a:p>
        </p:txBody>
      </p:sp>
    </p:spTree>
    <p:extLst>
      <p:ext uri="{BB962C8B-B14F-4D97-AF65-F5344CB8AC3E}">
        <p14:creationId xmlns:p14="http://schemas.microsoft.com/office/powerpoint/2010/main" val="654187379"/>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Pozastavení řidičského oprávnění </a:t>
            </a:r>
          </a:p>
        </p:txBody>
      </p:sp>
      <p:sp>
        <p:nvSpPr>
          <p:cNvPr id="3" name="Zástupný symbol pro obsah 2"/>
          <p:cNvSpPr>
            <a:spLocks noGrp="1"/>
          </p:cNvSpPr>
          <p:nvPr>
            <p:ph sz="quarter" idx="1"/>
          </p:nvPr>
        </p:nvSpPr>
        <p:spPr/>
        <p:txBody>
          <a:bodyPr>
            <a:normAutofit fontScale="92500"/>
          </a:bodyPr>
          <a:lstStyle/>
          <a:p>
            <a:pPr marL="68580" indent="0" algn="just">
              <a:buNone/>
            </a:pPr>
            <a:r>
              <a:rPr lang="cs-CZ" dirty="0"/>
              <a:t>Lze jej vydat pouze tehdy, jestliže je v exekuci vymáhán nedoplatek výživného na nezletilé dítě. Po dobu pozastavení řidičského oprávnění držitel řidičského oprávnění nesmí řídit motorová vozidla. Exekutor zruší exekuční příkaz pozastavením řidičského oprávnění,</a:t>
            </a:r>
          </a:p>
          <a:p>
            <a:pPr lvl="0" algn="just"/>
            <a:r>
              <a:rPr lang="cs-CZ" dirty="0"/>
              <a:t>prokáže-li povinný, že k uspokojování základních životních potřeb svých a osob, ke kterým má vyživovací povinnost, nezbytně potřebuje své řidičské oprávnění, nebo</a:t>
            </a:r>
          </a:p>
          <a:p>
            <a:pPr algn="just"/>
            <a:r>
              <a:rPr lang="cs-CZ" dirty="0"/>
              <a:t>zaplatí-li povinný nedoplatek výživného na nezletilé </a:t>
            </a:r>
            <a:r>
              <a:rPr lang="cs-CZ" dirty="0" smtClean="0"/>
              <a:t>dítě</a:t>
            </a:r>
            <a:endParaRPr lang="cs-CZ" dirty="0"/>
          </a:p>
        </p:txBody>
      </p:sp>
    </p:spTree>
    <p:extLst>
      <p:ext uri="{BB962C8B-B14F-4D97-AF65-F5344CB8AC3E}">
        <p14:creationId xmlns:p14="http://schemas.microsoft.com/office/powerpoint/2010/main" val="182727228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Vyklizení</a:t>
            </a:r>
          </a:p>
        </p:txBody>
      </p:sp>
      <p:sp>
        <p:nvSpPr>
          <p:cNvPr id="3" name="Zástupný symbol pro obsah 2"/>
          <p:cNvSpPr>
            <a:spLocks noGrp="1"/>
          </p:cNvSpPr>
          <p:nvPr>
            <p:ph sz="quarter" idx="1"/>
          </p:nvPr>
        </p:nvSpPr>
        <p:spPr/>
        <p:txBody>
          <a:bodyPr>
            <a:normAutofit fontScale="92500" lnSpcReduction="20000"/>
          </a:bodyPr>
          <a:lstStyle/>
          <a:p>
            <a:r>
              <a:rPr lang="cs-CZ" dirty="0"/>
              <a:t>soud či exekutor učiní opatření, aby z vyklizovaného objektu byly odstraněny věci patřící povinnému a příslušníkům jeho domácnosti, a současně byli vykázáni povinný a všichni, kdo se tam zdržují na základě práva povinného. </a:t>
            </a:r>
          </a:p>
          <a:p>
            <a:r>
              <a:rPr lang="cs-CZ" dirty="0"/>
              <a:t>Věci odstraněné z vyklizovaného objektu se odevzdají povinnému nebo některému ze zletilých příslušníků jeho domácnosti, jinak se sepíší a dají se na náklady povinného do úschovy obci nebo jinému vhodnému schovateli; </a:t>
            </a:r>
          </a:p>
          <a:p>
            <a:r>
              <a:rPr lang="cs-CZ" dirty="0"/>
              <a:t>Nevyzvedl-li si povinný věci u obce nebo schovatele do šesti měsíců ode dne, kdy byly uschovány, budou prodány a výtěžek prodeje vyplatí soud povinnému po srážce nákladů úschovy a nákladů prodeje. </a:t>
            </a:r>
          </a:p>
          <a:p>
            <a:endParaRPr lang="cs-CZ" dirty="0"/>
          </a:p>
        </p:txBody>
      </p:sp>
    </p:spTree>
    <p:extLst>
      <p:ext uri="{BB962C8B-B14F-4D97-AF65-F5344CB8AC3E}">
        <p14:creationId xmlns:p14="http://schemas.microsoft.com/office/powerpoint/2010/main" val="1131552949"/>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Odebrání věci </a:t>
            </a:r>
          </a:p>
        </p:txBody>
      </p:sp>
      <p:sp>
        <p:nvSpPr>
          <p:cNvPr id="3" name="Zástupný symbol pro obsah 2"/>
          <p:cNvSpPr>
            <a:spLocks noGrp="1"/>
          </p:cNvSpPr>
          <p:nvPr>
            <p:ph sz="quarter" idx="1"/>
          </p:nvPr>
        </p:nvSpPr>
        <p:spPr/>
        <p:txBody>
          <a:bodyPr/>
          <a:lstStyle/>
          <a:p>
            <a:pPr marL="0" indent="0">
              <a:buNone/>
            </a:pPr>
            <a:r>
              <a:rPr lang="cs-CZ" dirty="0"/>
              <a:t>Soud či exekutor dá odebrat věc se vším, co k ní patří, povinnému a odevzdá ji oprávněnému</a:t>
            </a:r>
          </a:p>
          <a:p>
            <a:endParaRPr lang="cs-CZ" dirty="0"/>
          </a:p>
        </p:txBody>
      </p:sp>
    </p:spTree>
    <p:extLst>
      <p:ext uri="{BB962C8B-B14F-4D97-AF65-F5344CB8AC3E}">
        <p14:creationId xmlns:p14="http://schemas.microsoft.com/office/powerpoint/2010/main" val="3618292828"/>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Rozdělení společné věci </a:t>
            </a:r>
          </a:p>
        </p:txBody>
      </p:sp>
      <p:sp>
        <p:nvSpPr>
          <p:cNvPr id="3" name="Zástupný symbol pro obsah 2"/>
          <p:cNvSpPr>
            <a:spLocks noGrp="1"/>
          </p:cNvSpPr>
          <p:nvPr>
            <p:ph sz="quarter" idx="1"/>
          </p:nvPr>
        </p:nvSpPr>
        <p:spPr/>
        <p:txBody>
          <a:bodyPr/>
          <a:lstStyle/>
          <a:p>
            <a:r>
              <a:rPr lang="cs-CZ" dirty="0"/>
              <a:t>Ukládá-li vykonávané rozhodnutí prodej a rozdělení výtěžku mezi spoluvlastníky, provede se výkon rozhodnutí podle ustanovení o prodeji movitých věcí nebo nemovitostí. </a:t>
            </a:r>
          </a:p>
          <a:p>
            <a:r>
              <a:rPr lang="cs-CZ" dirty="0"/>
              <a:t>Ukládá-li vykonávané rozhodnutí, aby byla společná movitá věc nebo nemovitost rozdělena jinak než prodejem, určí soud při nařízení výkonu rozhodnutí, jak výkon bude proveden.</a:t>
            </a:r>
          </a:p>
          <a:p>
            <a:endParaRPr lang="cs-CZ" dirty="0"/>
          </a:p>
        </p:txBody>
      </p:sp>
    </p:spTree>
    <p:extLst>
      <p:ext uri="{BB962C8B-B14F-4D97-AF65-F5344CB8AC3E}">
        <p14:creationId xmlns:p14="http://schemas.microsoft.com/office/powerpoint/2010/main" val="2790447865"/>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Provedení prací a výkonů </a:t>
            </a:r>
          </a:p>
        </p:txBody>
      </p:sp>
      <p:sp>
        <p:nvSpPr>
          <p:cNvPr id="3" name="Zástupný symbol pro obsah 2"/>
          <p:cNvSpPr>
            <a:spLocks noGrp="1"/>
          </p:cNvSpPr>
          <p:nvPr>
            <p:ph sz="quarter" idx="1"/>
          </p:nvPr>
        </p:nvSpPr>
        <p:spPr/>
        <p:txBody>
          <a:bodyPr/>
          <a:lstStyle/>
          <a:p>
            <a:r>
              <a:rPr lang="cs-CZ" dirty="0"/>
              <a:t>Ukládá-li vykonávané rozhodnutí, aby povinný provedl pro oprávněného nějakou práci, a tuto povinnost včas nesplní, kterou může vykonat i někdo jiný než povinný, povolí soud oprávněnému, aby si dal práci provést někým jiným nebo si ji provedl sám, a to na náklad povinného. Povinnému může soud uložit, aby potřebný náklad zaplatil oprávněnému předem. Výkon tohoto rozhodnutí se provede některým ze způsobů určených k uspokojení peněžitých pohledávek.</a:t>
            </a:r>
          </a:p>
          <a:p>
            <a:endParaRPr lang="cs-CZ" dirty="0"/>
          </a:p>
        </p:txBody>
      </p:sp>
    </p:spTree>
    <p:extLst>
      <p:ext uri="{BB962C8B-B14F-4D97-AF65-F5344CB8AC3E}">
        <p14:creationId xmlns:p14="http://schemas.microsoft.com/office/powerpoint/2010/main" val="286884730"/>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Ukládání pokut</a:t>
            </a:r>
          </a:p>
        </p:txBody>
      </p:sp>
      <p:sp>
        <p:nvSpPr>
          <p:cNvPr id="3" name="Zástupný symbol pro obsah 2"/>
          <p:cNvSpPr>
            <a:spLocks noGrp="1"/>
          </p:cNvSpPr>
          <p:nvPr>
            <p:ph sz="quarter" idx="1"/>
          </p:nvPr>
        </p:nvSpPr>
        <p:spPr/>
        <p:txBody>
          <a:bodyPr/>
          <a:lstStyle/>
          <a:p>
            <a:r>
              <a:rPr lang="cs-CZ" dirty="0"/>
              <a:t>Ukládá-li vykonávané rozhodnutí jinou povinnost, může soud uložit za porušení této povinnosti pokutu až do výše 100.000 Kč (první pokuta)</a:t>
            </a:r>
          </a:p>
          <a:p>
            <a:r>
              <a:rPr lang="cs-CZ" dirty="0"/>
              <a:t>Nesplní-li povinný ani poté vykonávané rozhodnutí, ukládá mu soud na návrh oprávněného další přiměřené pokuty (bez omezení výše)</a:t>
            </a:r>
          </a:p>
          <a:p>
            <a:endParaRPr lang="cs-CZ" dirty="0"/>
          </a:p>
        </p:txBody>
      </p:sp>
    </p:spTree>
    <p:extLst>
      <p:ext uri="{BB962C8B-B14F-4D97-AF65-F5344CB8AC3E}">
        <p14:creationId xmlns:p14="http://schemas.microsoft.com/office/powerpoint/2010/main" val="796097939"/>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Obrana dlužníka proti nařízení exekuce</a:t>
            </a:r>
          </a:p>
        </p:txBody>
      </p:sp>
      <p:sp>
        <p:nvSpPr>
          <p:cNvPr id="3" name="Zástupný symbol pro obsah 2"/>
          <p:cNvSpPr>
            <a:spLocks noGrp="1"/>
          </p:cNvSpPr>
          <p:nvPr>
            <p:ph sz="quarter" idx="1"/>
          </p:nvPr>
        </p:nvSpPr>
        <p:spPr/>
        <p:txBody>
          <a:bodyPr>
            <a:normAutofit fontScale="92500" lnSpcReduction="20000"/>
          </a:bodyPr>
          <a:lstStyle/>
          <a:p>
            <a:r>
              <a:rPr lang="cs-CZ" b="1" dirty="0"/>
              <a:t>Návrh na zastavení (nebo částečné zastavení) exekuce</a:t>
            </a:r>
            <a:r>
              <a:rPr lang="cs-CZ" dirty="0"/>
              <a:t> – do 30 dnů – jen  pokud pohledávka, která je vymáhána exekucí, byla již plně nebo částečně uhrazena před zahájením exekučního řízení, nebo dlužníkovi nebyl doručen exekuční titul. </a:t>
            </a:r>
          </a:p>
          <a:p>
            <a:r>
              <a:rPr lang="cs-CZ" b="1" dirty="0"/>
              <a:t>Návrh na odklad exekuce</a:t>
            </a:r>
            <a:r>
              <a:rPr lang="cs-CZ" dirty="0"/>
              <a:t> – jestliže se dlužník bez své viny ocitl přechodně v situaci, kdy by provedení exekuce mohlo mít pro něj nebo pro jeho rodinu zvláště nepříznivé následky a oprávněný by nebyl odkladem exekuce vážně poškozen.</a:t>
            </a:r>
          </a:p>
          <a:p>
            <a:r>
              <a:rPr lang="cs-CZ" b="1" dirty="0"/>
              <a:t>Insolvenční návrh spojený s návrhem na povolení oddlužení</a:t>
            </a:r>
            <a:r>
              <a:rPr lang="cs-CZ" dirty="0"/>
              <a:t> –  od okamžiku zahájení insolvenčního řízení nelze exekuci provést..</a:t>
            </a:r>
          </a:p>
          <a:p>
            <a:endParaRPr lang="cs-CZ" dirty="0"/>
          </a:p>
        </p:txBody>
      </p:sp>
    </p:spTree>
    <p:extLst>
      <p:ext uri="{BB962C8B-B14F-4D97-AF65-F5344CB8AC3E}">
        <p14:creationId xmlns:p14="http://schemas.microsoft.com/office/powerpoint/2010/main" val="2270650353"/>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12</a:t>
            </a:r>
            <a:endParaRPr lang="cs-CZ" dirty="0"/>
          </a:p>
        </p:txBody>
      </p:sp>
      <p:sp>
        <p:nvSpPr>
          <p:cNvPr id="3" name="Zástupný symbol pro obsah 2"/>
          <p:cNvSpPr>
            <a:spLocks noGrp="1"/>
          </p:cNvSpPr>
          <p:nvPr>
            <p:ph sz="quarter" idx="1"/>
          </p:nvPr>
        </p:nvSpPr>
        <p:spPr/>
        <p:txBody>
          <a:bodyPr/>
          <a:lstStyle/>
          <a:p>
            <a:pPr marL="0" indent="0">
              <a:buNone/>
            </a:pPr>
            <a:r>
              <a:rPr lang="cs-CZ" b="1" dirty="0"/>
              <a:t>Pracovní poměr</a:t>
            </a:r>
            <a:r>
              <a:rPr lang="cs-CZ" dirty="0"/>
              <a:t> (vznik a zánik pracovního poměru, nároky z rozvázání pracovního poměru, neplatné rozvázání pracovního poměru, práce konané mimo pracovní poměr) </a:t>
            </a:r>
            <a:r>
              <a:rPr lang="cs-CZ" b="1" dirty="0"/>
              <a:t>a pracovní kázeň</a:t>
            </a:r>
            <a:r>
              <a:rPr lang="cs-CZ" dirty="0"/>
              <a:t>. </a:t>
            </a:r>
          </a:p>
        </p:txBody>
      </p:sp>
    </p:spTree>
    <p:extLst>
      <p:ext uri="{BB962C8B-B14F-4D97-AF65-F5344CB8AC3E}">
        <p14:creationId xmlns:p14="http://schemas.microsoft.com/office/powerpoint/2010/main" val="1381153239"/>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dvanácté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U odpovědi na tuto otázku je dobré zapamatovat si systematické členění zejména u skončení pracovního poměru. Dbejte také na to, abyste dokázali provázat jednotlivé stupně porušení pracovní kázně s možnými důvody ukončení pracovního poměru. </a:t>
            </a:r>
            <a:endParaRPr lang="cs-CZ" dirty="0"/>
          </a:p>
        </p:txBody>
      </p:sp>
    </p:spTree>
    <p:extLst>
      <p:ext uri="{BB962C8B-B14F-4D97-AF65-F5344CB8AC3E}">
        <p14:creationId xmlns:p14="http://schemas.microsoft.com/office/powerpoint/2010/main" val="33273466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Formy diskriminačního jednání)</a:t>
            </a:r>
            <a:endParaRPr lang="cs-CZ" dirty="0"/>
          </a:p>
        </p:txBody>
      </p:sp>
      <p:sp>
        <p:nvSpPr>
          <p:cNvPr id="3" name="Zástupný symbol pro obsah 2"/>
          <p:cNvSpPr>
            <a:spLocks noGrp="1"/>
          </p:cNvSpPr>
          <p:nvPr>
            <p:ph sz="quarter" idx="1"/>
          </p:nvPr>
        </p:nvSpPr>
        <p:spPr/>
        <p:txBody>
          <a:bodyPr>
            <a:normAutofit/>
          </a:bodyPr>
          <a:lstStyle/>
          <a:p>
            <a:pPr lvl="0"/>
            <a:r>
              <a:rPr lang="cs-CZ" sz="2400" dirty="0"/>
              <a:t>přímá diskriminace</a:t>
            </a:r>
          </a:p>
          <a:p>
            <a:pPr lvl="0"/>
            <a:r>
              <a:rPr lang="cs-CZ" sz="2400" dirty="0"/>
              <a:t>nepřímá diskriminace </a:t>
            </a:r>
          </a:p>
          <a:p>
            <a:pPr lvl="0"/>
            <a:r>
              <a:rPr lang="cs-CZ" sz="2400" dirty="0"/>
              <a:t>obtěžování</a:t>
            </a:r>
          </a:p>
          <a:p>
            <a:pPr lvl="0"/>
            <a:r>
              <a:rPr lang="cs-CZ" sz="2400" dirty="0"/>
              <a:t>sexuální obtěžování</a:t>
            </a:r>
          </a:p>
          <a:p>
            <a:pPr lvl="0"/>
            <a:r>
              <a:rPr lang="cs-CZ" sz="2400" dirty="0"/>
              <a:t>pronásledování</a:t>
            </a:r>
          </a:p>
          <a:p>
            <a:pPr lvl="0"/>
            <a:r>
              <a:rPr lang="cs-CZ" sz="2400" dirty="0"/>
              <a:t>pokyn k diskriminaci</a:t>
            </a:r>
          </a:p>
          <a:p>
            <a:pPr lvl="0"/>
            <a:r>
              <a:rPr lang="cs-CZ" sz="2400" dirty="0"/>
              <a:t>navádění k diskriminaci</a:t>
            </a:r>
          </a:p>
          <a:p>
            <a:pPr marL="0" indent="0">
              <a:buNone/>
            </a:pPr>
            <a:r>
              <a:rPr lang="cs-CZ" sz="2400" dirty="0" smtClean="0"/>
              <a:t>(při odpovědi budete muset vysvětlit, v čem jednotlivé formy spočívají)</a:t>
            </a:r>
            <a:endParaRPr lang="cs-CZ" sz="2400" dirty="0"/>
          </a:p>
        </p:txBody>
      </p:sp>
    </p:spTree>
    <p:extLst>
      <p:ext uri="{BB962C8B-B14F-4D97-AF65-F5344CB8AC3E}">
        <p14:creationId xmlns:p14="http://schemas.microsoft.com/office/powerpoint/2010/main" val="2111052348"/>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Pracovněprávní vztahy </a:t>
            </a:r>
          </a:p>
        </p:txBody>
      </p:sp>
      <p:sp>
        <p:nvSpPr>
          <p:cNvPr id="3" name="Zástupný symbol pro obsah 2"/>
          <p:cNvSpPr>
            <a:spLocks noGrp="1"/>
          </p:cNvSpPr>
          <p:nvPr>
            <p:ph sz="quarter" idx="1"/>
          </p:nvPr>
        </p:nvSpPr>
        <p:spPr/>
        <p:txBody>
          <a:bodyPr/>
          <a:lstStyle/>
          <a:p>
            <a:pPr marL="68580" indent="0">
              <a:buNone/>
            </a:pPr>
            <a:r>
              <a:rPr lang="cs-CZ" sz="2400" dirty="0"/>
              <a:t>vztahy vznikající při výkonu závislé práce mezi zaměstnanci a zaměstnavateli a právní vztahy kolektivní povahy, které souvisejí s výkonem závislé práce. Může mít podobu</a:t>
            </a:r>
          </a:p>
          <a:p>
            <a:r>
              <a:rPr lang="cs-CZ" sz="2400" dirty="0"/>
              <a:t>pracovního poměru</a:t>
            </a:r>
          </a:p>
          <a:p>
            <a:r>
              <a:rPr lang="cs-CZ" sz="2400" dirty="0"/>
              <a:t>dohody o práci konané mimo pracovní poměr </a:t>
            </a:r>
          </a:p>
          <a:p>
            <a:pPr marL="0" indent="0">
              <a:buNone/>
            </a:pPr>
            <a:r>
              <a:rPr lang="cs-CZ" sz="2400" dirty="0" smtClean="0"/>
              <a:t>Účastníky pracovněprávních vztahů jsou </a:t>
            </a:r>
          </a:p>
          <a:p>
            <a:pPr lvl="0"/>
            <a:r>
              <a:rPr lang="cs-CZ" sz="2400" dirty="0"/>
              <a:t>Zaměstnanec</a:t>
            </a:r>
          </a:p>
          <a:p>
            <a:pPr lvl="0"/>
            <a:r>
              <a:rPr lang="cs-CZ" sz="2400" dirty="0"/>
              <a:t>Zaměstnavatel</a:t>
            </a:r>
          </a:p>
          <a:p>
            <a:pPr marL="0" indent="0">
              <a:buNone/>
            </a:pPr>
            <a:endParaRPr lang="cs-CZ" dirty="0"/>
          </a:p>
        </p:txBody>
      </p:sp>
    </p:spTree>
    <p:extLst>
      <p:ext uri="{BB962C8B-B14F-4D97-AF65-F5344CB8AC3E}">
        <p14:creationId xmlns:p14="http://schemas.microsoft.com/office/powerpoint/2010/main" val="3556270480"/>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Pracovní poměr</a:t>
            </a:r>
            <a:endParaRPr lang="cs-CZ" dirty="0"/>
          </a:p>
        </p:txBody>
      </p:sp>
      <p:sp>
        <p:nvSpPr>
          <p:cNvPr id="3" name="Zástupný symbol pro obsah 2"/>
          <p:cNvSpPr>
            <a:spLocks noGrp="1"/>
          </p:cNvSpPr>
          <p:nvPr>
            <p:ph sz="quarter" idx="1"/>
          </p:nvPr>
        </p:nvSpPr>
        <p:spPr/>
        <p:txBody>
          <a:bodyPr>
            <a:normAutofit lnSpcReduction="10000"/>
          </a:bodyPr>
          <a:lstStyle/>
          <a:p>
            <a:pPr marL="68580" indent="0" algn="just">
              <a:buNone/>
            </a:pPr>
            <a:r>
              <a:rPr lang="cs-CZ" dirty="0"/>
              <a:t>Dvoustranný právní vztah</a:t>
            </a:r>
          </a:p>
          <a:p>
            <a:pPr marL="68580" indent="0" algn="just">
              <a:buNone/>
            </a:pPr>
            <a:endParaRPr lang="cs-CZ" dirty="0"/>
          </a:p>
          <a:p>
            <a:pPr marL="68580" indent="0" algn="just">
              <a:buNone/>
            </a:pPr>
            <a:r>
              <a:rPr lang="cs-CZ" dirty="0"/>
              <a:t>Povinnosti zaměstnavatele:</a:t>
            </a:r>
          </a:p>
          <a:p>
            <a:pPr algn="just"/>
            <a:r>
              <a:rPr lang="cs-CZ" dirty="0"/>
              <a:t>přidělovat zaměstnanci práci </a:t>
            </a:r>
          </a:p>
          <a:p>
            <a:pPr algn="just"/>
            <a:r>
              <a:rPr lang="cs-CZ" dirty="0"/>
              <a:t>platit zaměstnanci za vykonanou práci mzdu nebo plat </a:t>
            </a:r>
          </a:p>
          <a:p>
            <a:pPr algn="just"/>
            <a:r>
              <a:rPr lang="cs-CZ" dirty="0"/>
              <a:t>vytvářet zaměstnanci podmínky pro výkon práce</a:t>
            </a:r>
          </a:p>
          <a:p>
            <a:pPr marL="68580" indent="0" algn="just">
              <a:buNone/>
            </a:pPr>
            <a:endParaRPr lang="cs-CZ" dirty="0"/>
          </a:p>
          <a:p>
            <a:pPr marL="68580" indent="0" algn="just">
              <a:buNone/>
            </a:pPr>
            <a:r>
              <a:rPr lang="cs-CZ" dirty="0"/>
              <a:t>Povinnosti zaměstnance:</a:t>
            </a:r>
          </a:p>
          <a:p>
            <a:pPr algn="just"/>
            <a:r>
              <a:rPr lang="cs-CZ" dirty="0"/>
              <a:t>podle pokynů zaměstnavatele osobně konat práci</a:t>
            </a:r>
          </a:p>
          <a:p>
            <a:endParaRPr lang="cs-CZ" dirty="0"/>
          </a:p>
        </p:txBody>
      </p:sp>
    </p:spTree>
    <p:extLst>
      <p:ext uri="{BB962C8B-B14F-4D97-AF65-F5344CB8AC3E}">
        <p14:creationId xmlns:p14="http://schemas.microsoft.com/office/powerpoint/2010/main" val="339035111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Vznik pracovního poměru</a:t>
            </a:r>
          </a:p>
        </p:txBody>
      </p:sp>
      <p:sp>
        <p:nvSpPr>
          <p:cNvPr id="3" name="Zástupný symbol pro obsah 2"/>
          <p:cNvSpPr>
            <a:spLocks noGrp="1"/>
          </p:cNvSpPr>
          <p:nvPr>
            <p:ph sz="quarter" idx="1"/>
          </p:nvPr>
        </p:nvSpPr>
        <p:spPr/>
        <p:txBody>
          <a:bodyPr>
            <a:normAutofit lnSpcReduction="10000"/>
          </a:bodyPr>
          <a:lstStyle/>
          <a:p>
            <a:pPr algn="just"/>
            <a:r>
              <a:rPr lang="cs-CZ" sz="2400" dirty="0"/>
              <a:t>Jmenováním</a:t>
            </a:r>
          </a:p>
          <a:p>
            <a:pPr algn="just"/>
            <a:r>
              <a:rPr lang="cs-CZ" sz="2400" dirty="0"/>
              <a:t>Pracovní smlouvou, která musí obsahovat:</a:t>
            </a:r>
          </a:p>
          <a:p>
            <a:pPr marL="811213" lvl="0" indent="-342900" algn="just">
              <a:buFont typeface="Courier New" panose="02070309020205020404" pitchFamily="49" charset="0"/>
              <a:buChar char="o"/>
            </a:pPr>
            <a:r>
              <a:rPr lang="cs-CZ" sz="2400" dirty="0"/>
              <a:t>druh práce</a:t>
            </a:r>
          </a:p>
          <a:p>
            <a:pPr marL="811213" lvl="0" indent="-342900" algn="just">
              <a:buFont typeface="Courier New" panose="02070309020205020404" pitchFamily="49" charset="0"/>
              <a:buChar char="o"/>
            </a:pPr>
            <a:r>
              <a:rPr lang="cs-CZ" sz="2400" dirty="0"/>
              <a:t>místo nebo místa výkonu práce</a:t>
            </a:r>
          </a:p>
          <a:p>
            <a:pPr marL="811213" lvl="0" indent="-342900" algn="just">
              <a:buFont typeface="Courier New" panose="02070309020205020404" pitchFamily="49" charset="0"/>
              <a:buChar char="o"/>
            </a:pPr>
            <a:r>
              <a:rPr lang="cs-CZ" sz="2400" dirty="0"/>
              <a:t>den nástupu do práce.</a:t>
            </a:r>
          </a:p>
          <a:p>
            <a:pPr marL="68580" indent="0" algn="just">
              <a:buNone/>
            </a:pPr>
            <a:r>
              <a:rPr lang="cs-CZ" sz="2400" dirty="0"/>
              <a:t>   Dále může obsahovat:</a:t>
            </a:r>
          </a:p>
          <a:p>
            <a:pPr marL="800100" lvl="0" indent="-342900">
              <a:buFont typeface="Courier New" panose="02070309020205020404" pitchFamily="49" charset="0"/>
              <a:buChar char="o"/>
            </a:pPr>
            <a:r>
              <a:rPr lang="cs-CZ" sz="2400" dirty="0"/>
              <a:t>výši mzdy</a:t>
            </a:r>
          </a:p>
          <a:p>
            <a:pPr marL="800100" lvl="0" indent="-342900">
              <a:buFont typeface="Courier New" panose="02070309020205020404" pitchFamily="49" charset="0"/>
              <a:buChar char="o"/>
            </a:pPr>
            <a:r>
              <a:rPr lang="cs-CZ" sz="2400" dirty="0"/>
              <a:t>zkušební dobu</a:t>
            </a:r>
            <a:r>
              <a:rPr lang="cs-CZ" sz="2400" b="1" dirty="0"/>
              <a:t>.</a:t>
            </a:r>
          </a:p>
          <a:p>
            <a:pPr marL="800100" lvl="0" indent="-342900">
              <a:buFont typeface="Courier New" panose="02070309020205020404" pitchFamily="49" charset="0"/>
              <a:buChar char="o"/>
            </a:pPr>
            <a:r>
              <a:rPr lang="cs-CZ" sz="2400" dirty="0"/>
              <a:t>konkurenční doložku</a:t>
            </a:r>
          </a:p>
          <a:p>
            <a:pPr marL="800100" lvl="0" indent="-342900">
              <a:buFont typeface="Courier New" panose="02070309020205020404" pitchFamily="49" charset="0"/>
              <a:buChar char="o"/>
            </a:pPr>
            <a:r>
              <a:rPr lang="cs-CZ" sz="2400" dirty="0"/>
              <a:t>povinnost zachování mlčenlivosti</a:t>
            </a:r>
          </a:p>
          <a:p>
            <a:pPr marL="800100" lvl="0" indent="-342900">
              <a:buFont typeface="Courier New" panose="02070309020205020404" pitchFamily="49" charset="0"/>
              <a:buChar char="o"/>
            </a:pPr>
            <a:r>
              <a:rPr lang="cs-CZ" sz="2400" dirty="0"/>
              <a:t>další práva a povinnosti zaměstnavatele či zaměstnance </a:t>
            </a:r>
          </a:p>
        </p:txBody>
      </p:sp>
    </p:spTree>
    <p:extLst>
      <p:ext uri="{BB962C8B-B14F-4D97-AF65-F5344CB8AC3E}">
        <p14:creationId xmlns:p14="http://schemas.microsoft.com/office/powerpoint/2010/main" val="2110165013"/>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Druhy pracovního poměru</a:t>
            </a:r>
          </a:p>
        </p:txBody>
      </p:sp>
      <p:sp>
        <p:nvSpPr>
          <p:cNvPr id="3" name="Zástupný symbol pro obsah 2"/>
          <p:cNvSpPr>
            <a:spLocks noGrp="1"/>
          </p:cNvSpPr>
          <p:nvPr>
            <p:ph sz="quarter" idx="1"/>
          </p:nvPr>
        </p:nvSpPr>
        <p:spPr/>
        <p:txBody>
          <a:bodyPr/>
          <a:lstStyle/>
          <a:p>
            <a:r>
              <a:rPr lang="cs-CZ" sz="2400" dirty="0"/>
              <a:t>Pracovní poměr na dobu určitou</a:t>
            </a:r>
          </a:p>
          <a:p>
            <a:endParaRPr lang="cs-CZ" sz="2400" dirty="0"/>
          </a:p>
          <a:p>
            <a:r>
              <a:rPr lang="cs-CZ" sz="2400" dirty="0"/>
              <a:t>Pracovní poměr na dobu neurčitou</a:t>
            </a:r>
          </a:p>
        </p:txBody>
      </p:sp>
    </p:spTree>
    <p:extLst>
      <p:ext uri="{BB962C8B-B14F-4D97-AF65-F5344CB8AC3E}">
        <p14:creationId xmlns:p14="http://schemas.microsoft.com/office/powerpoint/2010/main" val="4028441751"/>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Změna pracovního poměru</a:t>
            </a:r>
          </a:p>
        </p:txBody>
      </p:sp>
      <p:sp>
        <p:nvSpPr>
          <p:cNvPr id="3" name="Zástupný symbol pro obsah 2"/>
          <p:cNvSpPr>
            <a:spLocks noGrp="1"/>
          </p:cNvSpPr>
          <p:nvPr>
            <p:ph sz="quarter" idx="1"/>
          </p:nvPr>
        </p:nvSpPr>
        <p:spPr/>
        <p:txBody>
          <a:bodyPr>
            <a:normAutofit fontScale="77500" lnSpcReduction="20000"/>
          </a:bodyPr>
          <a:lstStyle/>
          <a:p>
            <a:pPr marL="68580" indent="0" algn="just">
              <a:buNone/>
            </a:pPr>
            <a:r>
              <a:rPr lang="cs-CZ" b="1" dirty="0"/>
              <a:t>Změna druhu vykonávané práce - převedení na jinou práci</a:t>
            </a:r>
            <a:endParaRPr lang="cs-CZ" dirty="0"/>
          </a:p>
          <a:p>
            <a:pPr algn="just" fontAlgn="ctr"/>
            <a:r>
              <a:rPr lang="cs-CZ" dirty="0"/>
              <a:t>Obligatorní – zaměstnavatel je povinen převést zaměstnance na jinou práci v případech, kdy není možné připustit další výkon práce ze strany </a:t>
            </a:r>
            <a:r>
              <a:rPr lang="cs-CZ" dirty="0" smtClean="0"/>
              <a:t>zaměstnance (např. zdravotní důvody)</a:t>
            </a:r>
            <a:endParaRPr lang="cs-CZ" dirty="0"/>
          </a:p>
          <a:p>
            <a:pPr lvl="0" algn="just" fontAlgn="ctr"/>
            <a:r>
              <a:rPr lang="cs-CZ" dirty="0"/>
              <a:t>Fakultativní  bez souhlasu zaměstnance – při splnění zákonných důvodů závisí pouze na rozhodnutí zaměstnavatele, zda zaměstnance převede či </a:t>
            </a:r>
            <a:r>
              <a:rPr lang="cs-CZ" dirty="0" smtClean="0"/>
              <a:t>nikoliv (např. ve výpovědní době)</a:t>
            </a:r>
            <a:endParaRPr lang="cs-CZ" dirty="0"/>
          </a:p>
          <a:p>
            <a:pPr lvl="0" algn="just" fontAlgn="ctr"/>
            <a:r>
              <a:rPr lang="cs-CZ" dirty="0"/>
              <a:t>Fakultativní  se souhlasem zaměstnance – nemůže-li zaměstnanec konat práci pro prostoj nebo pro přerušení práce způsobené nepříznivými povětrnostními vlivy</a:t>
            </a:r>
          </a:p>
          <a:p>
            <a:pPr marL="68580" lvl="0" indent="0" algn="just" fontAlgn="ctr">
              <a:buNone/>
            </a:pPr>
            <a:endParaRPr lang="cs-CZ" b="1" dirty="0"/>
          </a:p>
          <a:p>
            <a:pPr marL="68580" lvl="0" indent="0" algn="just" fontAlgn="ctr">
              <a:buNone/>
            </a:pPr>
            <a:r>
              <a:rPr lang="cs-CZ" b="1" dirty="0"/>
              <a:t>Změna místa vykonávané práce</a:t>
            </a:r>
          </a:p>
          <a:p>
            <a:pPr algn="just"/>
            <a:r>
              <a:rPr lang="cs-CZ" dirty="0"/>
              <a:t>Přeložení do jiného místa výkonu práce </a:t>
            </a:r>
          </a:p>
          <a:p>
            <a:pPr algn="just" fontAlgn="ctr"/>
            <a:r>
              <a:rPr lang="cs-CZ" dirty="0"/>
              <a:t>Pracovní cesta </a:t>
            </a:r>
          </a:p>
          <a:p>
            <a:pPr algn="just" fontAlgn="ctr"/>
            <a:r>
              <a:rPr lang="cs-CZ" dirty="0"/>
              <a:t>Dočasné přidělení</a:t>
            </a:r>
          </a:p>
        </p:txBody>
      </p:sp>
    </p:spTree>
    <p:extLst>
      <p:ext uri="{BB962C8B-B14F-4D97-AF65-F5344CB8AC3E}">
        <p14:creationId xmlns:p14="http://schemas.microsoft.com/office/powerpoint/2010/main" val="737194504"/>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marL="68580"/>
            <a:r>
              <a:rPr lang="cs-CZ" dirty="0"/>
              <a:t>Skončení pracovního poměru</a:t>
            </a:r>
          </a:p>
        </p:txBody>
      </p:sp>
      <p:sp>
        <p:nvSpPr>
          <p:cNvPr id="3" name="Zástupný symbol pro obsah 2"/>
          <p:cNvSpPr>
            <a:spLocks noGrp="1"/>
          </p:cNvSpPr>
          <p:nvPr>
            <p:ph sz="quarter" idx="1"/>
          </p:nvPr>
        </p:nvSpPr>
        <p:spPr>
          <a:xfrm>
            <a:off x="301752" y="1527048"/>
            <a:ext cx="8503920" cy="4854280"/>
          </a:xfrm>
        </p:spPr>
        <p:txBody>
          <a:bodyPr>
            <a:noAutofit/>
          </a:bodyPr>
          <a:lstStyle/>
          <a:p>
            <a:pPr marL="68580" indent="0" algn="just">
              <a:buNone/>
            </a:pPr>
            <a:r>
              <a:rPr lang="cs-CZ" sz="2000" dirty="0"/>
              <a:t>Právní událostí (událostí, která nastane nezávisle na vůli stran)</a:t>
            </a:r>
          </a:p>
          <a:p>
            <a:pPr marL="365760" lvl="1" indent="0" algn="just">
              <a:buNone/>
            </a:pPr>
            <a:r>
              <a:rPr lang="cs-CZ" sz="2000" dirty="0">
                <a:solidFill>
                  <a:schemeClr val="tx1"/>
                </a:solidFill>
              </a:rPr>
              <a:t>1. uplynutím sjednané doby u pracovního poměru na dobu určitou</a:t>
            </a:r>
          </a:p>
          <a:p>
            <a:pPr marL="365760" lvl="1" indent="0" algn="just">
              <a:buNone/>
            </a:pPr>
            <a:r>
              <a:rPr lang="cs-CZ" sz="2000" dirty="0">
                <a:solidFill>
                  <a:schemeClr val="tx1"/>
                </a:solidFill>
              </a:rPr>
              <a:t>2. smrtí zaměstnance</a:t>
            </a:r>
          </a:p>
          <a:p>
            <a:pPr marL="365760" lvl="1" indent="0" algn="just">
              <a:buNone/>
            </a:pPr>
            <a:r>
              <a:rPr lang="cs-CZ" sz="2000" dirty="0">
                <a:solidFill>
                  <a:schemeClr val="tx1"/>
                </a:solidFill>
              </a:rPr>
              <a:t>3. smrtí zaměstnavatele, který je fyzickou osobou</a:t>
            </a:r>
          </a:p>
          <a:p>
            <a:pPr marL="365760" lvl="1" indent="0" algn="just">
              <a:buNone/>
            </a:pPr>
            <a:r>
              <a:rPr lang="cs-CZ" sz="2000" dirty="0">
                <a:solidFill>
                  <a:schemeClr val="tx1"/>
                </a:solidFill>
              </a:rPr>
              <a:t>4. Dosažením věkové hranice</a:t>
            </a:r>
          </a:p>
          <a:p>
            <a:pPr marL="68580" lvl="0" indent="0" algn="just">
              <a:buNone/>
            </a:pPr>
            <a:r>
              <a:rPr lang="cs-CZ" sz="2000" dirty="0"/>
              <a:t>B. Úředním rozhodnutím (pouze u cizinců a osoby bez státní příslušnosti, </a:t>
            </a:r>
          </a:p>
          <a:p>
            <a:pPr marL="68580" lvl="0" indent="0" algn="just">
              <a:buNone/>
            </a:pPr>
            <a:r>
              <a:rPr lang="cs-CZ" sz="2000" dirty="0"/>
              <a:t>C. Právním jednáním (označujeme jako rozvázání pracovního poměru)</a:t>
            </a:r>
          </a:p>
          <a:p>
            <a:pPr marL="365760" lvl="1" indent="0" algn="just">
              <a:buNone/>
            </a:pPr>
            <a:r>
              <a:rPr lang="cs-CZ" sz="2000" dirty="0">
                <a:solidFill>
                  <a:schemeClr val="tx1"/>
                </a:solidFill>
              </a:rPr>
              <a:t>1. dvoustranným právním jednáním</a:t>
            </a:r>
          </a:p>
          <a:p>
            <a:pPr marL="365760" lvl="1" indent="0" algn="just">
              <a:buNone/>
            </a:pPr>
            <a:r>
              <a:rPr lang="cs-CZ" sz="2000" dirty="0">
                <a:solidFill>
                  <a:schemeClr val="tx1"/>
                </a:solidFill>
              </a:rPr>
              <a:t>	- dohoda o rozvázání pracovního poměru</a:t>
            </a:r>
          </a:p>
          <a:p>
            <a:pPr marL="365760" lvl="1" indent="0" algn="just">
              <a:buNone/>
            </a:pPr>
            <a:r>
              <a:rPr lang="cs-CZ" sz="2000" dirty="0">
                <a:solidFill>
                  <a:schemeClr val="tx1"/>
                </a:solidFill>
              </a:rPr>
              <a:t>2. jednostranným právním jednáním </a:t>
            </a:r>
          </a:p>
          <a:p>
            <a:pPr marL="365760" lvl="1" indent="0" algn="just">
              <a:buNone/>
            </a:pPr>
            <a:r>
              <a:rPr lang="cs-CZ" sz="2000" dirty="0">
                <a:solidFill>
                  <a:schemeClr val="tx1"/>
                </a:solidFill>
              </a:rPr>
              <a:t>	- výpověď </a:t>
            </a:r>
          </a:p>
          <a:p>
            <a:pPr marL="365760" lvl="1" indent="0" algn="just">
              <a:buNone/>
            </a:pPr>
            <a:r>
              <a:rPr lang="cs-CZ" sz="2000" dirty="0">
                <a:solidFill>
                  <a:schemeClr val="tx1"/>
                </a:solidFill>
              </a:rPr>
              <a:t>	- okamžité zrušení pracovního poměru</a:t>
            </a:r>
          </a:p>
          <a:p>
            <a:pPr marL="68580" lvl="0" indent="0" algn="just">
              <a:buNone/>
            </a:pPr>
            <a:r>
              <a:rPr lang="cs-CZ" sz="2000" dirty="0"/>
              <a:t>	- zrušení pracovního poměru ve zkušební době</a:t>
            </a:r>
          </a:p>
        </p:txBody>
      </p:sp>
    </p:spTree>
    <p:extLst>
      <p:ext uri="{BB962C8B-B14F-4D97-AF65-F5344CB8AC3E}">
        <p14:creationId xmlns:p14="http://schemas.microsoft.com/office/powerpoint/2010/main" val="3952210690"/>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Dohoda o skončení pracovního poměru</a:t>
            </a:r>
            <a:endParaRPr lang="cs-CZ" dirty="0"/>
          </a:p>
        </p:txBody>
      </p:sp>
      <p:sp>
        <p:nvSpPr>
          <p:cNvPr id="3" name="Zástupný symbol pro obsah 2"/>
          <p:cNvSpPr>
            <a:spLocks noGrp="1"/>
          </p:cNvSpPr>
          <p:nvPr>
            <p:ph sz="quarter" idx="1"/>
          </p:nvPr>
        </p:nvSpPr>
        <p:spPr/>
        <p:txBody>
          <a:bodyPr/>
          <a:lstStyle/>
          <a:p>
            <a:pPr marL="68580" indent="0">
              <a:buNone/>
            </a:pPr>
            <a:r>
              <a:rPr lang="cs-CZ" sz="2400" dirty="0"/>
              <a:t>Dvoustranné právní jednání.</a:t>
            </a:r>
          </a:p>
          <a:p>
            <a:pPr marL="68580" indent="0">
              <a:buNone/>
            </a:pPr>
            <a:r>
              <a:rPr lang="cs-CZ" sz="2400" dirty="0"/>
              <a:t>Dohodnou-li se zaměstnavatel a zaměstnanec na rozvázání pracovního poměru, končí pracovní poměr sjednaným dnem. Dohoda musí být písemná, jinak je neplatná. V dohodě musí být uvedeny důvody rozvázání pracovního poměru, požaduje-li to zaměstnanec</a:t>
            </a:r>
          </a:p>
          <a:p>
            <a:endParaRPr lang="cs-CZ" dirty="0"/>
          </a:p>
        </p:txBody>
      </p:sp>
    </p:spTree>
    <p:extLst>
      <p:ext uri="{BB962C8B-B14F-4D97-AF65-F5344CB8AC3E}">
        <p14:creationId xmlns:p14="http://schemas.microsoft.com/office/powerpoint/2010/main" val="1228542906"/>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Výpověď</a:t>
            </a:r>
          </a:p>
        </p:txBody>
      </p:sp>
      <p:sp>
        <p:nvSpPr>
          <p:cNvPr id="3" name="Zástupný symbol pro obsah 2"/>
          <p:cNvSpPr>
            <a:spLocks noGrp="1"/>
          </p:cNvSpPr>
          <p:nvPr>
            <p:ph sz="quarter" idx="1"/>
          </p:nvPr>
        </p:nvSpPr>
        <p:spPr/>
        <p:txBody>
          <a:bodyPr>
            <a:normAutofit fontScale="92500"/>
          </a:bodyPr>
          <a:lstStyle/>
          <a:p>
            <a:pPr marL="68580" indent="0">
              <a:buNone/>
            </a:pPr>
            <a:r>
              <a:rPr lang="cs-CZ" dirty="0"/>
              <a:t>Jednostranné právní jednání.</a:t>
            </a:r>
          </a:p>
          <a:p>
            <a:pPr marL="68580" indent="0">
              <a:buNone/>
            </a:pPr>
            <a:r>
              <a:rPr lang="cs-CZ" dirty="0"/>
              <a:t>Výpověď musí být dána písemně a doručena druhému účastníku, jinak je neplatná. Pracovní poměr pak skončí uplynutím výpovědní doby, která činí nejméně 2 měsíce. </a:t>
            </a:r>
          </a:p>
          <a:p>
            <a:pPr marL="68580" indent="0">
              <a:buNone/>
            </a:pPr>
            <a:r>
              <a:rPr lang="cs-CZ" dirty="0"/>
              <a:t>Výpovědní doba začíná prvním dnem kalendářního měsíce následujícího po doručení výpovědi a končí uplynutím posledního dne příslušného kalendářního měsíce.</a:t>
            </a:r>
          </a:p>
          <a:p>
            <a:pPr marL="68580" indent="0">
              <a:buNone/>
            </a:pPr>
            <a:r>
              <a:rPr lang="cs-CZ" dirty="0"/>
              <a:t>Výpověď může být odvolána pouze se souhlasem protistrany; odvolání výpovědi i souhlas s jejím odvoláním musí být provedeno písemně. </a:t>
            </a:r>
          </a:p>
          <a:p>
            <a:endParaRPr lang="cs-CZ" dirty="0"/>
          </a:p>
        </p:txBody>
      </p:sp>
    </p:spTree>
    <p:extLst>
      <p:ext uri="{BB962C8B-B14F-4D97-AF65-F5344CB8AC3E}">
        <p14:creationId xmlns:p14="http://schemas.microsoft.com/office/powerpoint/2010/main" val="2900444270"/>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Výpovědní důvody</a:t>
            </a:r>
          </a:p>
        </p:txBody>
      </p:sp>
      <p:sp>
        <p:nvSpPr>
          <p:cNvPr id="3" name="Zástupný symbol pro obsah 2"/>
          <p:cNvSpPr>
            <a:spLocks noGrp="1"/>
          </p:cNvSpPr>
          <p:nvPr>
            <p:ph sz="quarter" idx="1"/>
          </p:nvPr>
        </p:nvSpPr>
        <p:spPr>
          <a:xfrm>
            <a:off x="301752" y="1527048"/>
            <a:ext cx="8503920" cy="4926288"/>
          </a:xfrm>
        </p:spPr>
        <p:txBody>
          <a:bodyPr>
            <a:normAutofit fontScale="70000" lnSpcReduction="20000"/>
          </a:bodyPr>
          <a:lstStyle/>
          <a:p>
            <a:pPr marL="68580" indent="0" algn="just">
              <a:buNone/>
            </a:pPr>
            <a:r>
              <a:rPr lang="cs-CZ" b="1" dirty="0"/>
              <a:t>Výpověď daná zaměstnavatelem</a:t>
            </a:r>
            <a:r>
              <a:rPr lang="cs-CZ" dirty="0"/>
              <a:t> </a:t>
            </a:r>
          </a:p>
          <a:p>
            <a:pPr algn="just"/>
            <a:r>
              <a:rPr lang="cs-CZ" dirty="0"/>
              <a:t>ruší-li se zaměstnavatel nebo jeho část,</a:t>
            </a:r>
          </a:p>
          <a:p>
            <a:pPr algn="just"/>
            <a:r>
              <a:rPr lang="cs-CZ" dirty="0"/>
              <a:t>přemísťuje-li se zaměstnavatel nebo jeho část,</a:t>
            </a:r>
          </a:p>
          <a:p>
            <a:pPr algn="just"/>
            <a:r>
              <a:rPr lang="cs-CZ" dirty="0"/>
              <a:t>pro nadbytečnost</a:t>
            </a:r>
          </a:p>
          <a:p>
            <a:pPr marL="411162" indent="-342900" algn="just"/>
            <a:r>
              <a:rPr lang="cs-CZ" dirty="0"/>
              <a:t>ze zdravotních důvodů pro pracovní úraz, onemocnění nemocí z povolání nebo pro nejvyšší přípustnou expozici,</a:t>
            </a:r>
          </a:p>
          <a:p>
            <a:pPr algn="just"/>
            <a:r>
              <a:rPr lang="cs-CZ" dirty="0"/>
              <a:t>pozbyl-li zaměstnanec dlouhodobě zdravotní způsobilost,</a:t>
            </a:r>
          </a:p>
          <a:p>
            <a:pPr marL="411163" indent="-342900" algn="just"/>
            <a:r>
              <a:rPr lang="cs-CZ" dirty="0"/>
              <a:t>nesplňuje-li zaměstnanec zákonné předpoklady nebo požadavky pro výkon sjednané práce,</a:t>
            </a:r>
          </a:p>
          <a:p>
            <a:pPr marL="411163" indent="-342900" algn="just">
              <a:tabLst>
                <a:tab pos="268288" algn="l"/>
              </a:tabLst>
            </a:pPr>
            <a:r>
              <a:rPr lang="cs-CZ" dirty="0"/>
              <a:t>z důvodů, pro které lze okamžitě zrušit pracovní poměr</a:t>
            </a:r>
          </a:p>
          <a:p>
            <a:pPr marL="411163" indent="-342900" algn="just">
              <a:tabLst>
                <a:tab pos="268288" algn="l"/>
              </a:tabLst>
            </a:pPr>
            <a:r>
              <a:rPr lang="cs-CZ" dirty="0"/>
              <a:t>pro závažné porušení povinnosti vyplývající z právních předpisů pro soustavné méně závažné porušování povinnosti vyplývající z právních předpisů (nutno upozornit předem)</a:t>
            </a:r>
          </a:p>
          <a:p>
            <a:pPr marL="441325" indent="-373063" algn="just"/>
            <a:r>
              <a:rPr lang="cs-CZ" dirty="0"/>
              <a:t>poruší-li zaměstnanec zvlášť hrubým způsobem povinnost dodržovat stanovený režim dočasně práce neschopného</a:t>
            </a:r>
          </a:p>
          <a:p>
            <a:pPr marL="68580" indent="0" algn="just">
              <a:buNone/>
            </a:pPr>
            <a:endParaRPr lang="cs-CZ" b="1" dirty="0"/>
          </a:p>
          <a:p>
            <a:pPr marL="68580" indent="0" algn="just">
              <a:buNone/>
            </a:pPr>
            <a:r>
              <a:rPr lang="cs-CZ" b="1" dirty="0"/>
              <a:t>Výpověď daná zaměstnancem</a:t>
            </a:r>
            <a:r>
              <a:rPr lang="cs-CZ" dirty="0"/>
              <a:t> - bez uvedení důvodu.</a:t>
            </a:r>
          </a:p>
          <a:p>
            <a:endParaRPr lang="cs-CZ" dirty="0"/>
          </a:p>
        </p:txBody>
      </p:sp>
    </p:spTree>
    <p:extLst>
      <p:ext uri="{BB962C8B-B14F-4D97-AF65-F5344CB8AC3E}">
        <p14:creationId xmlns:p14="http://schemas.microsoft.com/office/powerpoint/2010/main" val="932413509"/>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Ochranná doba</a:t>
            </a:r>
          </a:p>
        </p:txBody>
      </p:sp>
      <p:sp>
        <p:nvSpPr>
          <p:cNvPr id="3" name="Zástupný symbol pro obsah 2"/>
          <p:cNvSpPr>
            <a:spLocks noGrp="1"/>
          </p:cNvSpPr>
          <p:nvPr>
            <p:ph sz="quarter" idx="1"/>
          </p:nvPr>
        </p:nvSpPr>
        <p:spPr/>
        <p:txBody>
          <a:bodyPr>
            <a:normAutofit fontScale="92500" lnSpcReduction="20000"/>
          </a:bodyPr>
          <a:lstStyle/>
          <a:p>
            <a:pPr marL="68580" indent="0" algn="just">
              <a:buNone/>
            </a:pPr>
            <a:r>
              <a:rPr lang="cs-CZ" dirty="0"/>
              <a:t>Zaměstnavatel nesmí dát zaměstnanci výpověď v</a:t>
            </a:r>
            <a:r>
              <a:rPr lang="cs-CZ" b="1" dirty="0"/>
              <a:t> ochranné době</a:t>
            </a:r>
            <a:r>
              <a:rPr lang="cs-CZ" dirty="0"/>
              <a:t>:</a:t>
            </a:r>
          </a:p>
          <a:p>
            <a:pPr algn="just"/>
            <a:r>
              <a:rPr lang="cs-CZ" dirty="0"/>
              <a:t>v době, kdy je zaměstnanec uznán dočasně práce neschopným, </a:t>
            </a:r>
          </a:p>
          <a:p>
            <a:pPr algn="just"/>
            <a:r>
              <a:rPr lang="cs-CZ" dirty="0"/>
              <a:t>při výkonu vojenského cvičení nebo výjimečného vojenského cvičení  </a:t>
            </a:r>
          </a:p>
          <a:p>
            <a:pPr algn="just"/>
            <a:r>
              <a:rPr lang="cs-CZ" dirty="0"/>
              <a:t>v době, kdy je zaměstnanec dlouhodobě plně uvolněn pro výkon veřejné funkce,</a:t>
            </a:r>
          </a:p>
          <a:p>
            <a:pPr algn="just"/>
            <a:r>
              <a:rPr lang="cs-CZ" dirty="0"/>
              <a:t>v době, kdy je zaměstnankyně těhotná nebo kdy čerpá mateřskou dovolenou nebo rodičovskou dovolenou,</a:t>
            </a:r>
          </a:p>
          <a:p>
            <a:pPr algn="just"/>
            <a:r>
              <a:rPr lang="cs-CZ" dirty="0"/>
              <a:t>v době, kdy je zaměstnanec, který pracuje v noci, uznán dočasně nezpůsobilým pro noční práci.</a:t>
            </a:r>
          </a:p>
          <a:p>
            <a:endParaRPr lang="cs-CZ" dirty="0"/>
          </a:p>
        </p:txBody>
      </p:sp>
    </p:spTree>
    <p:extLst>
      <p:ext uri="{BB962C8B-B14F-4D97-AF65-F5344CB8AC3E}">
        <p14:creationId xmlns:p14="http://schemas.microsoft.com/office/powerpoint/2010/main" val="724713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Diskriminací není</a:t>
            </a:r>
          </a:p>
        </p:txBody>
      </p:sp>
      <p:sp>
        <p:nvSpPr>
          <p:cNvPr id="3" name="Zástupný symbol pro obsah 2"/>
          <p:cNvSpPr>
            <a:spLocks noGrp="1"/>
          </p:cNvSpPr>
          <p:nvPr>
            <p:ph sz="quarter" idx="1"/>
          </p:nvPr>
        </p:nvSpPr>
        <p:spPr>
          <a:xfrm>
            <a:off x="301752" y="1527048"/>
            <a:ext cx="8503920" cy="4854280"/>
          </a:xfrm>
        </p:spPr>
        <p:txBody>
          <a:bodyPr>
            <a:normAutofit fontScale="92500" lnSpcReduction="20000"/>
          </a:bodyPr>
          <a:lstStyle/>
          <a:p>
            <a:pPr lvl="0" algn="just"/>
            <a:r>
              <a:rPr lang="cs-CZ" dirty="0"/>
              <a:t>požadavek minimálního věku, odborné praxe nebo doby zaměstnání, která je pro řádný výkon zaměstnání nezbytná.</a:t>
            </a:r>
          </a:p>
          <a:p>
            <a:pPr lvl="0" algn="just"/>
            <a:r>
              <a:rPr lang="cs-CZ" dirty="0"/>
              <a:t>rozdílné zacházení z důvodu rozdílného důchodového věku pro muže a ženy.</a:t>
            </a:r>
          </a:p>
          <a:p>
            <a:pPr lvl="0" algn="just"/>
            <a:r>
              <a:rPr lang="cs-CZ" dirty="0"/>
              <a:t>rozdílné zacházení z důvodu povahy vykonávané práce,</a:t>
            </a:r>
          </a:p>
          <a:p>
            <a:pPr lvl="0" algn="just"/>
            <a:r>
              <a:rPr lang="cs-CZ" dirty="0"/>
              <a:t>rozdílné zacházení v případě práce vykonávané v církvích,</a:t>
            </a:r>
          </a:p>
          <a:p>
            <a:pPr lvl="0" algn="just"/>
            <a:r>
              <a:rPr lang="cs-CZ" dirty="0"/>
              <a:t>ochrana žen (z důvodu těhotenství a mateřství), osob se zdravotním postižením a osob mladších 18 let,</a:t>
            </a:r>
          </a:p>
          <a:p>
            <a:pPr lvl="0" algn="just"/>
            <a:r>
              <a:rPr lang="cs-CZ" dirty="0"/>
              <a:t>rozdílné zacházení podle pohlaví při poskytování služeb, které jsou nabízeny v oblasti soukromého a rodinného života</a:t>
            </a:r>
          </a:p>
          <a:p>
            <a:pPr algn="just"/>
            <a:r>
              <a:rPr lang="cs-CZ" dirty="0"/>
              <a:t>pozitivní diskriminace</a:t>
            </a:r>
          </a:p>
          <a:p>
            <a:endParaRPr lang="cs-CZ" dirty="0"/>
          </a:p>
        </p:txBody>
      </p:sp>
    </p:spTree>
    <p:extLst>
      <p:ext uri="{BB962C8B-B14F-4D97-AF65-F5344CB8AC3E}">
        <p14:creationId xmlns:p14="http://schemas.microsoft.com/office/powerpoint/2010/main" val="3053153670"/>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a:t>Okamžité zrušení pracovního poměru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0000" lnSpcReduction="20000"/>
          </a:bodyPr>
          <a:lstStyle/>
          <a:p>
            <a:pPr marL="68580" indent="0" algn="just">
              <a:buNone/>
            </a:pPr>
            <a:r>
              <a:rPr lang="cs-CZ" b="1" dirty="0"/>
              <a:t>Okamžité zrušení pracovního poměru zaměstnavatelem</a:t>
            </a:r>
            <a:endParaRPr lang="cs-CZ" dirty="0"/>
          </a:p>
          <a:p>
            <a:pPr algn="just"/>
            <a:r>
              <a:rPr lang="cs-CZ" dirty="0"/>
              <a:t>byl-li zaměstnanec pravomocně odsouzen pro úmyslný trestný čin …</a:t>
            </a:r>
          </a:p>
          <a:p>
            <a:pPr algn="just"/>
            <a:r>
              <a:rPr lang="cs-CZ" dirty="0"/>
              <a:t>porušil-li zaměstnanec povinnost vyplývající z právních předpisů vztahujících se k jím vykonávané práci zvlášť hrubým způsobem.</a:t>
            </a:r>
          </a:p>
          <a:p>
            <a:pPr marL="68580" indent="0" algn="just">
              <a:buNone/>
            </a:pPr>
            <a:endParaRPr lang="cs-CZ" b="1" dirty="0"/>
          </a:p>
          <a:p>
            <a:pPr marL="68580" indent="0" algn="just">
              <a:buNone/>
            </a:pPr>
            <a:r>
              <a:rPr lang="cs-CZ" b="1" dirty="0"/>
              <a:t>Okamžité zrušení pracovního poměru zaměstnancem</a:t>
            </a:r>
            <a:r>
              <a:rPr lang="cs-CZ" dirty="0"/>
              <a:t> </a:t>
            </a:r>
          </a:p>
          <a:p>
            <a:pPr algn="just"/>
            <a:r>
              <a:rPr lang="cs-CZ" dirty="0"/>
              <a:t>jestliže zaměstnanec podle lékařského posudku nemůže dále konat práci bez vážného ohrožení svého zdraví a zaměstnavatel mu neumožnil výkon jiné práce, nebo</a:t>
            </a:r>
          </a:p>
          <a:p>
            <a:pPr algn="just"/>
            <a:r>
              <a:rPr lang="cs-CZ" dirty="0"/>
              <a:t>jestliže zaměstnavatel mu nevyplatil mzdu nebo plat do 15 dnů po uplynutí termínu</a:t>
            </a:r>
          </a:p>
          <a:p>
            <a:pPr marL="68580" indent="0" algn="just">
              <a:buNone/>
            </a:pPr>
            <a:endParaRPr lang="cs-CZ" b="1" dirty="0"/>
          </a:p>
          <a:p>
            <a:pPr marL="68580" indent="0" algn="just">
              <a:buNone/>
            </a:pPr>
            <a:r>
              <a:rPr lang="cs-CZ" b="1" dirty="0"/>
              <a:t>Okamžité zrušení pracovního poměru zákonným zástupcem nezletilého zaměstnance</a:t>
            </a:r>
            <a:r>
              <a:rPr lang="cs-CZ" dirty="0"/>
              <a:t> </a:t>
            </a:r>
          </a:p>
          <a:p>
            <a:pPr marL="68580" indent="0" algn="just">
              <a:buNone/>
            </a:pPr>
            <a:r>
              <a:rPr lang="cs-CZ" dirty="0"/>
              <a:t>Zákonný zástupce nezletilého zaměstnance, který nedosáhl věku 16 let, může okamžitě zrušit pracovní poměr nezletilého zaměstnance, pokud je to nutné v zájmu vzdělání, vývoje nebo zdraví tohoto zaměstnance. </a:t>
            </a:r>
          </a:p>
          <a:p>
            <a:endParaRPr lang="cs-CZ" dirty="0"/>
          </a:p>
        </p:txBody>
      </p:sp>
    </p:spTree>
    <p:extLst>
      <p:ext uri="{BB962C8B-B14F-4D97-AF65-F5344CB8AC3E}">
        <p14:creationId xmlns:p14="http://schemas.microsoft.com/office/powerpoint/2010/main" val="3152144755"/>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Zrušení pracovního poměru ve zkušební době </a:t>
            </a:r>
          </a:p>
        </p:txBody>
      </p:sp>
      <p:sp>
        <p:nvSpPr>
          <p:cNvPr id="3" name="Zástupný symbol pro obsah 2"/>
          <p:cNvSpPr>
            <a:spLocks noGrp="1"/>
          </p:cNvSpPr>
          <p:nvPr>
            <p:ph sz="quarter" idx="1"/>
          </p:nvPr>
        </p:nvSpPr>
        <p:spPr/>
        <p:txBody>
          <a:bodyPr/>
          <a:lstStyle/>
          <a:p>
            <a:pPr marL="0" indent="0">
              <a:buNone/>
            </a:pPr>
            <a:r>
              <a:rPr lang="cs-CZ" sz="2400" dirty="0"/>
              <a:t>Zaměstnavatel i zaměstnanec mohou zrušit pracovní poměr ve zkušební době z jakéhokoliv důvodu nebo bez uvedení důvodu. Zaměstnavatel však nemůže ve zkušební době zrušit pracovní poměr v době prvních 14 kalendářních dnů trvání dočasné pracovní neschopnosti (karantény) zaměstnance. Pracovní poměr skončí dnem doručení zrušení, není-li v něm uveden den pozdější.</a:t>
            </a:r>
          </a:p>
          <a:p>
            <a:endParaRPr lang="cs-CZ" dirty="0"/>
          </a:p>
        </p:txBody>
      </p:sp>
    </p:spTree>
    <p:extLst>
      <p:ext uri="{BB962C8B-B14F-4D97-AF65-F5344CB8AC3E}">
        <p14:creationId xmlns:p14="http://schemas.microsoft.com/office/powerpoint/2010/main" val="979225032"/>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Náležitosti rozvázání pracovního poměru </a:t>
            </a:r>
          </a:p>
        </p:txBody>
      </p:sp>
      <p:sp>
        <p:nvSpPr>
          <p:cNvPr id="3" name="Zástupný symbol pro obsah 2"/>
          <p:cNvSpPr>
            <a:spLocks noGrp="1"/>
          </p:cNvSpPr>
          <p:nvPr>
            <p:ph sz="quarter" idx="1"/>
          </p:nvPr>
        </p:nvSpPr>
        <p:spPr/>
        <p:txBody>
          <a:bodyPr/>
          <a:lstStyle/>
          <a:p>
            <a:r>
              <a:rPr lang="cs-CZ" dirty="0"/>
              <a:t>písemná forma</a:t>
            </a:r>
          </a:p>
          <a:p>
            <a:r>
              <a:rPr lang="cs-CZ" dirty="0"/>
              <a:t>doručení protistraně</a:t>
            </a:r>
          </a:p>
          <a:p>
            <a:r>
              <a:rPr lang="cs-CZ" dirty="0"/>
              <a:t>uvedení a konkretizace důvodů (jsou-li zákonem vyžadovány)</a:t>
            </a:r>
          </a:p>
          <a:p>
            <a:endParaRPr lang="cs-CZ" dirty="0"/>
          </a:p>
        </p:txBody>
      </p:sp>
    </p:spTree>
    <p:extLst>
      <p:ext uri="{BB962C8B-B14F-4D97-AF65-F5344CB8AC3E}">
        <p14:creationId xmlns:p14="http://schemas.microsoft.com/office/powerpoint/2010/main" val="2804815732"/>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Odstupné</a:t>
            </a:r>
          </a:p>
        </p:txBody>
      </p:sp>
      <p:sp>
        <p:nvSpPr>
          <p:cNvPr id="3" name="Zástupný symbol pro obsah 2"/>
          <p:cNvSpPr>
            <a:spLocks noGrp="1"/>
          </p:cNvSpPr>
          <p:nvPr>
            <p:ph sz="quarter" idx="1"/>
          </p:nvPr>
        </p:nvSpPr>
        <p:spPr/>
        <p:txBody>
          <a:bodyPr>
            <a:normAutofit fontScale="92500" lnSpcReduction="20000"/>
          </a:bodyPr>
          <a:lstStyle/>
          <a:p>
            <a:pPr marL="68580" indent="0" algn="just">
              <a:buNone/>
            </a:pPr>
            <a:r>
              <a:rPr lang="cs-CZ" dirty="0"/>
              <a:t>rozvázání pracovního poměru z organizačních důvodů (§ 52 písm. a) až c))</a:t>
            </a:r>
          </a:p>
          <a:p>
            <a:pPr algn="just"/>
            <a:r>
              <a:rPr lang="cs-CZ" dirty="0"/>
              <a:t>jednonásobek průměrného výdělku, jestliže pracovní poměr trval méně než 1 rok,</a:t>
            </a:r>
          </a:p>
          <a:p>
            <a:pPr algn="just"/>
            <a:r>
              <a:rPr lang="cs-CZ" dirty="0"/>
              <a:t>dvojnásobek průměrného výdělku, jestliže pracovní poměr trval alespoň 1 rok a méně než 2 roky,</a:t>
            </a:r>
          </a:p>
          <a:p>
            <a:pPr algn="just"/>
            <a:r>
              <a:rPr lang="cs-CZ" dirty="0"/>
              <a:t>trojnásobek průměrného výdělku, jestliže pracovní poměr trval alespoň 2 roky,</a:t>
            </a:r>
          </a:p>
          <a:p>
            <a:pPr marL="68580" indent="0" algn="just">
              <a:buNone/>
            </a:pPr>
            <a:endParaRPr lang="cs-CZ" dirty="0"/>
          </a:p>
          <a:p>
            <a:pPr marL="68580" indent="0" algn="just">
              <a:buNone/>
            </a:pPr>
            <a:r>
              <a:rPr lang="cs-CZ" dirty="0"/>
              <a:t>rozvázání pracovního poměru pro pracovní úraz nebo překročení maximální expozice</a:t>
            </a:r>
          </a:p>
          <a:p>
            <a:pPr algn="just"/>
            <a:r>
              <a:rPr lang="cs-CZ" dirty="0"/>
              <a:t>dvanáctinásobek průměrného výdělku </a:t>
            </a:r>
          </a:p>
          <a:p>
            <a:endParaRPr lang="cs-CZ" dirty="0"/>
          </a:p>
        </p:txBody>
      </p:sp>
    </p:spTree>
    <p:extLst>
      <p:ext uri="{BB962C8B-B14F-4D97-AF65-F5344CB8AC3E}">
        <p14:creationId xmlns:p14="http://schemas.microsoft.com/office/powerpoint/2010/main" val="2119279171"/>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Neplatné rozvázání pracovního poměru </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algn="just"/>
            <a:r>
              <a:rPr lang="cs-CZ" dirty="0"/>
              <a:t>protistrana se může domáhat žalobou určení neplatnosti rozvázání pracovního poměru. </a:t>
            </a:r>
          </a:p>
          <a:p>
            <a:pPr algn="just"/>
            <a:r>
              <a:rPr lang="cs-CZ" dirty="0"/>
              <a:t>žalobu je nutno podat nejpozději ve lhůtě 2 měsíců ode dne, kdy měl pracovní poměr skončit </a:t>
            </a:r>
          </a:p>
          <a:p>
            <a:pPr algn="just"/>
            <a:r>
              <a:rPr lang="cs-CZ" dirty="0"/>
              <a:t>žaloba se podává u okresního soudu v místě bydliště nebo sídla žalovaného</a:t>
            </a:r>
          </a:p>
          <a:p>
            <a:pPr algn="just"/>
            <a:r>
              <a:rPr lang="cs-CZ" dirty="0"/>
              <a:t>směřuje-li žaloba proti zaměstnanci, je místně příslušný soud, v jehož obvodu má zaměstnanec bydliště</a:t>
            </a:r>
          </a:p>
          <a:p>
            <a:pPr algn="just"/>
            <a:r>
              <a:rPr lang="cs-CZ" dirty="0"/>
              <a:t>Při posuzování platnosti výpovědi soud posuzuje, zda důvody uvedené ve výpovědi jsou pravdivé a zda mohou být důvodem pro rozvázání pracovního poměru. Důvody rozvázání pracovního poměru nelze dodatečně rozšiřovat.</a:t>
            </a:r>
          </a:p>
          <a:p>
            <a:pPr algn="just"/>
            <a:r>
              <a:rPr lang="cs-CZ" dirty="0"/>
              <a:t>neplatná výpověď ze strany zaměstnavatele – zaměstnanec má právo na další zaměstnávání a náhradu ušlé mzdy</a:t>
            </a:r>
          </a:p>
          <a:p>
            <a:pPr algn="just"/>
            <a:r>
              <a:rPr lang="cs-CZ" dirty="0"/>
              <a:t>neplatná výpověď ze strany zaměstnance – zaměstnavatel má právo na náhradu škody, která mu tím vznikla</a:t>
            </a:r>
          </a:p>
        </p:txBody>
      </p:sp>
    </p:spTree>
    <p:extLst>
      <p:ext uri="{BB962C8B-B14F-4D97-AF65-F5344CB8AC3E}">
        <p14:creationId xmlns:p14="http://schemas.microsoft.com/office/powerpoint/2010/main" val="1635844605"/>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Pracovní kázeň </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10000"/>
          </a:bodyPr>
          <a:lstStyle/>
          <a:p>
            <a:pPr marL="68580" indent="0" algn="just">
              <a:buNone/>
            </a:pPr>
            <a:r>
              <a:rPr lang="cs-CZ" dirty="0"/>
              <a:t>Pracovní kázeň = „povinnosti vyplývající z právních předpisů vztahujících se k zaměstnancem vykonávané práci“. Porušení pracovní kázně může mít různou intenzitu. </a:t>
            </a:r>
          </a:p>
          <a:p>
            <a:pPr lvl="0" algn="just"/>
            <a:r>
              <a:rPr lang="cs-CZ" dirty="0"/>
              <a:t>méně závažné porušení povinnosti vyplývající z právních předpisů vztahujících se k zaměstnancem vykonávané </a:t>
            </a:r>
            <a:r>
              <a:rPr lang="cs-CZ" dirty="0" smtClean="0"/>
              <a:t>práci – může být důvodem pro výpověď, pokud je opakované a zaměstnanec byl na možnost výpovědi upozorněn</a:t>
            </a:r>
            <a:endParaRPr lang="cs-CZ" dirty="0"/>
          </a:p>
          <a:p>
            <a:pPr lvl="0" algn="just"/>
            <a:r>
              <a:rPr lang="cs-CZ" dirty="0"/>
              <a:t>závažné porušení povinnosti vyplývající z právních předpisů vztahujících se k zaměstnancem vykonávané </a:t>
            </a:r>
            <a:r>
              <a:rPr lang="cs-CZ" dirty="0" smtClean="0"/>
              <a:t>práci – může být důvodem pro výpověď</a:t>
            </a:r>
            <a:endParaRPr lang="cs-CZ" dirty="0"/>
          </a:p>
          <a:p>
            <a:pPr lvl="0" algn="just"/>
            <a:r>
              <a:rPr lang="cs-CZ" dirty="0"/>
              <a:t>porušení povinnosti vyplývající z právních předpisů vztahujících se k zaměstnancem vykonávané práci zvlášť hrubým </a:t>
            </a:r>
            <a:r>
              <a:rPr lang="cs-CZ" dirty="0" smtClean="0"/>
              <a:t>způsobem – může být důvodem pro výpověď nebo pro okamžité zrušení pracovního poměru</a:t>
            </a:r>
            <a:endParaRPr lang="cs-CZ" dirty="0"/>
          </a:p>
        </p:txBody>
      </p:sp>
    </p:spTree>
    <p:extLst>
      <p:ext uri="{BB962C8B-B14F-4D97-AF65-F5344CB8AC3E}">
        <p14:creationId xmlns:p14="http://schemas.microsoft.com/office/powerpoint/2010/main" val="4183341183"/>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752128"/>
          </a:xfrm>
        </p:spPr>
        <p:txBody>
          <a:bodyPr>
            <a:noAutofit/>
          </a:bodyPr>
          <a:lstStyle/>
          <a:p>
            <a:r>
              <a:rPr lang="cs-CZ" sz="3000" dirty="0"/>
              <a:t>Dohody o pracích konaných mimo pracovní poměr </a:t>
            </a:r>
          </a:p>
        </p:txBody>
      </p:sp>
      <p:sp>
        <p:nvSpPr>
          <p:cNvPr id="3" name="Zástupný symbol pro obsah 2"/>
          <p:cNvSpPr>
            <a:spLocks noGrp="1"/>
          </p:cNvSpPr>
          <p:nvPr>
            <p:ph sz="quarter" idx="1"/>
          </p:nvPr>
        </p:nvSpPr>
        <p:spPr/>
        <p:txBody>
          <a:bodyPr>
            <a:normAutofit fontScale="92500" lnSpcReduction="20000"/>
          </a:bodyPr>
          <a:lstStyle/>
          <a:p>
            <a:pPr marL="68580" indent="0">
              <a:buNone/>
            </a:pPr>
            <a:r>
              <a:rPr lang="cs-CZ" b="1" dirty="0"/>
              <a:t>Mají:</a:t>
            </a:r>
          </a:p>
          <a:p>
            <a:pPr lvl="0" fontAlgn="ctr"/>
            <a:r>
              <a:rPr lang="cs-CZ" dirty="0"/>
              <a:t>doplňkový charakter</a:t>
            </a:r>
          </a:p>
          <a:p>
            <a:pPr lvl="0"/>
            <a:r>
              <a:rPr lang="cs-CZ" dirty="0"/>
              <a:t>omezený rozsah výkonu práce</a:t>
            </a:r>
          </a:p>
          <a:p>
            <a:pPr lvl="0" fontAlgn="ctr"/>
            <a:r>
              <a:rPr lang="cs-CZ" dirty="0"/>
              <a:t>slabší právní postavení zaměstnance</a:t>
            </a:r>
          </a:p>
          <a:p>
            <a:pPr lvl="0" fontAlgn="ctr"/>
            <a:r>
              <a:rPr lang="cs-CZ" dirty="0"/>
              <a:t>posílení smluvní volnosti</a:t>
            </a:r>
          </a:p>
          <a:p>
            <a:pPr marL="68580" indent="0">
              <a:buNone/>
            </a:pPr>
            <a:endParaRPr lang="cs-CZ" b="1" dirty="0"/>
          </a:p>
          <a:p>
            <a:pPr marL="68580" indent="0">
              <a:buNone/>
            </a:pPr>
            <a:r>
              <a:rPr lang="cs-CZ" b="1" dirty="0"/>
              <a:t>Dohoda o provedení práce </a:t>
            </a:r>
            <a:endParaRPr lang="cs-CZ" b="1" i="1" dirty="0"/>
          </a:p>
          <a:p>
            <a:r>
              <a:rPr lang="cs-CZ" dirty="0"/>
              <a:t>max. 300 hodin v kalendářním roce</a:t>
            </a:r>
          </a:p>
          <a:p>
            <a:endParaRPr lang="cs-CZ" dirty="0"/>
          </a:p>
          <a:p>
            <a:pPr marL="68580" indent="0">
              <a:buNone/>
            </a:pPr>
            <a:r>
              <a:rPr lang="cs-CZ" b="1" dirty="0"/>
              <a:t>Dohoda o pracovní činnosti </a:t>
            </a:r>
            <a:endParaRPr lang="cs-CZ" b="1" i="1" dirty="0"/>
          </a:p>
          <a:p>
            <a:r>
              <a:rPr lang="cs-CZ" dirty="0"/>
              <a:t>max. polovina stanovené týdenní pracovní doby</a:t>
            </a:r>
          </a:p>
          <a:p>
            <a:endParaRPr lang="cs-CZ" dirty="0"/>
          </a:p>
        </p:txBody>
      </p:sp>
    </p:spTree>
    <p:extLst>
      <p:ext uri="{BB962C8B-B14F-4D97-AF65-F5344CB8AC3E}">
        <p14:creationId xmlns:p14="http://schemas.microsoft.com/office/powerpoint/2010/main" val="332339541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13</a:t>
            </a:r>
            <a:endParaRPr lang="cs-CZ" dirty="0"/>
          </a:p>
        </p:txBody>
      </p:sp>
      <p:sp>
        <p:nvSpPr>
          <p:cNvPr id="3" name="Zástupný symbol pro obsah 2"/>
          <p:cNvSpPr>
            <a:spLocks noGrp="1"/>
          </p:cNvSpPr>
          <p:nvPr>
            <p:ph sz="quarter" idx="1"/>
          </p:nvPr>
        </p:nvSpPr>
        <p:spPr/>
        <p:txBody>
          <a:bodyPr/>
          <a:lstStyle/>
          <a:p>
            <a:pPr marL="0" indent="0">
              <a:buNone/>
            </a:pPr>
            <a:r>
              <a:rPr lang="cs-CZ" b="1" dirty="0"/>
              <a:t>Rodičovská </a:t>
            </a:r>
            <a:r>
              <a:rPr lang="cs-CZ" b="1" dirty="0" smtClean="0"/>
              <a:t>odpovědnost</a:t>
            </a:r>
            <a:r>
              <a:rPr lang="cs-CZ" dirty="0" smtClean="0"/>
              <a:t> </a:t>
            </a:r>
            <a:r>
              <a:rPr lang="cs-CZ" dirty="0"/>
              <a:t>(obsah rodičovské </a:t>
            </a:r>
            <a:r>
              <a:rPr lang="cs-CZ" dirty="0" smtClean="0"/>
              <a:t>odpovědnosti</a:t>
            </a:r>
            <a:r>
              <a:rPr lang="cs-CZ" dirty="0"/>
              <a:t>, omezení, pozastavení, zbavení rodičovské </a:t>
            </a:r>
            <a:r>
              <a:rPr lang="cs-CZ" dirty="0" smtClean="0"/>
              <a:t>odpovědnosti</a:t>
            </a:r>
            <a:r>
              <a:rPr lang="cs-CZ" dirty="0"/>
              <a:t>) </a:t>
            </a:r>
            <a:r>
              <a:rPr lang="cs-CZ" b="1" dirty="0"/>
              <a:t>a výživné</a:t>
            </a:r>
            <a:r>
              <a:rPr lang="cs-CZ" dirty="0"/>
              <a:t>.</a:t>
            </a:r>
          </a:p>
        </p:txBody>
      </p:sp>
    </p:spTree>
    <p:extLst>
      <p:ext uri="{BB962C8B-B14F-4D97-AF65-F5344CB8AC3E}">
        <p14:creationId xmlns:p14="http://schemas.microsoft.com/office/powerpoint/2010/main" val="558842847"/>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třinácté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Otázka má dvě části, rodičovská odpovědnost a výživné. Každou část otázky je zapotřebí zodpovědět. U otázky na výživné dejte pozor, abyste si nepletli vyživovací povinnost s alimenty. Placení alimentů je pouze jednou z možností, jak vyživovací povinnost plnit, když se o dítě rodič přímo nestará. Standardním způsobem plnění vyživovací povinnosti je přímé zajišťování ekonomických potřeb vyživované osoby.</a:t>
            </a:r>
            <a:endParaRPr lang="cs-CZ" dirty="0"/>
          </a:p>
        </p:txBody>
      </p:sp>
    </p:spTree>
    <p:extLst>
      <p:ext uri="{BB962C8B-B14F-4D97-AF65-F5344CB8AC3E}">
        <p14:creationId xmlns:p14="http://schemas.microsoft.com/office/powerpoint/2010/main" val="3395991592"/>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Rodičovská odpovědnost</a:t>
            </a:r>
          </a:p>
        </p:txBody>
      </p:sp>
      <p:sp>
        <p:nvSpPr>
          <p:cNvPr id="3" name="Zástupný symbol pro obsah 2"/>
          <p:cNvSpPr>
            <a:spLocks noGrp="1"/>
          </p:cNvSpPr>
          <p:nvPr>
            <p:ph sz="quarter" idx="1"/>
          </p:nvPr>
        </p:nvSpPr>
        <p:spPr/>
        <p:txBody>
          <a:bodyPr>
            <a:normAutofit fontScale="92500" lnSpcReduction="10000"/>
          </a:bodyPr>
          <a:lstStyle/>
          <a:p>
            <a:pPr marL="0" indent="0">
              <a:buNone/>
            </a:pPr>
            <a:r>
              <a:rPr lang="cs-CZ" dirty="0"/>
              <a:t>Zahrnuje povinnosti a práva rodičů, která spočívají v péči o zdraví, tělesný, citový, rozumový a mravní vývoj dítěte, v ochraně dítěte, v udržování osobního styku s dítětem, v zajišťování jeho výchovy a vzdělání, v určení místa jeho bydliště, v jeho zastupování a spravování jeho jmění.  Vzniká narozením dítěte a zaniká, jakmile dítě nabude plné svéprávnosti. Trvání a rozsah rodičovské odpovědnosti může změnit jen soud.</a:t>
            </a:r>
            <a:r>
              <a:rPr lang="da-DK" dirty="0"/>
              <a:t> Dokud se dítě nestane svéprávným, mají rodiče právo usměrňovat své dítě výchovnými opatřeními, jak to odpovídá jeho rozvíjejícím se schopnostem, včetně omezení sledujících ochranu morálky, zdraví a práv dítěte, jakož i práv jiných osob a veřejného pořádku. Dítě je povinno se těmto opatřením podřídit.</a:t>
            </a:r>
            <a:endParaRPr lang="cs-CZ" dirty="0"/>
          </a:p>
          <a:p>
            <a:endParaRPr lang="cs-CZ" dirty="0"/>
          </a:p>
        </p:txBody>
      </p:sp>
    </p:spTree>
    <p:extLst>
      <p:ext uri="{BB962C8B-B14F-4D97-AF65-F5344CB8AC3E}">
        <p14:creationId xmlns:p14="http://schemas.microsoft.com/office/powerpoint/2010/main" val="2199196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Veřejnoprávní ochrana proti diskriminaci</a:t>
            </a:r>
          </a:p>
        </p:txBody>
      </p:sp>
      <p:sp>
        <p:nvSpPr>
          <p:cNvPr id="3" name="Zástupný symbol pro obsah 2"/>
          <p:cNvSpPr>
            <a:spLocks noGrp="1"/>
          </p:cNvSpPr>
          <p:nvPr>
            <p:ph sz="quarter" idx="1"/>
          </p:nvPr>
        </p:nvSpPr>
        <p:spPr/>
        <p:txBody>
          <a:bodyPr/>
          <a:lstStyle/>
          <a:p>
            <a:pPr marL="68580" indent="0">
              <a:buNone/>
            </a:pPr>
            <a:r>
              <a:rPr lang="cs-CZ" sz="2400" dirty="0"/>
              <a:t>Diskriminovaná osoba se může obrátit se stížností na příslušný orgán státní správy, např.</a:t>
            </a:r>
          </a:p>
          <a:p>
            <a:r>
              <a:rPr lang="cs-CZ" sz="2400" dirty="0"/>
              <a:t>Inspektorát práce  </a:t>
            </a:r>
          </a:p>
          <a:p>
            <a:r>
              <a:rPr lang="cs-CZ" sz="2400" dirty="0"/>
              <a:t>Úřad práce  </a:t>
            </a:r>
          </a:p>
          <a:p>
            <a:r>
              <a:rPr lang="cs-CZ" sz="2400" dirty="0"/>
              <a:t>Česká obchodní inspekce </a:t>
            </a:r>
          </a:p>
          <a:p>
            <a:r>
              <a:rPr lang="cs-CZ" sz="2400" dirty="0"/>
              <a:t>Česká školní inspekce </a:t>
            </a:r>
          </a:p>
          <a:p>
            <a:endParaRPr lang="cs-CZ" dirty="0"/>
          </a:p>
        </p:txBody>
      </p:sp>
    </p:spTree>
    <p:extLst>
      <p:ext uri="{BB962C8B-B14F-4D97-AF65-F5344CB8AC3E}">
        <p14:creationId xmlns:p14="http://schemas.microsoft.com/office/powerpoint/2010/main" val="205788637"/>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Pozastavení, omezení a zbavení rodičovské odpovědnosti</a:t>
            </a:r>
          </a:p>
        </p:txBody>
      </p:sp>
      <p:sp>
        <p:nvSpPr>
          <p:cNvPr id="3" name="Zástupný symbol pro obsah 2"/>
          <p:cNvSpPr>
            <a:spLocks noGrp="1"/>
          </p:cNvSpPr>
          <p:nvPr>
            <p:ph sz="quarter" idx="1"/>
          </p:nvPr>
        </p:nvSpPr>
        <p:spPr/>
        <p:txBody>
          <a:bodyPr>
            <a:normAutofit lnSpcReduction="10000"/>
          </a:bodyPr>
          <a:lstStyle/>
          <a:p>
            <a:pPr marL="68580" indent="0" algn="just" fontAlgn="auto">
              <a:spcAft>
                <a:spcPts val="0"/>
              </a:spcAft>
              <a:buFont typeface="Wingdings 2" pitchFamily="18" charset="2"/>
              <a:buNone/>
              <a:defRPr/>
            </a:pPr>
            <a:r>
              <a:rPr lang="cs-CZ" dirty="0"/>
              <a:t>Vyžaduje-li to zájem dítěte, může soud změnit rozsah rodičovské odpovědnosti:</a:t>
            </a:r>
          </a:p>
          <a:p>
            <a:pPr algn="just">
              <a:defRPr/>
            </a:pPr>
            <a:r>
              <a:rPr lang="cs-CZ" b="1" dirty="0"/>
              <a:t>Pozastavení rodičovské odpovědnosti </a:t>
            </a:r>
            <a:r>
              <a:rPr lang="cs-CZ" dirty="0"/>
              <a:t>- brání-li rodiči v jejím výkonu závažná okolnost</a:t>
            </a:r>
          </a:p>
          <a:p>
            <a:pPr algn="just">
              <a:defRPr/>
            </a:pPr>
            <a:r>
              <a:rPr lang="cs-CZ" b="1" dirty="0"/>
              <a:t>Omezení rodičovské odpovědnosti </a:t>
            </a:r>
            <a:r>
              <a:rPr lang="cs-CZ" dirty="0"/>
              <a:t>- nevykonává-li rodič svoji rodičovskou odpovědnost řádně</a:t>
            </a:r>
          </a:p>
          <a:p>
            <a:pPr algn="just">
              <a:defRPr/>
            </a:pPr>
            <a:r>
              <a:rPr lang="cs-CZ" b="1" dirty="0"/>
              <a:t>Zbavení</a:t>
            </a:r>
            <a:r>
              <a:rPr lang="cs-CZ" dirty="0"/>
              <a:t> </a:t>
            </a:r>
            <a:r>
              <a:rPr lang="cs-CZ" b="1" dirty="0"/>
              <a:t>rodičovské odpovědnosti </a:t>
            </a:r>
            <a:r>
              <a:rPr lang="cs-CZ" dirty="0"/>
              <a:t>- zneužívá-li rodič svoji rodičovskou odpovědnost nebo její výkon, anebo svoji rodičovskou odpovědnost nebo její výkon závažným způsobem zanedbává</a:t>
            </a:r>
          </a:p>
          <a:p>
            <a:endParaRPr lang="cs-CZ" dirty="0"/>
          </a:p>
        </p:txBody>
      </p:sp>
    </p:spTree>
    <p:extLst>
      <p:ext uri="{BB962C8B-B14F-4D97-AF65-F5344CB8AC3E}">
        <p14:creationId xmlns:p14="http://schemas.microsoft.com/office/powerpoint/2010/main" val="1673751554"/>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3000" dirty="0"/>
              <a:t>Výkon rodičovské odpovědnosti po rozvodu manželství</a:t>
            </a:r>
          </a:p>
        </p:txBody>
      </p:sp>
      <p:sp>
        <p:nvSpPr>
          <p:cNvPr id="3" name="Zástupný symbol pro obsah 2"/>
          <p:cNvSpPr>
            <a:spLocks noGrp="1"/>
          </p:cNvSpPr>
          <p:nvPr>
            <p:ph sz="quarter" idx="1"/>
          </p:nvPr>
        </p:nvSpPr>
        <p:spPr/>
        <p:txBody>
          <a:bodyPr/>
          <a:lstStyle/>
          <a:p>
            <a:pPr marL="68580" indent="0" fontAlgn="auto">
              <a:spcAft>
                <a:spcPts val="0"/>
              </a:spcAft>
              <a:buFont typeface="Wingdings 2" pitchFamily="18" charset="2"/>
              <a:buNone/>
              <a:defRPr/>
            </a:pPr>
            <a:r>
              <a:rPr lang="cs-CZ" dirty="0"/>
              <a:t>Má-li být rozhodnuto o rozvodu manželství rodičů dítěte, soud nejprve určí, jak bude každý z rodičů napříště o dítě pečovat. Soud může svěřit dítě </a:t>
            </a:r>
          </a:p>
          <a:p>
            <a:pPr marL="68580" indent="0" fontAlgn="auto">
              <a:spcAft>
                <a:spcPts val="0"/>
              </a:spcAft>
              <a:buFont typeface="Wingdings 2" pitchFamily="18" charset="2"/>
              <a:buNone/>
              <a:defRPr/>
            </a:pPr>
            <a:r>
              <a:rPr lang="cs-CZ" dirty="0"/>
              <a:t>- do péče jednoho z rodičů,</a:t>
            </a:r>
          </a:p>
          <a:p>
            <a:pPr marL="68580" indent="0" fontAlgn="auto">
              <a:spcAft>
                <a:spcPts val="0"/>
              </a:spcAft>
              <a:buFont typeface="Wingdings 2" pitchFamily="18" charset="2"/>
              <a:buNone/>
              <a:defRPr/>
            </a:pPr>
            <a:r>
              <a:rPr lang="cs-CZ" dirty="0"/>
              <a:t>- nebo do střídavé péče, </a:t>
            </a:r>
          </a:p>
          <a:p>
            <a:pPr marL="68580" indent="0" fontAlgn="auto">
              <a:spcAft>
                <a:spcPts val="0"/>
              </a:spcAft>
              <a:buFont typeface="Wingdings 2" pitchFamily="18" charset="2"/>
              <a:buNone/>
              <a:defRPr/>
            </a:pPr>
            <a:r>
              <a:rPr lang="cs-CZ" dirty="0"/>
              <a:t>- nebo do společné péče,</a:t>
            </a:r>
          </a:p>
          <a:p>
            <a:pPr marL="68580" indent="0" fontAlgn="auto">
              <a:spcAft>
                <a:spcPts val="0"/>
              </a:spcAft>
              <a:buFont typeface="Wingdings 2" pitchFamily="18" charset="2"/>
              <a:buNone/>
              <a:defRPr/>
            </a:pPr>
            <a:r>
              <a:rPr lang="cs-CZ" dirty="0"/>
              <a:t>- do péče jiné osoby než rodiče.</a:t>
            </a:r>
          </a:p>
        </p:txBody>
      </p:sp>
    </p:spTree>
    <p:extLst>
      <p:ext uri="{BB962C8B-B14F-4D97-AF65-F5344CB8AC3E}">
        <p14:creationId xmlns:p14="http://schemas.microsoft.com/office/powerpoint/2010/main" val="3004078074"/>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Vyživovací povinnost</a:t>
            </a:r>
          </a:p>
        </p:txBody>
      </p:sp>
      <p:sp>
        <p:nvSpPr>
          <p:cNvPr id="3" name="Zástupný symbol pro obsah 2"/>
          <p:cNvSpPr>
            <a:spLocks noGrp="1"/>
          </p:cNvSpPr>
          <p:nvPr>
            <p:ph sz="quarter" idx="1"/>
          </p:nvPr>
        </p:nvSpPr>
        <p:spPr>
          <a:xfrm>
            <a:off x="301752" y="1412776"/>
            <a:ext cx="8503920" cy="4968552"/>
          </a:xfrm>
        </p:spPr>
        <p:txBody>
          <a:bodyPr>
            <a:noAutofit/>
          </a:bodyPr>
          <a:lstStyle/>
          <a:p>
            <a:r>
              <a:rPr lang="cs-CZ" sz="2200" dirty="0" smtClean="0"/>
              <a:t>V</a:t>
            </a:r>
            <a:r>
              <a:rPr lang="cs-CZ" sz="2200" dirty="0"/>
              <a:t> rodině existuje vzájemná vyživovací povinnost mezi všemi členy rodiny</a:t>
            </a:r>
            <a:r>
              <a:rPr lang="cs-CZ" sz="2200" dirty="0" smtClean="0"/>
              <a:t>, přičemž vyživovací povinnost bližších příbuzných předchází </a:t>
            </a:r>
            <a:r>
              <a:rPr lang="cs-CZ" sz="2200" dirty="0"/>
              <a:t>vyživovací povinnosti </a:t>
            </a:r>
            <a:r>
              <a:rPr lang="cs-CZ" sz="2200" dirty="0" smtClean="0"/>
              <a:t>mezi vzdálenějšími příbuznými.</a:t>
            </a:r>
          </a:p>
          <a:p>
            <a:r>
              <a:rPr lang="cs-CZ" sz="2200" dirty="0" smtClean="0"/>
              <a:t>Výživné </a:t>
            </a:r>
            <a:r>
              <a:rPr lang="cs-CZ" sz="2200" dirty="0"/>
              <a:t>lze přiznat, jestliže oprávněný není schopen sám se živit. Pro určení rozsahu výživného jsou rozhodné odůvodněné potřeby oprávněného a jeho majetkové poměry, jakož i schopnosti, možnosti a majetkové poměry povinného</a:t>
            </a:r>
            <a:r>
              <a:rPr lang="cs-CZ" sz="2200" dirty="0" smtClean="0"/>
              <a:t>.</a:t>
            </a:r>
            <a:endParaRPr lang="cs-CZ" sz="2200" dirty="0"/>
          </a:p>
          <a:p>
            <a:r>
              <a:rPr lang="cs-CZ" sz="2200" dirty="0"/>
              <a:t>Pokud osoba mající vyživovací povinnost o vyživovanou osobu pečuje, plní vyživovací povinnost touto péčí (přímým zajišťováním životních a ekonomických potřeb vyživované osoby). Jestliže však není vyživovaná osoba v péči osoby, která má vyživovací povinnost, je výživné plněno náhradním způsobem, tj. placením výživného (alimentů). </a:t>
            </a:r>
          </a:p>
        </p:txBody>
      </p:sp>
    </p:spTree>
    <p:extLst>
      <p:ext uri="{BB962C8B-B14F-4D97-AF65-F5344CB8AC3E}">
        <p14:creationId xmlns:p14="http://schemas.microsoft.com/office/powerpoint/2010/main" val="300876827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Druhy vyživovací povinnosti</a:t>
            </a:r>
            <a:endParaRPr lang="cs-CZ" dirty="0"/>
          </a:p>
        </p:txBody>
      </p:sp>
      <p:sp>
        <p:nvSpPr>
          <p:cNvPr id="3" name="Zástupný symbol pro obsah 2"/>
          <p:cNvSpPr>
            <a:spLocks noGrp="1"/>
          </p:cNvSpPr>
          <p:nvPr>
            <p:ph sz="quarter" idx="1"/>
          </p:nvPr>
        </p:nvSpPr>
        <p:spPr/>
        <p:txBody>
          <a:bodyPr>
            <a:normAutofit lnSpcReduction="10000"/>
          </a:bodyPr>
          <a:lstStyle/>
          <a:p>
            <a:pPr algn="just">
              <a:defRPr/>
            </a:pPr>
            <a:r>
              <a:rPr lang="cs-CZ" sz="2400" dirty="0"/>
              <a:t>Vyživovací povinnost mezi manželi </a:t>
            </a:r>
          </a:p>
          <a:p>
            <a:pPr algn="just">
              <a:defRPr/>
            </a:pPr>
            <a:r>
              <a:rPr lang="cs-CZ" sz="2400" dirty="0"/>
              <a:t>Vyživovací povinnost rodičů k dětem </a:t>
            </a:r>
          </a:p>
          <a:p>
            <a:pPr algn="just">
              <a:defRPr/>
            </a:pPr>
            <a:r>
              <a:rPr lang="cs-CZ" sz="2400" dirty="0"/>
              <a:t>Vyživovací povinnost dětí vůči rodičům </a:t>
            </a:r>
          </a:p>
          <a:p>
            <a:pPr algn="just">
              <a:defRPr/>
            </a:pPr>
            <a:r>
              <a:rPr lang="cs-CZ" sz="2400" dirty="0"/>
              <a:t>Vyživovací povinnost mezi ostatními příbuznými (předky a potomky i vzdálenějšími </a:t>
            </a:r>
            <a:r>
              <a:rPr lang="cs-CZ" sz="2400" dirty="0" smtClean="0"/>
              <a:t>příbuznými v přímé linii)</a:t>
            </a:r>
            <a:endParaRPr lang="cs-CZ" sz="2400" dirty="0"/>
          </a:p>
          <a:p>
            <a:pPr algn="just">
              <a:defRPr/>
            </a:pPr>
            <a:r>
              <a:rPr lang="da-DK" sz="2400" dirty="0"/>
              <a:t>Výživné a zajištění úhrady některých nákladů neprovdané matce </a:t>
            </a:r>
            <a:endParaRPr lang="cs-CZ" sz="2400" dirty="0"/>
          </a:p>
          <a:p>
            <a:pPr algn="just">
              <a:defRPr/>
            </a:pPr>
            <a:r>
              <a:rPr lang="cs-CZ" sz="2400" dirty="0"/>
              <a:t>Výživné mezi rozvedenými manželi  </a:t>
            </a:r>
          </a:p>
          <a:p>
            <a:pPr marL="640080" lvl="1" algn="just">
              <a:buFontTx/>
              <a:buChar char="-"/>
              <a:defRPr/>
            </a:pPr>
            <a:r>
              <a:rPr lang="cs-CZ" sz="2400" dirty="0">
                <a:solidFill>
                  <a:schemeClr val="tx1"/>
                </a:solidFill>
              </a:rPr>
              <a:t>výživné při nezpůsobilosti se živit </a:t>
            </a:r>
          </a:p>
          <a:p>
            <a:pPr marL="640080" lvl="1" algn="just">
              <a:buFontTx/>
              <a:buChar char="-"/>
              <a:defRPr/>
            </a:pPr>
            <a:r>
              <a:rPr lang="cs-CZ" sz="2400" dirty="0">
                <a:solidFill>
                  <a:schemeClr val="tx1"/>
                </a:solidFill>
              </a:rPr>
              <a:t>Výživné pro manžela, který rozvrat manželství nezapříčinil a kterému byla rozvodem způsobena závažná újma.</a:t>
            </a:r>
          </a:p>
          <a:p>
            <a:endParaRPr lang="cs-CZ" dirty="0"/>
          </a:p>
        </p:txBody>
      </p:sp>
    </p:spTree>
    <p:extLst>
      <p:ext uri="{BB962C8B-B14F-4D97-AF65-F5344CB8AC3E}">
        <p14:creationId xmlns:p14="http://schemas.microsoft.com/office/powerpoint/2010/main" val="2033779420"/>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14</a:t>
            </a:r>
            <a:endParaRPr lang="cs-CZ" dirty="0"/>
          </a:p>
        </p:txBody>
      </p:sp>
      <p:sp>
        <p:nvSpPr>
          <p:cNvPr id="3" name="Zástupný symbol pro obsah 2"/>
          <p:cNvSpPr>
            <a:spLocks noGrp="1"/>
          </p:cNvSpPr>
          <p:nvPr>
            <p:ph sz="quarter" idx="1"/>
          </p:nvPr>
        </p:nvSpPr>
        <p:spPr/>
        <p:txBody>
          <a:bodyPr/>
          <a:lstStyle/>
          <a:p>
            <a:pPr marL="0" indent="0">
              <a:buNone/>
            </a:pPr>
            <a:r>
              <a:rPr lang="cs-CZ" b="1" dirty="0"/>
              <a:t>Náhradní rodinná péče</a:t>
            </a:r>
            <a:r>
              <a:rPr lang="cs-CZ" dirty="0"/>
              <a:t> (osvojení, pěstounská péče, poručenství, opatrovnictví). </a:t>
            </a:r>
          </a:p>
        </p:txBody>
      </p:sp>
    </p:spTree>
    <p:extLst>
      <p:ext uri="{BB962C8B-B14F-4D97-AF65-F5344CB8AC3E}">
        <p14:creationId xmlns:p14="http://schemas.microsoft.com/office/powerpoint/2010/main" val="3711039815"/>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čtrnácté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Než začnete hovořit o jednotlivých formách náhradní rodinné péče, nezapomeňte vysvětlit (definovat), to je to náhradní rodinná péče.</a:t>
            </a:r>
            <a:endParaRPr lang="cs-CZ" dirty="0"/>
          </a:p>
        </p:txBody>
      </p:sp>
    </p:spTree>
    <p:extLst>
      <p:ext uri="{BB962C8B-B14F-4D97-AF65-F5344CB8AC3E}">
        <p14:creationId xmlns:p14="http://schemas.microsoft.com/office/powerpoint/2010/main" val="902529191"/>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Náhradní rodinná péče</a:t>
            </a:r>
          </a:p>
        </p:txBody>
      </p:sp>
      <p:sp>
        <p:nvSpPr>
          <p:cNvPr id="3" name="Zástupný symbol pro obsah 2"/>
          <p:cNvSpPr>
            <a:spLocks noGrp="1"/>
          </p:cNvSpPr>
          <p:nvPr>
            <p:ph sz="quarter" idx="1"/>
          </p:nvPr>
        </p:nvSpPr>
        <p:spPr/>
        <p:txBody>
          <a:bodyPr/>
          <a:lstStyle/>
          <a:p>
            <a:pPr marL="0" indent="0">
              <a:buNone/>
            </a:pPr>
            <a:r>
              <a:rPr lang="cs-CZ" dirty="0"/>
              <a:t>Vyžaduje-li to zájem dítěte, může soud svěřit dítě do výchovy jiné fyzické osoby než rodiče, jestliže tato osoba poskytuje záruku jeho řádné výchovy a se svěřením dítěte souhlasí. Při výběru vhodné osoby dá soud přednost zpravidla příbuznému dítěte. </a:t>
            </a:r>
            <a:r>
              <a:rPr lang="cs-CZ" dirty="0" smtClean="0"/>
              <a:t>Svěření dítěte do péče jiné osoby než rodiče se označuje jako náhradní rodinná péče.</a:t>
            </a:r>
            <a:endParaRPr lang="cs-CZ" dirty="0"/>
          </a:p>
        </p:txBody>
      </p:sp>
    </p:spTree>
    <p:extLst>
      <p:ext uri="{BB962C8B-B14F-4D97-AF65-F5344CB8AC3E}">
        <p14:creationId xmlns:p14="http://schemas.microsoft.com/office/powerpoint/2010/main" val="3760216851"/>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Formy náhradní rodinné péče</a:t>
            </a:r>
          </a:p>
        </p:txBody>
      </p:sp>
      <p:sp>
        <p:nvSpPr>
          <p:cNvPr id="3" name="Zástupný symbol pro obsah 2"/>
          <p:cNvSpPr>
            <a:spLocks noGrp="1"/>
          </p:cNvSpPr>
          <p:nvPr>
            <p:ph sz="quarter" idx="1"/>
          </p:nvPr>
        </p:nvSpPr>
        <p:spPr/>
        <p:txBody>
          <a:bodyPr/>
          <a:lstStyle/>
          <a:p>
            <a:r>
              <a:rPr lang="cs-CZ" dirty="0" smtClean="0"/>
              <a:t>pěstounská péče</a:t>
            </a:r>
            <a:endParaRPr lang="cs-CZ" dirty="0"/>
          </a:p>
          <a:p>
            <a:r>
              <a:rPr lang="cs-CZ" dirty="0" smtClean="0"/>
              <a:t>osvojení</a:t>
            </a:r>
            <a:endParaRPr lang="cs-CZ" dirty="0"/>
          </a:p>
          <a:p>
            <a:r>
              <a:rPr lang="cs-CZ" dirty="0"/>
              <a:t>poručenství</a:t>
            </a:r>
          </a:p>
          <a:p>
            <a:r>
              <a:rPr lang="cs-CZ" dirty="0"/>
              <a:t>opatrovnictví</a:t>
            </a:r>
          </a:p>
          <a:p>
            <a:r>
              <a:rPr lang="cs-CZ" dirty="0"/>
              <a:t>svěření do péče jiné </a:t>
            </a:r>
            <a:r>
              <a:rPr lang="cs-CZ" dirty="0" smtClean="0"/>
              <a:t>osoby</a:t>
            </a:r>
          </a:p>
          <a:p>
            <a:pPr marL="0" indent="0">
              <a:buNone/>
            </a:pPr>
            <a:r>
              <a:rPr lang="cs-CZ" dirty="0" smtClean="0"/>
              <a:t>Mimo náhradní rodinnou péči pak stojí ústavní </a:t>
            </a:r>
            <a:r>
              <a:rPr lang="cs-CZ" dirty="0"/>
              <a:t>výchova</a:t>
            </a:r>
          </a:p>
          <a:p>
            <a:endParaRPr lang="cs-CZ" dirty="0"/>
          </a:p>
        </p:txBody>
      </p:sp>
    </p:spTree>
    <p:extLst>
      <p:ext uri="{BB962C8B-B14F-4D97-AF65-F5344CB8AC3E}">
        <p14:creationId xmlns:p14="http://schemas.microsoft.com/office/powerpoint/2010/main" val="345543322"/>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Pěstounská péče</a:t>
            </a:r>
          </a:p>
        </p:txBody>
      </p:sp>
      <p:sp>
        <p:nvSpPr>
          <p:cNvPr id="3" name="Zástupný symbol pro obsah 2"/>
          <p:cNvSpPr>
            <a:spLocks noGrp="1"/>
          </p:cNvSpPr>
          <p:nvPr>
            <p:ph sz="quarter" idx="1"/>
          </p:nvPr>
        </p:nvSpPr>
        <p:spPr>
          <a:xfrm>
            <a:off x="301752" y="1527048"/>
            <a:ext cx="8503920" cy="4854280"/>
          </a:xfrm>
        </p:spPr>
        <p:txBody>
          <a:bodyPr>
            <a:normAutofit fontScale="92500" lnSpcReduction="20000"/>
          </a:bodyPr>
          <a:lstStyle/>
          <a:p>
            <a:r>
              <a:rPr lang="cs-CZ" dirty="0"/>
              <a:t>náhradní péče o dítě v rodině</a:t>
            </a:r>
            <a:r>
              <a:rPr lang="cs-CZ" i="1" dirty="0"/>
              <a:t> </a:t>
            </a:r>
            <a:r>
              <a:rPr lang="cs-CZ" dirty="0"/>
              <a:t>odlišné od přirozené rodiny a to </a:t>
            </a:r>
            <a:r>
              <a:rPr lang="cs-CZ" dirty="0" smtClean="0"/>
              <a:t>po přechodnou </a:t>
            </a:r>
            <a:r>
              <a:rPr lang="cs-CZ" dirty="0"/>
              <a:t>dobu, po kterou budou rodičům bránit v osobní péči o jejich dítě</a:t>
            </a:r>
          </a:p>
          <a:p>
            <a:r>
              <a:rPr lang="cs-CZ" dirty="0"/>
              <a:t>Pěstounovi nevznikají práva a povinnosti tvořící obsah rodičovské zodpovědnosti, není tedy zákonným zástupcem dítěte. Práva a povinnosti rodičů mu vznikají jen v přiměřeném rozsahu, v jakém je fakticky omezen výkon rodičovské zodpovědnosti rodičů. </a:t>
            </a:r>
          </a:p>
          <a:p>
            <a:r>
              <a:rPr lang="cs-CZ" dirty="0"/>
              <a:t>Pěstoun nemá vyživovací povinnost vůči dítěti, naopak má nárok na odměnu od </a:t>
            </a:r>
            <a:r>
              <a:rPr lang="cs-CZ" dirty="0" smtClean="0"/>
              <a:t>státu. Vyživovací povinnost nadále svědčí rodičům dítěte.</a:t>
            </a:r>
          </a:p>
          <a:p>
            <a:r>
              <a:rPr lang="cs-CZ" dirty="0" smtClean="0"/>
              <a:t>Pěstounem může být jednotlivec (zletilá svéprávná osoba), manželé, </a:t>
            </a:r>
            <a:r>
              <a:rPr lang="cs-CZ" dirty="0"/>
              <a:t>nebo </a:t>
            </a:r>
            <a:r>
              <a:rPr lang="cs-CZ" dirty="0" smtClean="0"/>
              <a:t>může být pěstounská péče zajišťována matkou </a:t>
            </a:r>
            <a:r>
              <a:rPr lang="cs-CZ" dirty="0"/>
              <a:t>pěstounkou v SOS dětské </a:t>
            </a:r>
            <a:r>
              <a:rPr lang="cs-CZ" dirty="0" smtClean="0"/>
              <a:t>vesničce.</a:t>
            </a:r>
            <a:endParaRPr lang="cs-CZ" dirty="0"/>
          </a:p>
          <a:p>
            <a:endParaRPr lang="cs-CZ" dirty="0"/>
          </a:p>
        </p:txBody>
      </p:sp>
    </p:spTree>
    <p:extLst>
      <p:ext uri="{BB962C8B-B14F-4D97-AF65-F5344CB8AC3E}">
        <p14:creationId xmlns:p14="http://schemas.microsoft.com/office/powerpoint/2010/main" val="1448708872"/>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Osvojení </a:t>
            </a:r>
          </a:p>
        </p:txBody>
      </p:sp>
      <p:sp>
        <p:nvSpPr>
          <p:cNvPr id="3" name="Zástupný symbol pro obsah 2"/>
          <p:cNvSpPr>
            <a:spLocks noGrp="1"/>
          </p:cNvSpPr>
          <p:nvPr>
            <p:ph sz="quarter" idx="1"/>
          </p:nvPr>
        </p:nvSpPr>
        <p:spPr/>
        <p:txBody>
          <a:bodyPr/>
          <a:lstStyle/>
          <a:p>
            <a:pPr algn="just"/>
            <a:r>
              <a:rPr lang="cs-CZ" sz="2400" dirty="0">
                <a:ea typeface="Times New Roman"/>
              </a:rPr>
              <a:t>Přijetí cizí osoby za vlastní. Osvojením vzniká mezi osvojitelem a osvojencem takový poměr, jaký je mezi rodiči a dětmi, a mezi osvojencem a příbuznými osvojitele poměr příbuzenský. </a:t>
            </a:r>
          </a:p>
          <a:p>
            <a:pPr algn="just"/>
            <a:r>
              <a:rPr lang="cs-CZ" sz="2400" dirty="0"/>
              <a:t>Osvojit lze nezletilé dítě, které nenabylo plné svéprávnosti, v určitých případech rovněž zletilého.</a:t>
            </a:r>
          </a:p>
          <a:p>
            <a:pPr algn="just"/>
            <a:r>
              <a:rPr lang="cs-CZ" sz="2400" dirty="0"/>
              <a:t>Osvojitelem se může stát pouze zletilá a svéprávná osoba, nebo manželé.</a:t>
            </a:r>
          </a:p>
          <a:p>
            <a:endParaRPr lang="cs-CZ" dirty="0"/>
          </a:p>
        </p:txBody>
      </p:sp>
    </p:spTree>
    <p:extLst>
      <p:ext uri="{BB962C8B-B14F-4D97-AF65-F5344CB8AC3E}">
        <p14:creationId xmlns:p14="http://schemas.microsoft.com/office/powerpoint/2010/main" val="97430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zkoušce</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92500" lnSpcReduction="10000"/>
          </a:bodyPr>
          <a:lstStyle/>
          <a:p>
            <a:r>
              <a:rPr lang="cs-CZ" dirty="0" smtClean="0"/>
              <a:t>Je dobré připravit si strukturu odpovědi na otázku. Nepůsobí dobře, když odpověď začínáte z poloviny otázky, nebo skáčete od pojmu k pojmu.</a:t>
            </a:r>
          </a:p>
          <a:p>
            <a:r>
              <a:rPr lang="cs-CZ" dirty="0" smtClean="0"/>
              <a:t>Připravte se na </a:t>
            </a:r>
            <a:r>
              <a:rPr lang="cs-CZ" dirty="0" smtClean="0"/>
              <a:t>možnost</a:t>
            </a:r>
            <a:r>
              <a:rPr lang="cs-CZ" dirty="0" smtClean="0"/>
              <a:t>, že u některých otázek, které mají více částí, může být otázka při samotné zkoušce zúžena (např. </a:t>
            </a:r>
            <a:r>
              <a:rPr lang="cs-CZ" dirty="0" smtClean="0"/>
              <a:t>při </a:t>
            </a:r>
            <a:r>
              <a:rPr lang="cs-CZ" dirty="0" smtClean="0"/>
              <a:t>otázce Lidská práva a ochrana proti diskriminaci můžete být rovnou tázáni na ochranu proti diskriminaci apod.)</a:t>
            </a:r>
          </a:p>
          <a:p>
            <a:r>
              <a:rPr lang="cs-CZ" dirty="0" smtClean="0"/>
              <a:t>Budete-li tázáni na vysvětlení pojmu, použijte nějakou obecnou definici, ne jen konkrétní případ.</a:t>
            </a:r>
          </a:p>
          <a:p>
            <a:r>
              <a:rPr lang="cs-CZ" dirty="0" smtClean="0"/>
              <a:t>Tato prezentace uvádí pouze osnovu odpovědi. </a:t>
            </a:r>
            <a:r>
              <a:rPr lang="cs-CZ" dirty="0"/>
              <a:t>C</a:t>
            </a:r>
            <a:r>
              <a:rPr lang="cs-CZ" dirty="0" smtClean="0"/>
              <a:t>elou odpověď budete muset hledat v přednáškách.</a:t>
            </a:r>
            <a:endParaRPr lang="cs-CZ" dirty="0"/>
          </a:p>
        </p:txBody>
      </p:sp>
    </p:spTree>
    <p:extLst>
      <p:ext uri="{BB962C8B-B14F-4D97-AF65-F5344CB8AC3E}">
        <p14:creationId xmlns:p14="http://schemas.microsoft.com/office/powerpoint/2010/main" val="12530860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Antidiskriminační žaloba</a:t>
            </a:r>
          </a:p>
        </p:txBody>
      </p:sp>
      <p:sp>
        <p:nvSpPr>
          <p:cNvPr id="3" name="Zástupný symbol pro obsah 2"/>
          <p:cNvSpPr>
            <a:spLocks noGrp="1"/>
          </p:cNvSpPr>
          <p:nvPr>
            <p:ph sz="quarter" idx="1"/>
          </p:nvPr>
        </p:nvSpPr>
        <p:spPr/>
        <p:txBody>
          <a:bodyPr/>
          <a:lstStyle/>
          <a:p>
            <a:pPr marL="68580" indent="0">
              <a:buNone/>
            </a:pPr>
            <a:r>
              <a:rPr lang="cs-CZ" dirty="0"/>
              <a:t>Podává u Okresního soudu, v jehož obvodu má bydliště či sídlo osoba, která se diskriminace dopustila. Lze se jí domáhat</a:t>
            </a:r>
          </a:p>
          <a:p>
            <a:r>
              <a:rPr lang="cs-CZ" dirty="0"/>
              <a:t>upuštění od diskriminace</a:t>
            </a:r>
          </a:p>
          <a:p>
            <a:r>
              <a:rPr lang="cs-CZ" dirty="0"/>
              <a:t>odstranění následků diskriminačního zásahu </a:t>
            </a:r>
          </a:p>
          <a:p>
            <a:r>
              <a:rPr lang="cs-CZ" dirty="0"/>
              <a:t>přiměřeného </a:t>
            </a:r>
            <a:r>
              <a:rPr lang="cs-CZ" dirty="0" smtClean="0"/>
              <a:t>zadostiučinění</a:t>
            </a:r>
            <a:endParaRPr lang="cs-CZ" dirty="0"/>
          </a:p>
        </p:txBody>
      </p:sp>
    </p:spTree>
    <p:extLst>
      <p:ext uri="{BB962C8B-B14F-4D97-AF65-F5344CB8AC3E}">
        <p14:creationId xmlns:p14="http://schemas.microsoft.com/office/powerpoint/2010/main" val="1513057429"/>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Souhlas k osvojení</a:t>
            </a:r>
          </a:p>
        </p:txBody>
      </p:sp>
      <p:sp>
        <p:nvSpPr>
          <p:cNvPr id="3" name="Zástupný symbol pro obsah 2"/>
          <p:cNvSpPr>
            <a:spLocks noGrp="1"/>
          </p:cNvSpPr>
          <p:nvPr>
            <p:ph sz="quarter" idx="1"/>
          </p:nvPr>
        </p:nvSpPr>
        <p:spPr/>
        <p:txBody>
          <a:bodyPr>
            <a:normAutofit fontScale="92500" lnSpcReduction="10000"/>
          </a:bodyPr>
          <a:lstStyle/>
          <a:p>
            <a:pPr marL="69850" indent="0">
              <a:buNone/>
            </a:pPr>
            <a:r>
              <a:rPr lang="cs-CZ" dirty="0"/>
              <a:t>O osvojení nemůže být rozhodnuto bez souhlasu: </a:t>
            </a:r>
          </a:p>
          <a:p>
            <a:r>
              <a:rPr lang="cs-CZ" dirty="0"/>
              <a:t>dítěte, dosáhlo-li věku alespoň 12 let, jinak postačí souhlas opatrovníka. </a:t>
            </a:r>
          </a:p>
          <a:p>
            <a:r>
              <a:rPr lang="cs-CZ" dirty="0"/>
              <a:t>zákonných zástupců (rodičů) osvojovaného dítěte. Matka osvojovaného dítěte může dát souhlas k osvojení nejdříve šest týdnů po narození dítěte, otec nejdříve po narození dítěte. Souhlas k osvojení pozbude účinnosti, nedojde-li k osvojení do šesti let ode dne, kdy byl souhlas dán, souhlas může být rovněž odvolán, a to po dobu tří měsíců ode dne, kdy byl dán. Po uplynutí této doby lze souhlas odvolat, nebylo-li osvojované dítě ještě předáno do péče osvojitele před osvojením.</a:t>
            </a:r>
          </a:p>
          <a:p>
            <a:endParaRPr lang="cs-CZ" dirty="0"/>
          </a:p>
        </p:txBody>
      </p:sp>
    </p:spTree>
    <p:extLst>
      <p:ext uri="{BB962C8B-B14F-4D97-AF65-F5344CB8AC3E}">
        <p14:creationId xmlns:p14="http://schemas.microsoft.com/office/powerpoint/2010/main" val="4060055016"/>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Osvojení bez souhlasu</a:t>
            </a:r>
          </a:p>
        </p:txBody>
      </p:sp>
      <p:sp>
        <p:nvSpPr>
          <p:cNvPr id="3" name="Zástupný symbol pro obsah 2"/>
          <p:cNvSpPr>
            <a:spLocks noGrp="1"/>
          </p:cNvSpPr>
          <p:nvPr>
            <p:ph sz="quarter" idx="1"/>
          </p:nvPr>
        </p:nvSpPr>
        <p:spPr/>
        <p:txBody>
          <a:bodyPr>
            <a:normAutofit fontScale="92500" lnSpcReduction="10000"/>
          </a:bodyPr>
          <a:lstStyle/>
          <a:p>
            <a:pPr marL="69850" indent="0">
              <a:buNone/>
            </a:pPr>
            <a:r>
              <a:rPr lang="cs-CZ" dirty="0"/>
              <a:t>Souhlasu rodiče osvojovaného dítěte není k osvojení třeba, pokud rodič</a:t>
            </a:r>
          </a:p>
          <a:p>
            <a:r>
              <a:rPr lang="cs-CZ" dirty="0"/>
              <a:t>byl zbaven rodičovské odpovědnosti a zároveň práva dát souhlas k osvojení, nebo</a:t>
            </a:r>
          </a:p>
          <a:p>
            <a:r>
              <a:rPr lang="cs-CZ" dirty="0"/>
              <a:t>není schopen projevit svou vůli nebo rozpoznat následky svého jednání nebo je ovládnout, nebo</a:t>
            </a:r>
          </a:p>
          <a:p>
            <a:r>
              <a:rPr lang="cs-CZ" dirty="0"/>
              <a:t>se zdržuje na neznámém místě, nebo</a:t>
            </a:r>
          </a:p>
          <a:p>
            <a:r>
              <a:rPr lang="cs-CZ" dirty="0"/>
              <a:t>neprojevuje-li soustavně o dítě opravdový zájem, a tím trvale zaviněně porušuje své povinnosti rodiče (má se za to, že nezájem rodiče o dítě je zjevný, trvá-li alespoň tři měsíce od posledního projeveného opravdového zájmu). </a:t>
            </a:r>
          </a:p>
          <a:p>
            <a:endParaRPr lang="cs-CZ" dirty="0"/>
          </a:p>
        </p:txBody>
      </p:sp>
    </p:spTree>
    <p:extLst>
      <p:ext uri="{BB962C8B-B14F-4D97-AF65-F5344CB8AC3E}">
        <p14:creationId xmlns:p14="http://schemas.microsoft.com/office/powerpoint/2010/main" val="1013685544"/>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Následky osvojení</a:t>
            </a:r>
          </a:p>
        </p:txBody>
      </p:sp>
      <p:sp>
        <p:nvSpPr>
          <p:cNvPr id="3" name="Zástupný symbol pro obsah 2"/>
          <p:cNvSpPr>
            <a:spLocks noGrp="1"/>
          </p:cNvSpPr>
          <p:nvPr>
            <p:ph sz="quarter" idx="1"/>
          </p:nvPr>
        </p:nvSpPr>
        <p:spPr/>
        <p:txBody>
          <a:bodyPr/>
          <a:lstStyle/>
          <a:p>
            <a:pPr lvl="0" algn="just"/>
            <a:r>
              <a:rPr lang="cs-CZ" dirty="0"/>
              <a:t>Dítě, které bylo společně osvojeno manžely, má postavení společného dítěte manželů; jinak má postavení dítěte osvojitele.</a:t>
            </a:r>
          </a:p>
          <a:p>
            <a:pPr lvl="0" algn="just"/>
            <a:r>
              <a:rPr lang="cs-CZ" dirty="0"/>
              <a:t>Osvojitelé mají rodičovskou odpovědnost.</a:t>
            </a:r>
          </a:p>
          <a:p>
            <a:pPr lvl="0" algn="just"/>
            <a:r>
              <a:rPr lang="cs-CZ" dirty="0"/>
              <a:t>Osvojením zaniká příbuzenský poměr mezi osvojencem a původní rodinou, jakož i práva a povinnosti z tohoto poměru vyplývající. </a:t>
            </a:r>
          </a:p>
          <a:p>
            <a:pPr lvl="0" algn="just"/>
            <a:r>
              <a:rPr lang="cs-CZ" dirty="0"/>
              <a:t>Osvojenec má příjmení </a:t>
            </a:r>
            <a:r>
              <a:rPr lang="cs-CZ" dirty="0" smtClean="0"/>
              <a:t>osvojitele.</a:t>
            </a:r>
            <a:endParaRPr lang="cs-CZ" dirty="0"/>
          </a:p>
          <a:p>
            <a:pPr lvl="0" algn="just"/>
            <a:r>
              <a:rPr lang="cs-CZ" dirty="0"/>
              <a:t>Vzniká vyživovací povinnost mezi osvojitelem a </a:t>
            </a:r>
            <a:r>
              <a:rPr lang="cs-CZ" dirty="0" smtClean="0"/>
              <a:t>osvojencem.</a:t>
            </a:r>
            <a:endParaRPr lang="cs-CZ" dirty="0"/>
          </a:p>
        </p:txBody>
      </p:sp>
    </p:spTree>
    <p:extLst>
      <p:ext uri="{BB962C8B-B14F-4D97-AF65-F5344CB8AC3E}">
        <p14:creationId xmlns:p14="http://schemas.microsoft.com/office/powerpoint/2010/main" val="1267506650"/>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Druhy osvojení</a:t>
            </a:r>
          </a:p>
        </p:txBody>
      </p:sp>
      <p:sp>
        <p:nvSpPr>
          <p:cNvPr id="3" name="Zástupný symbol pro obsah 2"/>
          <p:cNvSpPr>
            <a:spLocks noGrp="1"/>
          </p:cNvSpPr>
          <p:nvPr>
            <p:ph sz="quarter" idx="1"/>
          </p:nvPr>
        </p:nvSpPr>
        <p:spPr/>
        <p:txBody>
          <a:bodyPr/>
          <a:lstStyle/>
          <a:p>
            <a:r>
              <a:rPr lang="cs-CZ" sz="2400" b="1" dirty="0"/>
              <a:t>Zrušitelné osvojení</a:t>
            </a:r>
            <a:r>
              <a:rPr lang="cs-CZ" sz="2400" dirty="0"/>
              <a:t> – může být zrušeno soudem soud ve lhůtě 3 let od rozhodnutí o osvojení. Po uplynutí této lhůty se stává osvojení nezrušitelným.</a:t>
            </a:r>
          </a:p>
          <a:p>
            <a:r>
              <a:rPr lang="da-DK" sz="2400" b="1" dirty="0"/>
              <a:t>Osvojení nezrušitelné</a:t>
            </a:r>
            <a:r>
              <a:rPr lang="da-DK" sz="2400" dirty="0"/>
              <a:t> - </a:t>
            </a:r>
            <a:r>
              <a:rPr lang="cs-CZ" sz="2400" dirty="0"/>
              <a:t>Je-li to v souladu se zájmy dítěte, může soud na návrh osvojitele rozhodnout i před uplynutím doby tří let od rozhodnutí o osvojení, že je osvojení nezrušitelné.</a:t>
            </a:r>
          </a:p>
          <a:p>
            <a:endParaRPr lang="cs-CZ" dirty="0"/>
          </a:p>
        </p:txBody>
      </p:sp>
    </p:spTree>
    <p:extLst>
      <p:ext uri="{BB962C8B-B14F-4D97-AF65-F5344CB8AC3E}">
        <p14:creationId xmlns:p14="http://schemas.microsoft.com/office/powerpoint/2010/main" val="3316868868"/>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Osvojení zletilého</a:t>
            </a:r>
          </a:p>
        </p:txBody>
      </p:sp>
      <p:sp>
        <p:nvSpPr>
          <p:cNvPr id="3" name="Zástupný symbol pro obsah 2"/>
          <p:cNvSpPr>
            <a:spLocks noGrp="1"/>
          </p:cNvSpPr>
          <p:nvPr>
            <p:ph sz="quarter" idx="1"/>
          </p:nvPr>
        </p:nvSpPr>
        <p:spPr/>
        <p:txBody>
          <a:bodyPr/>
          <a:lstStyle/>
          <a:p>
            <a:r>
              <a:rPr lang="cs-CZ" dirty="0"/>
              <a:t>jestliže přirozený sourozenec osvojovaného byl osvojen týmž osvojitelem,</a:t>
            </a:r>
          </a:p>
          <a:p>
            <a:r>
              <a:rPr lang="cs-CZ" dirty="0"/>
              <a:t>jestliže v době podání návrhu na osvojení byl osvojovaný nezletilý,</a:t>
            </a:r>
          </a:p>
          <a:p>
            <a:r>
              <a:rPr lang="cs-CZ" dirty="0"/>
              <a:t>jestliže osvojitel pečoval o osvojovaného jako o vlastního již v době jeho nezletilosti nebo</a:t>
            </a:r>
          </a:p>
          <a:p>
            <a:r>
              <a:rPr lang="cs-CZ" dirty="0"/>
              <a:t>jestliže osvojitel hodlá osvojit dítě svého manžela.</a:t>
            </a:r>
          </a:p>
          <a:p>
            <a:r>
              <a:rPr lang="cs-CZ" dirty="0"/>
              <a:t>z důvodů hodných zvláštního zřetele</a:t>
            </a:r>
            <a:r>
              <a:rPr lang="cs-CZ" dirty="0" smtClean="0"/>
              <a:t>.</a:t>
            </a:r>
            <a:endParaRPr lang="cs-CZ" dirty="0"/>
          </a:p>
        </p:txBody>
      </p:sp>
    </p:spTree>
    <p:extLst>
      <p:ext uri="{BB962C8B-B14F-4D97-AF65-F5344CB8AC3E}">
        <p14:creationId xmlns:p14="http://schemas.microsoft.com/office/powerpoint/2010/main" val="229634363"/>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Poručenství</a:t>
            </a:r>
          </a:p>
        </p:txBody>
      </p:sp>
      <p:sp>
        <p:nvSpPr>
          <p:cNvPr id="3" name="Zástupný symbol pro obsah 2"/>
          <p:cNvSpPr>
            <a:spLocks noGrp="1"/>
          </p:cNvSpPr>
          <p:nvPr>
            <p:ph sz="quarter" idx="1"/>
          </p:nvPr>
        </p:nvSpPr>
        <p:spPr/>
        <p:txBody>
          <a:bodyPr/>
          <a:lstStyle/>
          <a:p>
            <a:pPr marL="68580" indent="0">
              <a:buNone/>
            </a:pPr>
            <a:r>
              <a:rPr lang="cs-CZ" sz="2400" dirty="0"/>
              <a:t>Jestliže rodiče dítěte nemohou vykonávat rodičovskou zodpovědnost, ustanoví soud dítěti poručníka, který bude nezletilého vychovávat (resp. bude dohlížet na jeho výchovu realizovanou např. pěstounem), zastupovat a spravovat jeho majetek místo jeho rodičů. Poručník není povinen o dítě osobně pečovat; zákon to však nevylučuje. Poručník nemá vyživovací </a:t>
            </a:r>
            <a:r>
              <a:rPr lang="cs-CZ" sz="2400" dirty="0" smtClean="0"/>
              <a:t>povinnost.</a:t>
            </a:r>
            <a:endParaRPr lang="cs-CZ" sz="2400" dirty="0"/>
          </a:p>
          <a:p>
            <a:endParaRPr lang="cs-CZ" dirty="0"/>
          </a:p>
        </p:txBody>
      </p:sp>
    </p:spTree>
    <p:extLst>
      <p:ext uri="{BB962C8B-B14F-4D97-AF65-F5344CB8AC3E}">
        <p14:creationId xmlns:p14="http://schemas.microsoft.com/office/powerpoint/2010/main" val="57713149"/>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Opatrovnictví</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68580" indent="0">
              <a:buNone/>
            </a:pPr>
            <a:r>
              <a:rPr lang="cs-CZ" dirty="0"/>
              <a:t>Soud ustanoví opatrovníka v případě střetu zájmů zákonných zástupců a dítěte, ohrožení majetkových zájmů dítěte, omezení rodičovské zodpovědnosti a řízení o osvojení, nebo též v případech, kdy je to v zájmu dítěte z jiných důvodů třeba.</a:t>
            </a:r>
          </a:p>
          <a:p>
            <a:pPr marL="68580" indent="0">
              <a:buNone/>
            </a:pPr>
            <a:r>
              <a:rPr lang="cs-CZ" b="1" i="1" dirty="0"/>
              <a:t>Krátkodobé opatrovnictví</a:t>
            </a:r>
            <a:r>
              <a:rPr lang="cs-CZ" b="1" dirty="0"/>
              <a:t> </a:t>
            </a:r>
            <a:endParaRPr lang="cs-CZ" dirty="0"/>
          </a:p>
          <a:p>
            <a:r>
              <a:rPr lang="cs-CZ" dirty="0"/>
              <a:t>kolizní opatrovník</a:t>
            </a:r>
          </a:p>
          <a:p>
            <a:r>
              <a:rPr lang="cs-CZ" dirty="0"/>
              <a:t>opatrovník v řízení o osvojení, </a:t>
            </a:r>
          </a:p>
          <a:p>
            <a:r>
              <a:rPr lang="cs-CZ" dirty="0"/>
              <a:t>opatrovník ad hoc v případech, kdy to vyžaduje zájem dítěte na ochraně jeho práv </a:t>
            </a:r>
          </a:p>
          <a:p>
            <a:pPr marL="68580" indent="0">
              <a:buNone/>
            </a:pPr>
            <a:r>
              <a:rPr lang="cs-CZ" b="1" i="1" dirty="0"/>
              <a:t>Dlouhodobé opatrovnictví</a:t>
            </a:r>
            <a:r>
              <a:rPr lang="cs-CZ" dirty="0"/>
              <a:t> </a:t>
            </a:r>
          </a:p>
          <a:p>
            <a:r>
              <a:rPr lang="cs-CZ" dirty="0"/>
              <a:t>zvláštní opatrovník pro správu jmění dítěte; </a:t>
            </a:r>
          </a:p>
          <a:p>
            <a:r>
              <a:rPr lang="cs-CZ" dirty="0"/>
              <a:t>opatrovník vykonávající práva a povinnosti vyplývající z rodičovské zodpovědnosti v případě, že rodiče byli ve své rodičovské zodpovědnosti omezeni. </a:t>
            </a:r>
          </a:p>
        </p:txBody>
      </p:sp>
    </p:spTree>
    <p:extLst>
      <p:ext uri="{BB962C8B-B14F-4D97-AF65-F5344CB8AC3E}">
        <p14:creationId xmlns:p14="http://schemas.microsoft.com/office/powerpoint/2010/main" val="747970859"/>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Svěření do péče jiné osoby</a:t>
            </a:r>
          </a:p>
        </p:txBody>
      </p:sp>
      <p:sp>
        <p:nvSpPr>
          <p:cNvPr id="3" name="Zástupný symbol pro obsah 2"/>
          <p:cNvSpPr>
            <a:spLocks noGrp="1"/>
          </p:cNvSpPr>
          <p:nvPr>
            <p:ph sz="quarter" idx="1"/>
          </p:nvPr>
        </p:nvSpPr>
        <p:spPr/>
        <p:txBody>
          <a:bodyPr/>
          <a:lstStyle/>
          <a:p>
            <a:pPr marL="68580" indent="0">
              <a:buNone/>
            </a:pPr>
            <a:r>
              <a:rPr lang="cs-CZ" sz="2400" dirty="0"/>
              <a:t>Soud svěří dítě do péče pečující osobě, nemůže-li o dítě osobně pečovat žádný z rodičů ani poručník. Dítě je zpravidla svěřeno do péče osobě příbuzné nebo dítěti blízké. Nejčastěji půjde o přechodné řešení, když rodiče nemohou dočasně o dítě pečovat.</a:t>
            </a:r>
          </a:p>
        </p:txBody>
      </p:sp>
    </p:spTree>
    <p:extLst>
      <p:ext uri="{BB962C8B-B14F-4D97-AF65-F5344CB8AC3E}">
        <p14:creationId xmlns:p14="http://schemas.microsoft.com/office/powerpoint/2010/main" val="1341348925"/>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15</a:t>
            </a:r>
            <a:endParaRPr lang="cs-CZ" dirty="0"/>
          </a:p>
        </p:txBody>
      </p:sp>
      <p:sp>
        <p:nvSpPr>
          <p:cNvPr id="3" name="Zástupný symbol pro obsah 2"/>
          <p:cNvSpPr>
            <a:spLocks noGrp="1"/>
          </p:cNvSpPr>
          <p:nvPr>
            <p:ph sz="quarter" idx="1"/>
          </p:nvPr>
        </p:nvSpPr>
        <p:spPr/>
        <p:txBody>
          <a:bodyPr/>
          <a:lstStyle/>
          <a:p>
            <a:pPr marL="0" indent="0">
              <a:buNone/>
            </a:pPr>
            <a:r>
              <a:rPr lang="cs-CZ" b="1" dirty="0"/>
              <a:t>Práva dítěte</a:t>
            </a:r>
            <a:r>
              <a:rPr lang="cs-CZ" dirty="0"/>
              <a:t> (Úmluva o právech dítěte, sociálně právní ochrana dětí, orgány sociálně právní ochrany dětí). </a:t>
            </a:r>
          </a:p>
        </p:txBody>
      </p:sp>
    </p:spTree>
    <p:extLst>
      <p:ext uri="{BB962C8B-B14F-4D97-AF65-F5344CB8AC3E}">
        <p14:creationId xmlns:p14="http://schemas.microsoft.com/office/powerpoint/2010/main" val="2427734101"/>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patnácté otázce</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dirty="0" smtClean="0"/>
              <a:t>Otázka se týká práv dítěte. Dítě má samozřejmě práva, jako kterýkoliv jiný člověk. Proto není nutné vyjmenovávat základní lidská práva podle Listiny základních práv a svobod (právo na život, právo na majetek), ale spíše se zaměřit na specifická práva, která mají jen děti (osoby mladší 18 let), zejména podle úmluvy o právech dítěte, a povinnosti státu v této oblasti. Druhá část Vaší odpovědi by se měla týkat sociálněprávní ochrany dětí, je nutné správně pojmenovat úřady plnící funkci OSPOD a jejich pravomoci, určit, kterým dětem je věnována zvýšená pozornost apod.</a:t>
            </a:r>
            <a:endParaRPr lang="cs-CZ" dirty="0"/>
          </a:p>
        </p:txBody>
      </p:sp>
    </p:spTree>
    <p:extLst>
      <p:ext uri="{BB962C8B-B14F-4D97-AF65-F5344CB8AC3E}">
        <p14:creationId xmlns:p14="http://schemas.microsoft.com/office/powerpoint/2010/main" val="37314931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2</a:t>
            </a:r>
            <a:endParaRPr lang="cs-CZ" dirty="0"/>
          </a:p>
        </p:txBody>
      </p:sp>
      <p:sp>
        <p:nvSpPr>
          <p:cNvPr id="3" name="Zástupný symbol pro obsah 2"/>
          <p:cNvSpPr>
            <a:spLocks noGrp="1"/>
          </p:cNvSpPr>
          <p:nvPr>
            <p:ph sz="quarter" idx="1"/>
          </p:nvPr>
        </p:nvSpPr>
        <p:spPr/>
        <p:txBody>
          <a:bodyPr/>
          <a:lstStyle/>
          <a:p>
            <a:r>
              <a:rPr lang="cs-CZ" b="1" dirty="0"/>
              <a:t>Občanské právo a jeho postavení v systému práva, prameny občanského práva, právní skutečnosti, věci a jejich rozdělení, zvíře</a:t>
            </a:r>
            <a:r>
              <a:rPr lang="cs-CZ" dirty="0"/>
              <a:t>. </a:t>
            </a:r>
          </a:p>
        </p:txBody>
      </p:sp>
    </p:spTree>
    <p:extLst>
      <p:ext uri="{BB962C8B-B14F-4D97-AF65-F5344CB8AC3E}">
        <p14:creationId xmlns:p14="http://schemas.microsoft.com/office/powerpoint/2010/main" val="520683500"/>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dětí</a:t>
            </a:r>
          </a:p>
        </p:txBody>
      </p:sp>
      <p:sp>
        <p:nvSpPr>
          <p:cNvPr id="3" name="Zástupný symbol pro obsah 2"/>
          <p:cNvSpPr>
            <a:spLocks noGrp="1"/>
          </p:cNvSpPr>
          <p:nvPr>
            <p:ph sz="quarter" idx="1"/>
          </p:nvPr>
        </p:nvSpPr>
        <p:spPr/>
        <p:txBody>
          <a:bodyPr/>
          <a:lstStyle/>
          <a:p>
            <a:pPr marL="0" indent="0">
              <a:buNone/>
            </a:pPr>
            <a:r>
              <a:rPr lang="cs-CZ" sz="2400" dirty="0" smtClean="0"/>
              <a:t>Děti (do 18 let) </a:t>
            </a:r>
            <a:r>
              <a:rPr lang="cs-CZ" sz="2400" dirty="0"/>
              <a:t>jsou považovány za osoby, které s ohledem na svou ne plnou svéprávnost mnohou být ohroženy na svých právech (nemohou se dostatečně bránit). Proto stát i mezinárodní společenství vytváří  opatření na ochranu práv dětí. Na vnitrostátní úrovni jde o sociálněprávní ochranu dětí, na mezinárodní úrovni o Úmluvu o právech dítěte.</a:t>
            </a:r>
          </a:p>
          <a:p>
            <a:endParaRPr lang="cs-CZ" dirty="0"/>
          </a:p>
        </p:txBody>
      </p:sp>
    </p:spTree>
    <p:extLst>
      <p:ext uri="{BB962C8B-B14F-4D97-AF65-F5344CB8AC3E}">
        <p14:creationId xmlns:p14="http://schemas.microsoft.com/office/powerpoint/2010/main" val="2507463065"/>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Úmluva o právech dítěte</a:t>
            </a:r>
          </a:p>
        </p:txBody>
      </p:sp>
      <p:sp>
        <p:nvSpPr>
          <p:cNvPr id="3" name="Zástupný symbol pro obsah 2"/>
          <p:cNvSpPr>
            <a:spLocks noGrp="1"/>
          </p:cNvSpPr>
          <p:nvPr>
            <p:ph sz="quarter" idx="1"/>
          </p:nvPr>
        </p:nvSpPr>
        <p:spPr/>
        <p:txBody>
          <a:bodyPr>
            <a:normAutofit lnSpcReduction="10000"/>
          </a:bodyPr>
          <a:lstStyle/>
          <a:p>
            <a:pPr marL="68580" indent="0" algn="just" fontAlgn="auto">
              <a:spcAft>
                <a:spcPts val="0"/>
              </a:spcAft>
              <a:buFont typeface="Wingdings 2" pitchFamily="18" charset="2"/>
              <a:buNone/>
              <a:defRPr/>
            </a:pPr>
            <a:r>
              <a:rPr lang="cs-CZ" dirty="0"/>
              <a:t>Úmluva o právech dítěte je mezinárodní konvence stanovující občanská, politická, ekonomická, sociální a kulturní práva dětí. Dodržování úmluvy kontroluje Výbor pro práva dítěte OSN. Upravuje například</a:t>
            </a:r>
          </a:p>
          <a:p>
            <a:pPr algn="just">
              <a:defRPr/>
            </a:pPr>
            <a:r>
              <a:rPr lang="cs-CZ" dirty="0"/>
              <a:t>Práva dítěte</a:t>
            </a:r>
            <a:endParaRPr lang="cs-CZ" sz="4000" dirty="0"/>
          </a:p>
          <a:p>
            <a:pPr algn="just">
              <a:defRPr/>
            </a:pPr>
            <a:r>
              <a:rPr lang="cs-CZ" dirty="0"/>
              <a:t>Rozsah odpovědnosti rodičů za výchovu a zabezpečení životních podmínek potřebných pro rozvoj dítěte</a:t>
            </a:r>
          </a:p>
          <a:p>
            <a:pPr algn="just">
              <a:defRPr/>
            </a:pPr>
            <a:r>
              <a:rPr lang="cs-CZ" dirty="0"/>
              <a:t>Povinnosti státu</a:t>
            </a:r>
          </a:p>
          <a:p>
            <a:pPr algn="just">
              <a:defRPr/>
            </a:pPr>
            <a:r>
              <a:rPr lang="cs-CZ" dirty="0"/>
              <a:t>Uznávání osvojení</a:t>
            </a:r>
          </a:p>
          <a:p>
            <a:endParaRPr lang="cs-CZ" dirty="0"/>
          </a:p>
        </p:txBody>
      </p:sp>
    </p:spTree>
    <p:extLst>
      <p:ext uri="{BB962C8B-B14F-4D97-AF65-F5344CB8AC3E}">
        <p14:creationId xmlns:p14="http://schemas.microsoft.com/office/powerpoint/2010/main" val="3562193503"/>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dítěte dle Úmluvy</a:t>
            </a:r>
          </a:p>
        </p:txBody>
      </p:sp>
      <p:sp>
        <p:nvSpPr>
          <p:cNvPr id="3" name="Zástupný symbol pro obsah 2"/>
          <p:cNvSpPr>
            <a:spLocks noGrp="1"/>
          </p:cNvSpPr>
          <p:nvPr>
            <p:ph sz="quarter" idx="1"/>
          </p:nvPr>
        </p:nvSpPr>
        <p:spPr>
          <a:xfrm>
            <a:off x="301752" y="1527048"/>
            <a:ext cx="8503920" cy="4854280"/>
          </a:xfrm>
        </p:spPr>
        <p:txBody>
          <a:bodyPr>
            <a:normAutofit fontScale="62500" lnSpcReduction="20000"/>
          </a:bodyPr>
          <a:lstStyle/>
          <a:p>
            <a:pPr lvl="0"/>
            <a:r>
              <a:rPr lang="cs-CZ" sz="2800" dirty="0"/>
              <a:t>právo na život</a:t>
            </a:r>
          </a:p>
          <a:p>
            <a:pPr lvl="0"/>
            <a:r>
              <a:rPr lang="cs-CZ" sz="2800" dirty="0"/>
              <a:t>právo na jméno</a:t>
            </a:r>
          </a:p>
          <a:p>
            <a:pPr lvl="0"/>
            <a:r>
              <a:rPr lang="cs-CZ" sz="2800" dirty="0"/>
              <a:t>právo poznat své rodiče a být jimi vychováván</a:t>
            </a:r>
          </a:p>
          <a:p>
            <a:pPr lvl="0"/>
            <a:r>
              <a:rPr lang="cs-CZ" sz="2800" dirty="0"/>
              <a:t>svoboda projevu a svobodný přístup k informacím</a:t>
            </a:r>
          </a:p>
          <a:p>
            <a:pPr lvl="0"/>
            <a:r>
              <a:rPr lang="cs-CZ" sz="2800" dirty="0"/>
              <a:t>svoboda myšlení a náboženského vyznání</a:t>
            </a:r>
          </a:p>
          <a:p>
            <a:pPr lvl="0"/>
            <a:r>
              <a:rPr lang="cs-CZ" sz="2800" dirty="0"/>
              <a:t>svoboda sdružování a pokojného shromažďování</a:t>
            </a:r>
          </a:p>
          <a:p>
            <a:pPr lvl="0"/>
            <a:r>
              <a:rPr lang="cs-CZ" sz="2800" dirty="0"/>
              <a:t>právo na ochranu soukromí</a:t>
            </a:r>
          </a:p>
          <a:p>
            <a:pPr lvl="0"/>
            <a:r>
              <a:rPr lang="cs-CZ" sz="2800" dirty="0"/>
              <a:t>právo na ochranu před násilím, ponižováním a vykořisťováním</a:t>
            </a:r>
          </a:p>
          <a:p>
            <a:pPr lvl="0"/>
            <a:r>
              <a:rPr lang="cs-CZ" sz="2800" dirty="0"/>
              <a:t>právo na zajištění ochrany a pomoci poskytované státem, </a:t>
            </a:r>
          </a:p>
          <a:p>
            <a:pPr lvl="0"/>
            <a:r>
              <a:rPr lang="cs-CZ" sz="2800" dirty="0"/>
              <a:t>duševně nebo tělesně postižené děti mají právo prožít plný a řádný život</a:t>
            </a:r>
          </a:p>
          <a:p>
            <a:pPr lvl="0"/>
            <a:r>
              <a:rPr lang="cs-CZ" sz="2800" dirty="0"/>
              <a:t>právo na ochranu zdraví a využívání zdravotnických zařízení</a:t>
            </a:r>
          </a:p>
          <a:p>
            <a:pPr lvl="0"/>
            <a:r>
              <a:rPr lang="cs-CZ" sz="2800" dirty="0"/>
              <a:t>právo na výhody sociálního zabezpečení</a:t>
            </a:r>
          </a:p>
          <a:p>
            <a:pPr lvl="0"/>
            <a:r>
              <a:rPr lang="cs-CZ" sz="2800" dirty="0"/>
              <a:t>právo na životní úroveň potřebnou pro jeho rozvoj</a:t>
            </a:r>
          </a:p>
          <a:p>
            <a:pPr lvl="0"/>
            <a:r>
              <a:rPr lang="cs-CZ" sz="2800" dirty="0"/>
              <a:t>právo na vzdělání</a:t>
            </a:r>
          </a:p>
          <a:p>
            <a:pPr lvl="0"/>
            <a:r>
              <a:rPr lang="cs-CZ" sz="2800" dirty="0"/>
              <a:t>právo na používání vlastního jazyka</a:t>
            </a:r>
          </a:p>
          <a:p>
            <a:pPr lvl="0"/>
            <a:r>
              <a:rPr lang="cs-CZ" sz="2800" dirty="0"/>
              <a:t>právo na odpočinek a volný čas</a:t>
            </a:r>
          </a:p>
          <a:p>
            <a:pPr lvl="0"/>
            <a:r>
              <a:rPr lang="cs-CZ" sz="2800" dirty="0"/>
              <a:t>právo na ochranu před nebezpečnou prací</a:t>
            </a:r>
          </a:p>
          <a:p>
            <a:endParaRPr lang="cs-CZ" dirty="0"/>
          </a:p>
        </p:txBody>
      </p:sp>
    </p:spTree>
    <p:extLst>
      <p:ext uri="{BB962C8B-B14F-4D97-AF65-F5344CB8AC3E}">
        <p14:creationId xmlns:p14="http://schemas.microsoft.com/office/powerpoint/2010/main" val="3091535532"/>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Povinnosti státu podle Úmluvy</a:t>
            </a:r>
          </a:p>
        </p:txBody>
      </p:sp>
      <p:sp>
        <p:nvSpPr>
          <p:cNvPr id="3" name="Zástupný symbol pro obsah 2"/>
          <p:cNvSpPr>
            <a:spLocks noGrp="1"/>
          </p:cNvSpPr>
          <p:nvPr>
            <p:ph sz="quarter" idx="1"/>
          </p:nvPr>
        </p:nvSpPr>
        <p:spPr>
          <a:xfrm>
            <a:off x="301752" y="1412776"/>
            <a:ext cx="8503920" cy="4968552"/>
          </a:xfrm>
        </p:spPr>
        <p:txBody>
          <a:bodyPr>
            <a:normAutofit fontScale="55000" lnSpcReduction="20000"/>
          </a:bodyPr>
          <a:lstStyle/>
          <a:p>
            <a:pPr marL="69850" indent="0">
              <a:buNone/>
            </a:pPr>
            <a:r>
              <a:rPr lang="cs-CZ" sz="3500" dirty="0"/>
              <a:t>Stát povinen přijmout opatření:</a:t>
            </a:r>
          </a:p>
          <a:p>
            <a:pPr lvl="0"/>
            <a:r>
              <a:rPr lang="cs-CZ" sz="3500" dirty="0"/>
              <a:t>ke snížení dětské úmrtnosti a k zajištění lékařské pomoci dětem</a:t>
            </a:r>
          </a:p>
          <a:p>
            <a:pPr lvl="0"/>
            <a:r>
              <a:rPr lang="cs-CZ" sz="3500" dirty="0"/>
              <a:t>k zajištění odpovídající péče matce před porodem</a:t>
            </a:r>
          </a:p>
          <a:p>
            <a:pPr lvl="0"/>
            <a:r>
              <a:rPr lang="cs-CZ" sz="3500" dirty="0"/>
              <a:t>k rozvoji zdravotní osvěty</a:t>
            </a:r>
          </a:p>
          <a:p>
            <a:pPr lvl="0"/>
            <a:r>
              <a:rPr lang="cs-CZ" sz="3500" dirty="0"/>
              <a:t>k poskytování pomoci rodičům se zabezpečením životních podmínek dítěte</a:t>
            </a:r>
          </a:p>
          <a:p>
            <a:pPr lvl="0"/>
            <a:r>
              <a:rPr lang="cs-CZ" sz="3500" dirty="0"/>
              <a:t>k zajištění bezplatného základního a středního vzdělání pro všechny děti</a:t>
            </a:r>
          </a:p>
          <a:p>
            <a:pPr lvl="0"/>
            <a:r>
              <a:rPr lang="cs-CZ" sz="3500" dirty="0"/>
              <a:t>k zajištění ochrany před užíváním narkotik</a:t>
            </a:r>
          </a:p>
          <a:p>
            <a:pPr lvl="0"/>
            <a:r>
              <a:rPr lang="cs-CZ" sz="3500" dirty="0"/>
              <a:t>k zajištění ochrany před sexuálním vykořisťováním </a:t>
            </a:r>
          </a:p>
          <a:p>
            <a:pPr lvl="0"/>
            <a:r>
              <a:rPr lang="cs-CZ" sz="3500" dirty="0"/>
              <a:t>k zabránění únosů a obchodování s dětmi</a:t>
            </a:r>
          </a:p>
          <a:p>
            <a:pPr lvl="0"/>
            <a:r>
              <a:rPr lang="cs-CZ" sz="3500" dirty="0"/>
              <a:t>k ochraně dětí před mučením, omezování osobní svobody</a:t>
            </a:r>
          </a:p>
          <a:p>
            <a:pPr lvl="0"/>
            <a:r>
              <a:rPr lang="cs-CZ" sz="3500" dirty="0"/>
              <a:t>k zákazu trestu smrti </a:t>
            </a:r>
          </a:p>
          <a:p>
            <a:pPr lvl="0"/>
            <a:r>
              <a:rPr lang="cs-CZ" sz="3500" dirty="0"/>
              <a:t>k tomu, aby děti zadržené pro trestný čin, byly drženy odděleně od dospělých, a aby se jim dostalo právní pomoci</a:t>
            </a:r>
          </a:p>
          <a:p>
            <a:pPr lvl="0"/>
            <a:r>
              <a:rPr lang="cs-CZ" sz="3500" dirty="0"/>
              <a:t>k tomu, aby se děti do 15 let neúčastnily válečných akcí</a:t>
            </a:r>
          </a:p>
          <a:p>
            <a:pPr lvl="0"/>
            <a:r>
              <a:rPr lang="cs-CZ" sz="3500" dirty="0"/>
              <a:t>k podpoře začleňování dětí, se kterými bylo nelidsky zacházeno</a:t>
            </a:r>
          </a:p>
          <a:p>
            <a:pPr lvl="0"/>
            <a:r>
              <a:rPr lang="cs-CZ" sz="3500" dirty="0"/>
              <a:t>ke stanovení věkové hranice pro vstup do zaměstnání a délky pracovní doby</a:t>
            </a:r>
          </a:p>
          <a:p>
            <a:endParaRPr lang="cs-CZ" dirty="0"/>
          </a:p>
        </p:txBody>
      </p:sp>
    </p:spTree>
    <p:extLst>
      <p:ext uri="{BB962C8B-B14F-4D97-AF65-F5344CB8AC3E}">
        <p14:creationId xmlns:p14="http://schemas.microsoft.com/office/powerpoint/2010/main" val="3450984214"/>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Sociálně-právní ochrana dětí </a:t>
            </a:r>
          </a:p>
        </p:txBody>
      </p:sp>
      <p:sp>
        <p:nvSpPr>
          <p:cNvPr id="3" name="Zástupný symbol pro obsah 2"/>
          <p:cNvSpPr>
            <a:spLocks noGrp="1"/>
          </p:cNvSpPr>
          <p:nvPr>
            <p:ph sz="quarter" idx="1"/>
          </p:nvPr>
        </p:nvSpPr>
        <p:spPr/>
        <p:txBody>
          <a:bodyPr/>
          <a:lstStyle/>
          <a:p>
            <a:r>
              <a:rPr lang="cs-CZ" sz="2400" dirty="0"/>
              <a:t>ochrana práva dítěte na příznivý vývoj a řádnou výchovu,</a:t>
            </a:r>
          </a:p>
          <a:p>
            <a:r>
              <a:rPr lang="cs-CZ" sz="2400" dirty="0"/>
              <a:t>ochrana oprávněných zájmů dítěte, včetně ochrany jeho jmění,</a:t>
            </a:r>
          </a:p>
          <a:p>
            <a:r>
              <a:rPr lang="cs-CZ" sz="2400" dirty="0"/>
              <a:t>působení směřující k obnovení narušených funkcí rodiny.</a:t>
            </a:r>
          </a:p>
          <a:p>
            <a:endParaRPr lang="cs-CZ" dirty="0"/>
          </a:p>
        </p:txBody>
      </p:sp>
    </p:spTree>
    <p:extLst>
      <p:ext uri="{BB962C8B-B14F-4D97-AF65-F5344CB8AC3E}">
        <p14:creationId xmlns:p14="http://schemas.microsoft.com/office/powerpoint/2010/main" val="212517524"/>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Orgány sociálně-právní ochrany</a:t>
            </a:r>
          </a:p>
        </p:txBody>
      </p:sp>
      <p:sp>
        <p:nvSpPr>
          <p:cNvPr id="3" name="Zástupný symbol pro obsah 2"/>
          <p:cNvSpPr>
            <a:spLocks noGrp="1"/>
          </p:cNvSpPr>
          <p:nvPr>
            <p:ph sz="quarter" idx="1"/>
          </p:nvPr>
        </p:nvSpPr>
        <p:spPr/>
        <p:txBody>
          <a:bodyPr>
            <a:normAutofit fontScale="70000" lnSpcReduction="20000"/>
          </a:bodyPr>
          <a:lstStyle/>
          <a:p>
            <a:pPr marL="68580" indent="0" fontAlgn="auto">
              <a:spcAft>
                <a:spcPts val="0"/>
              </a:spcAft>
              <a:buFont typeface="Wingdings 2" pitchFamily="18" charset="2"/>
              <a:buNone/>
              <a:defRPr/>
            </a:pPr>
            <a:r>
              <a:rPr lang="cs-CZ" dirty="0"/>
              <a:t>Sociálně-právní ochranu zajišťují orgány sociálně-právní ochrany, jimiž jsou</a:t>
            </a:r>
          </a:p>
          <a:p>
            <a:pPr marL="730250" indent="-368300" fontAlgn="auto">
              <a:spcAft>
                <a:spcPts val="0"/>
              </a:spcAft>
              <a:buFont typeface="Wingdings 2" pitchFamily="18" charset="2"/>
              <a:buNone/>
              <a:defRPr/>
            </a:pPr>
            <a:r>
              <a:rPr lang="cs-CZ" dirty="0"/>
              <a:t>a) krajské úřady,</a:t>
            </a:r>
          </a:p>
          <a:p>
            <a:pPr marL="730250" indent="-368300" fontAlgn="auto">
              <a:spcAft>
                <a:spcPts val="0"/>
              </a:spcAft>
              <a:buFont typeface="Wingdings 2" pitchFamily="18" charset="2"/>
              <a:buNone/>
              <a:defRPr/>
            </a:pPr>
            <a:r>
              <a:rPr lang="cs-CZ" dirty="0"/>
              <a:t>b) </a:t>
            </a:r>
            <a:r>
              <a:rPr lang="cs-CZ" b="1" dirty="0"/>
              <a:t>obecní úřady obcí s rozšířenou působností</a:t>
            </a:r>
            <a:r>
              <a:rPr lang="cs-CZ" dirty="0"/>
              <a:t>,</a:t>
            </a:r>
          </a:p>
          <a:p>
            <a:pPr marL="730250" indent="-368300" fontAlgn="auto">
              <a:spcAft>
                <a:spcPts val="0"/>
              </a:spcAft>
              <a:buFont typeface="Wingdings 2" pitchFamily="18" charset="2"/>
              <a:buNone/>
              <a:defRPr/>
            </a:pPr>
            <a:r>
              <a:rPr lang="cs-CZ" dirty="0"/>
              <a:t>c) obecní úřady,</a:t>
            </a:r>
          </a:p>
          <a:p>
            <a:pPr marL="730250" indent="-368300" fontAlgn="auto">
              <a:spcAft>
                <a:spcPts val="0"/>
              </a:spcAft>
              <a:buFont typeface="Wingdings 2" pitchFamily="18" charset="2"/>
              <a:buNone/>
              <a:defRPr/>
            </a:pPr>
            <a:r>
              <a:rPr lang="cs-CZ" dirty="0"/>
              <a:t>d) ministerstvo,</a:t>
            </a:r>
          </a:p>
          <a:p>
            <a:pPr marL="730250" indent="-368300" fontAlgn="auto">
              <a:spcAft>
                <a:spcPts val="0"/>
              </a:spcAft>
              <a:buFont typeface="Wingdings 2" pitchFamily="18" charset="2"/>
              <a:buNone/>
              <a:defRPr/>
            </a:pPr>
            <a:r>
              <a:rPr lang="cs-CZ" dirty="0"/>
              <a:t>e) Úřad pro mezinárodněprávní ochranu dětí</a:t>
            </a:r>
          </a:p>
          <a:p>
            <a:pPr marL="68580" indent="0" fontAlgn="auto">
              <a:spcAft>
                <a:spcPts val="0"/>
              </a:spcAft>
              <a:buFont typeface="Wingdings 2" pitchFamily="18" charset="2"/>
              <a:buNone/>
              <a:defRPr/>
            </a:pPr>
            <a:r>
              <a:rPr lang="cs-CZ" dirty="0"/>
              <a:t>Sociálně-právní ochranu dětí dále zajišťují</a:t>
            </a:r>
          </a:p>
          <a:p>
            <a:pPr marL="725488" indent="-363538" fontAlgn="auto">
              <a:spcAft>
                <a:spcPts val="0"/>
              </a:spcAft>
              <a:buFont typeface="Wingdings 2" pitchFamily="18" charset="2"/>
              <a:buNone/>
              <a:defRPr/>
            </a:pPr>
            <a:r>
              <a:rPr lang="cs-CZ" dirty="0"/>
              <a:t>a) obce v samostatné působnosti</a:t>
            </a:r>
          </a:p>
          <a:p>
            <a:pPr marL="725488" indent="-363538" fontAlgn="auto">
              <a:spcAft>
                <a:spcPts val="0"/>
              </a:spcAft>
              <a:buFont typeface="Wingdings 2" pitchFamily="18" charset="2"/>
              <a:buNone/>
              <a:defRPr/>
            </a:pPr>
            <a:r>
              <a:rPr lang="cs-CZ" dirty="0"/>
              <a:t>b) kraje v samostatné působnosti</a:t>
            </a:r>
          </a:p>
          <a:p>
            <a:pPr marL="725488" indent="-363538" fontAlgn="auto">
              <a:spcAft>
                <a:spcPts val="0"/>
              </a:spcAft>
              <a:buFont typeface="Wingdings 2" pitchFamily="18" charset="2"/>
              <a:buNone/>
              <a:defRPr/>
            </a:pPr>
            <a:r>
              <a:rPr lang="cs-CZ" dirty="0"/>
              <a:t>c) komise pro sociálně-právní ochranu dětí</a:t>
            </a:r>
          </a:p>
          <a:p>
            <a:pPr marL="725488" indent="-363538" fontAlgn="auto">
              <a:spcAft>
                <a:spcPts val="0"/>
              </a:spcAft>
              <a:buFont typeface="Wingdings 2" pitchFamily="18" charset="2"/>
              <a:buNone/>
              <a:defRPr/>
            </a:pPr>
            <a:r>
              <a:rPr lang="cs-CZ" dirty="0"/>
              <a:t>d) další fyzické a právnické osoby, jsou-li výkonem sociálně-právní ochrany pověřeny </a:t>
            </a:r>
          </a:p>
          <a:p>
            <a:pPr marL="0" indent="0" fontAlgn="auto">
              <a:spcAft>
                <a:spcPts val="0"/>
              </a:spcAft>
              <a:buFont typeface="Wingdings 2" pitchFamily="18" charset="2"/>
              <a:buNone/>
              <a:defRPr/>
            </a:pPr>
            <a:r>
              <a:rPr lang="cs-CZ" dirty="0" smtClean="0"/>
              <a:t>V nejzávažnějších případech může do sociálně-právní ochrany dětí zasáhnout i soud.</a:t>
            </a:r>
            <a:endParaRPr lang="cs-CZ" dirty="0"/>
          </a:p>
          <a:p>
            <a:endParaRPr lang="cs-CZ" dirty="0"/>
          </a:p>
        </p:txBody>
      </p:sp>
    </p:spTree>
    <p:extLst>
      <p:ext uri="{BB962C8B-B14F-4D97-AF65-F5344CB8AC3E}">
        <p14:creationId xmlns:p14="http://schemas.microsoft.com/office/powerpoint/2010/main" val="3875295360"/>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Ohrožené dítě</a:t>
            </a:r>
          </a:p>
        </p:txBody>
      </p:sp>
      <p:sp>
        <p:nvSpPr>
          <p:cNvPr id="3" name="Zástupný symbol pro obsah 2"/>
          <p:cNvSpPr>
            <a:spLocks noGrp="1"/>
          </p:cNvSpPr>
          <p:nvPr>
            <p:ph sz="quarter" idx="1"/>
          </p:nvPr>
        </p:nvSpPr>
        <p:spPr/>
        <p:txBody>
          <a:bodyPr>
            <a:normAutofit fontScale="77500" lnSpcReduction="20000"/>
          </a:bodyPr>
          <a:lstStyle/>
          <a:p>
            <a:pPr marL="68580" indent="0" algn="just" fontAlgn="auto">
              <a:spcAft>
                <a:spcPts val="0"/>
              </a:spcAft>
              <a:buFont typeface="Wingdings 2" pitchFamily="18" charset="2"/>
              <a:buNone/>
              <a:defRPr/>
            </a:pPr>
            <a:r>
              <a:rPr lang="cs-CZ" dirty="0"/>
              <a:t>Sociálně-právní ochrana se zaměřuje zejména na ohrožené děti (děti vyžadující zvýšenou pozornost), kterými jsou děti</a:t>
            </a:r>
          </a:p>
          <a:p>
            <a:pPr marL="68580" indent="0" algn="just" fontAlgn="auto">
              <a:spcAft>
                <a:spcPts val="0"/>
              </a:spcAft>
              <a:buFont typeface="Wingdings 2" pitchFamily="18" charset="2"/>
              <a:buNone/>
              <a:defRPr/>
            </a:pPr>
            <a:r>
              <a:rPr lang="cs-CZ" dirty="0"/>
              <a:t>a) jejichž rodiče</a:t>
            </a:r>
          </a:p>
          <a:p>
            <a:pPr marL="538163" indent="0" algn="just" fontAlgn="auto">
              <a:spcAft>
                <a:spcPts val="0"/>
              </a:spcAft>
              <a:buFont typeface="Wingdings 2" pitchFamily="18" charset="2"/>
              <a:buNone/>
              <a:defRPr/>
            </a:pPr>
            <a:r>
              <a:rPr lang="cs-CZ" dirty="0"/>
              <a:t>1. zemřeli,</a:t>
            </a:r>
          </a:p>
          <a:p>
            <a:pPr marL="538163" indent="0" algn="just" fontAlgn="auto">
              <a:spcAft>
                <a:spcPts val="0"/>
              </a:spcAft>
              <a:buFont typeface="Wingdings 2" pitchFamily="18" charset="2"/>
              <a:buNone/>
              <a:defRPr/>
            </a:pPr>
            <a:r>
              <a:rPr lang="cs-CZ" dirty="0"/>
              <a:t>2. neplní povinnosti plynoucí z rodičovské zodpovědnosti, </a:t>
            </a:r>
          </a:p>
          <a:p>
            <a:pPr marL="538163" indent="0" algn="just" fontAlgn="auto">
              <a:spcAft>
                <a:spcPts val="0"/>
              </a:spcAft>
              <a:buFont typeface="Wingdings 2" pitchFamily="18" charset="2"/>
              <a:buNone/>
              <a:defRPr/>
            </a:pPr>
            <a:r>
              <a:rPr lang="cs-CZ" dirty="0"/>
              <a:t>3. nevykonávají nebo zneužívají práva plynoucí z rodičovské 	zodpovědnosti;</a:t>
            </a:r>
          </a:p>
          <a:p>
            <a:pPr marL="361950" indent="-293688" algn="just" fontAlgn="auto">
              <a:spcAft>
                <a:spcPts val="0"/>
              </a:spcAft>
              <a:buFont typeface="Wingdings 2" pitchFamily="18" charset="2"/>
              <a:buNone/>
              <a:defRPr/>
            </a:pPr>
            <a:r>
              <a:rPr lang="cs-CZ" dirty="0"/>
              <a:t>b) které byly svěřeny do výchovy jiné fyzické osoby než rodiče, pokud tato osoba neplní povinnosti plynoucí ze svěření dítěte do její výchovy;</a:t>
            </a:r>
          </a:p>
          <a:p>
            <a:pPr marL="68580" indent="0" algn="just" fontAlgn="auto">
              <a:spcAft>
                <a:spcPts val="0"/>
              </a:spcAft>
              <a:buFont typeface="Wingdings 2" pitchFamily="18" charset="2"/>
              <a:buNone/>
              <a:defRPr/>
            </a:pPr>
            <a:r>
              <a:rPr lang="cs-CZ" dirty="0"/>
              <a:t>c) které vedou zahálčivý nebo nemravný život;</a:t>
            </a:r>
          </a:p>
          <a:p>
            <a:pPr marL="361950" indent="-293688" algn="just" fontAlgn="auto">
              <a:spcAft>
                <a:spcPts val="0"/>
              </a:spcAft>
              <a:buFont typeface="Wingdings 2" pitchFamily="18" charset="2"/>
              <a:buNone/>
              <a:defRPr/>
            </a:pPr>
            <a:r>
              <a:rPr lang="cs-CZ" dirty="0"/>
              <a:t>d) které se opakovaně dopouští útěků od rodičů nebo jiných fyzických nebo právnických osob odpovědných za výchovu dítěte;</a:t>
            </a:r>
          </a:p>
          <a:p>
            <a:pPr marL="68580" indent="0" algn="just" fontAlgn="auto">
              <a:spcAft>
                <a:spcPts val="0"/>
              </a:spcAft>
              <a:buFont typeface="Wingdings 2" pitchFamily="18" charset="2"/>
              <a:buNone/>
              <a:defRPr/>
            </a:pPr>
            <a:r>
              <a:rPr lang="cs-CZ" dirty="0"/>
              <a:t>e) na kterých byl spáchán trestný čin;</a:t>
            </a:r>
          </a:p>
          <a:p>
            <a:endParaRPr lang="cs-CZ" dirty="0"/>
          </a:p>
        </p:txBody>
      </p:sp>
    </p:spTree>
    <p:extLst>
      <p:ext uri="{BB962C8B-B14F-4D97-AF65-F5344CB8AC3E}">
        <p14:creationId xmlns:p14="http://schemas.microsoft.com/office/powerpoint/2010/main" val="366796017"/>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Preventivní a poradenská </a:t>
            </a:r>
            <a:r>
              <a:rPr lang="cs-CZ" dirty="0" smtClean="0"/>
              <a:t>činnost OSPOD</a:t>
            </a:r>
            <a:endParaRPr lang="cs-CZ" dirty="0"/>
          </a:p>
        </p:txBody>
      </p:sp>
      <p:sp>
        <p:nvSpPr>
          <p:cNvPr id="3" name="Zástupný symbol pro obsah 2"/>
          <p:cNvSpPr>
            <a:spLocks noGrp="1"/>
          </p:cNvSpPr>
          <p:nvPr>
            <p:ph sz="quarter" idx="1"/>
          </p:nvPr>
        </p:nvSpPr>
        <p:spPr/>
        <p:txBody>
          <a:bodyPr>
            <a:normAutofit fontScale="92500" lnSpcReduction="10000"/>
          </a:bodyPr>
          <a:lstStyle/>
          <a:p>
            <a:pPr marL="68580" indent="0" fontAlgn="auto">
              <a:spcAft>
                <a:spcPts val="0"/>
              </a:spcAft>
              <a:buFont typeface="Wingdings 2" pitchFamily="18" charset="2"/>
              <a:buNone/>
              <a:defRPr/>
            </a:pPr>
            <a:r>
              <a:rPr lang="cs-CZ" dirty="0"/>
              <a:t>Obecní úřad je povinen např. </a:t>
            </a:r>
          </a:p>
          <a:p>
            <a:pPr marL="411480" indent="-342900" fontAlgn="auto">
              <a:spcAft>
                <a:spcPts val="0"/>
              </a:spcAft>
              <a:defRPr/>
            </a:pPr>
            <a:r>
              <a:rPr lang="cs-CZ" dirty="0"/>
              <a:t>vyhledávat ohrožené děti</a:t>
            </a:r>
          </a:p>
          <a:p>
            <a:pPr marL="411480" indent="-342900" fontAlgn="auto">
              <a:spcAft>
                <a:spcPts val="0"/>
              </a:spcAft>
              <a:defRPr/>
            </a:pPr>
            <a:r>
              <a:rPr lang="cs-CZ" dirty="0"/>
              <a:t>působit na rodiče, aby plnily povinnosti vyplývající z rodičovské zodpovědnosti</a:t>
            </a:r>
          </a:p>
          <a:p>
            <a:pPr marL="411480" indent="-342900" fontAlgn="auto">
              <a:spcAft>
                <a:spcPts val="0"/>
              </a:spcAft>
              <a:defRPr/>
            </a:pPr>
            <a:r>
              <a:rPr lang="cs-CZ" dirty="0"/>
              <a:t>projednat s rodiči odstranění nedostatků ve výchově dítěte</a:t>
            </a:r>
          </a:p>
          <a:p>
            <a:pPr marL="411480" indent="-342900" fontAlgn="auto">
              <a:spcAft>
                <a:spcPts val="0"/>
              </a:spcAft>
              <a:defRPr/>
            </a:pPr>
            <a:r>
              <a:rPr lang="cs-CZ" dirty="0"/>
              <a:t>projednat s dítětem nedostatky v jeho chování</a:t>
            </a:r>
          </a:p>
          <a:p>
            <a:pPr marL="411480" indent="-342900" fontAlgn="auto">
              <a:spcAft>
                <a:spcPts val="0"/>
              </a:spcAft>
              <a:defRPr/>
            </a:pPr>
            <a:r>
              <a:rPr lang="cs-CZ" dirty="0"/>
              <a:t>sledovat, zda je zamezováno v přístupu dětí do nevhodného prostředí,</a:t>
            </a:r>
          </a:p>
          <a:p>
            <a:pPr marL="411480" indent="-342900" fontAlgn="auto">
              <a:spcAft>
                <a:spcPts val="0"/>
              </a:spcAft>
              <a:defRPr/>
            </a:pPr>
            <a:r>
              <a:rPr lang="cs-CZ" dirty="0"/>
              <a:t>poskytnout nebo zprostředkovat rodičům poradenství při uplatňování nároků dítěte</a:t>
            </a:r>
          </a:p>
          <a:p>
            <a:endParaRPr lang="cs-CZ" dirty="0"/>
          </a:p>
        </p:txBody>
      </p:sp>
    </p:spTree>
    <p:extLst>
      <p:ext uri="{BB962C8B-B14F-4D97-AF65-F5344CB8AC3E}">
        <p14:creationId xmlns:p14="http://schemas.microsoft.com/office/powerpoint/2010/main" val="3608926373"/>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Opatření na ochranu </a:t>
            </a:r>
            <a:r>
              <a:rPr lang="cs-CZ" dirty="0" smtClean="0"/>
              <a:t>dětí OSPOD</a:t>
            </a:r>
            <a:endParaRPr lang="cs-CZ" dirty="0"/>
          </a:p>
        </p:txBody>
      </p:sp>
      <p:sp>
        <p:nvSpPr>
          <p:cNvPr id="3" name="Zástupný symbol pro obsah 2"/>
          <p:cNvSpPr>
            <a:spLocks noGrp="1"/>
          </p:cNvSpPr>
          <p:nvPr>
            <p:ph sz="quarter" idx="1"/>
          </p:nvPr>
        </p:nvSpPr>
        <p:spPr/>
        <p:txBody>
          <a:bodyPr>
            <a:normAutofit fontScale="77500" lnSpcReduction="20000"/>
          </a:bodyPr>
          <a:lstStyle/>
          <a:p>
            <a:pPr marL="68580" indent="0" fontAlgn="auto">
              <a:spcAft>
                <a:spcPts val="0"/>
              </a:spcAft>
              <a:buFont typeface="Wingdings 2" pitchFamily="18" charset="2"/>
              <a:buNone/>
              <a:defRPr/>
            </a:pPr>
            <a:r>
              <a:rPr lang="cs-CZ" dirty="0"/>
              <a:t>Obecní úřad obce s rozšířenou působností podává soudu</a:t>
            </a:r>
          </a:p>
          <a:p>
            <a:pPr marL="360363" indent="0" fontAlgn="auto">
              <a:spcAft>
                <a:spcPts val="0"/>
              </a:spcAft>
              <a:buFont typeface="Wingdings 2" pitchFamily="18" charset="2"/>
              <a:buNone/>
              <a:defRPr/>
            </a:pPr>
            <a:r>
              <a:rPr lang="cs-CZ" dirty="0"/>
              <a:t>a) návrh na rozhodnutí o splnění podmínky osvojení spočívající v tom, že rodiče neprojevují zájem o své dítě,</a:t>
            </a:r>
          </a:p>
          <a:p>
            <a:pPr marL="360363" indent="0" fontAlgn="auto">
              <a:spcAft>
                <a:spcPts val="0"/>
              </a:spcAft>
              <a:buFont typeface="Wingdings 2" pitchFamily="18" charset="2"/>
              <a:buNone/>
              <a:defRPr/>
            </a:pPr>
            <a:r>
              <a:rPr lang="cs-CZ" dirty="0"/>
              <a:t>b) návrh na omezení nebo zbavení rodičovské zodpovědnosti nebo pozastavení jejího výkonu,</a:t>
            </a:r>
          </a:p>
          <a:p>
            <a:pPr marL="360363" indent="0" fontAlgn="auto">
              <a:spcAft>
                <a:spcPts val="0"/>
              </a:spcAft>
              <a:buFont typeface="Wingdings 2" pitchFamily="18" charset="2"/>
              <a:buNone/>
              <a:defRPr/>
            </a:pPr>
            <a:r>
              <a:rPr lang="cs-CZ" dirty="0"/>
              <a:t>c) návrh na nařízení ústavní výchovy,</a:t>
            </a:r>
          </a:p>
          <a:p>
            <a:pPr marL="360363" indent="0" fontAlgn="auto">
              <a:spcAft>
                <a:spcPts val="0"/>
              </a:spcAft>
              <a:buFont typeface="Wingdings 2" pitchFamily="18" charset="2"/>
              <a:buNone/>
              <a:defRPr/>
            </a:pPr>
            <a:r>
              <a:rPr lang="cs-CZ" dirty="0"/>
              <a:t>d) návrh na prodloužení nebo zrušení ústavní výchovy</a:t>
            </a:r>
          </a:p>
          <a:p>
            <a:pPr marL="360363" indent="0" fontAlgn="auto">
              <a:spcAft>
                <a:spcPts val="0"/>
              </a:spcAft>
              <a:buFont typeface="Wingdings 2" pitchFamily="18" charset="2"/>
              <a:buNone/>
              <a:defRPr/>
            </a:pPr>
            <a:r>
              <a:rPr lang="cs-CZ" dirty="0"/>
              <a:t>e) návrh na zrušení těchto opatření</a:t>
            </a:r>
          </a:p>
          <a:p>
            <a:pPr marL="360363" indent="0" fontAlgn="auto">
              <a:spcAft>
                <a:spcPts val="0"/>
              </a:spcAft>
              <a:buFont typeface="Wingdings 2" pitchFamily="18" charset="2"/>
              <a:buNone/>
              <a:defRPr/>
            </a:pPr>
            <a:r>
              <a:rPr lang="cs-CZ" dirty="0"/>
              <a:t>f) podnět k opatřením týkajícím se výchovy dětí</a:t>
            </a:r>
          </a:p>
          <a:p>
            <a:pPr marL="68580" indent="0" fontAlgn="auto">
              <a:spcAft>
                <a:spcPts val="0"/>
              </a:spcAft>
              <a:buFont typeface="Wingdings 2" pitchFamily="18" charset="2"/>
              <a:buNone/>
              <a:defRPr/>
            </a:pPr>
            <a:endParaRPr lang="cs-CZ" dirty="0"/>
          </a:p>
          <a:p>
            <a:pPr marL="68580" indent="0" fontAlgn="auto">
              <a:spcAft>
                <a:spcPts val="0"/>
              </a:spcAft>
              <a:buFont typeface="Wingdings 2" pitchFamily="18" charset="2"/>
              <a:buNone/>
              <a:defRPr/>
            </a:pPr>
            <a:r>
              <a:rPr lang="cs-CZ" dirty="0"/>
              <a:t>Obecní úřad s rozšířenou působností rozhoduje o svěření dítěte do </a:t>
            </a:r>
          </a:p>
          <a:p>
            <a:pPr marL="360363" indent="0" fontAlgn="auto">
              <a:spcAft>
                <a:spcPts val="0"/>
              </a:spcAft>
              <a:buFont typeface="Wingdings 2" pitchFamily="18" charset="2"/>
              <a:buNone/>
              <a:defRPr/>
            </a:pPr>
            <a:r>
              <a:rPr lang="cs-CZ" dirty="0"/>
              <a:t>a) péče budoucích osvojitelů</a:t>
            </a:r>
          </a:p>
          <a:p>
            <a:pPr marL="360363" indent="0" fontAlgn="auto">
              <a:spcAft>
                <a:spcPts val="0"/>
              </a:spcAft>
              <a:buFont typeface="Wingdings 2" pitchFamily="18" charset="2"/>
              <a:buNone/>
              <a:defRPr/>
            </a:pPr>
            <a:r>
              <a:rPr lang="cs-CZ" dirty="0"/>
              <a:t>b) péče fyzické osoby, která má zájem stát se pěstounem</a:t>
            </a:r>
          </a:p>
          <a:p>
            <a:pPr marL="0" indent="0">
              <a:buNone/>
            </a:pPr>
            <a:endParaRPr lang="cs-CZ" dirty="0"/>
          </a:p>
        </p:txBody>
      </p:sp>
    </p:spTree>
    <p:extLst>
      <p:ext uri="{BB962C8B-B14F-4D97-AF65-F5344CB8AC3E}">
        <p14:creationId xmlns:p14="http://schemas.microsoft.com/office/powerpoint/2010/main" val="2250022933"/>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Zvláštní opatření při výchově dítěte </a:t>
            </a:r>
          </a:p>
        </p:txBody>
      </p:sp>
      <p:sp>
        <p:nvSpPr>
          <p:cNvPr id="3" name="Zástupný symbol pro obsah 2"/>
          <p:cNvSpPr>
            <a:spLocks noGrp="1"/>
          </p:cNvSpPr>
          <p:nvPr>
            <p:ph sz="quarter" idx="1"/>
          </p:nvPr>
        </p:nvSpPr>
        <p:spPr/>
        <p:txBody>
          <a:bodyPr>
            <a:normAutofit fontScale="85000" lnSpcReduction="10000"/>
          </a:bodyPr>
          <a:lstStyle/>
          <a:p>
            <a:pPr marL="0" indent="0">
              <a:buNone/>
            </a:pPr>
            <a:r>
              <a:rPr lang="cs-CZ" dirty="0"/>
              <a:t>Ocitne-li se dítě ve stavu nedostatku řádné </a:t>
            </a:r>
            <a:r>
              <a:rPr lang="cs-CZ" dirty="0" smtClean="0"/>
              <a:t>péče, </a:t>
            </a:r>
            <a:r>
              <a:rPr lang="cs-CZ" dirty="0"/>
              <a:t>anebo je-li život dítěte, jeho normální vývoj nebo jeho jiný důležitý zájem vážně ohrožen nebo byl-li narušen, soud upraví předběžně poměry dítěte na nezbytně nutnou </a:t>
            </a:r>
            <a:r>
              <a:rPr lang="cs-CZ" dirty="0" smtClean="0"/>
              <a:t>dobu. Soud </a:t>
            </a:r>
            <a:r>
              <a:rPr lang="cs-CZ" dirty="0"/>
              <a:t>může</a:t>
            </a:r>
          </a:p>
          <a:p>
            <a:r>
              <a:rPr lang="cs-CZ" dirty="0" smtClean="0"/>
              <a:t>napomenout </a:t>
            </a:r>
            <a:r>
              <a:rPr lang="cs-CZ" dirty="0"/>
              <a:t>vhodným způsobem dítě, rodiče, osobu, do jejíž péče bylo dítě svěřeno, popřípadě toho, kdo narušuje řádnou péči o dítě,</a:t>
            </a:r>
          </a:p>
          <a:p>
            <a:r>
              <a:rPr lang="cs-CZ" dirty="0" smtClean="0"/>
              <a:t>stanovit </a:t>
            </a:r>
            <a:r>
              <a:rPr lang="cs-CZ" dirty="0"/>
              <a:t>nad dítětem dohled a provádět jej za součinnosti školy, orgánu sociálně-právní ochrany dětí, popřípadě dalších institucí a osob, které působí zejména v místě bydliště nebo pracoviště dítěte, nebo</a:t>
            </a:r>
          </a:p>
          <a:p>
            <a:r>
              <a:rPr lang="cs-CZ" dirty="0" smtClean="0"/>
              <a:t>uložit </a:t>
            </a:r>
            <a:r>
              <a:rPr lang="cs-CZ" dirty="0"/>
              <a:t>dítěti nebo rodičům omezení bránící škodlivým vlivům na jeho výchovu, zejména zákazem určitých činností.</a:t>
            </a:r>
          </a:p>
        </p:txBody>
      </p:sp>
    </p:spTree>
    <p:extLst>
      <p:ext uri="{BB962C8B-B14F-4D97-AF65-F5344CB8AC3E}">
        <p14:creationId xmlns:p14="http://schemas.microsoft.com/office/powerpoint/2010/main" val="1201198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druhé otázce</a:t>
            </a:r>
            <a:endParaRPr lang="cs-CZ" dirty="0"/>
          </a:p>
        </p:txBody>
      </p:sp>
      <p:sp>
        <p:nvSpPr>
          <p:cNvPr id="3" name="Zástupný symbol pro obsah 2"/>
          <p:cNvSpPr>
            <a:spLocks noGrp="1"/>
          </p:cNvSpPr>
          <p:nvPr>
            <p:ph sz="quarter" idx="1"/>
          </p:nvPr>
        </p:nvSpPr>
        <p:spPr/>
        <p:txBody>
          <a:bodyPr/>
          <a:lstStyle/>
          <a:p>
            <a:r>
              <a:rPr lang="cs-CZ" dirty="0" smtClean="0"/>
              <a:t>Nezačínejte odpověď z poloviny, ale od začátku, tj. definicí občanského právo a jeho místem v systému práva.</a:t>
            </a:r>
          </a:p>
          <a:p>
            <a:r>
              <a:rPr lang="cs-CZ" dirty="0" smtClean="0"/>
              <a:t>Pokuste se dodržet systém odpovědi a její osnovu, zejména u právních skutečností. Nejprve definujte, co to jsou právní skutečnosti, pak vyjmenujte všechny 4 skupiny právních skutečností, a nakonec jednotlivé skupiny vysvětlete.</a:t>
            </a:r>
          </a:p>
          <a:p>
            <a:r>
              <a:rPr lang="cs-CZ" dirty="0" smtClean="0"/>
              <a:t>U zvířete vysvětlete, čím se jeho právní režim liší od věcí.</a:t>
            </a:r>
            <a:endParaRPr lang="cs-CZ" dirty="0"/>
          </a:p>
        </p:txBody>
      </p:sp>
    </p:spTree>
    <p:extLst>
      <p:ext uri="{BB962C8B-B14F-4D97-AF65-F5344CB8AC3E}">
        <p14:creationId xmlns:p14="http://schemas.microsoft.com/office/powerpoint/2010/main" val="102361017"/>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Ústavní a ochranná výchova</a:t>
            </a:r>
          </a:p>
        </p:txBody>
      </p:sp>
      <p:sp>
        <p:nvSpPr>
          <p:cNvPr id="3" name="Zástupný symbol pro obsah 2"/>
          <p:cNvSpPr>
            <a:spLocks noGrp="1"/>
          </p:cNvSpPr>
          <p:nvPr>
            <p:ph sz="quarter" idx="1"/>
          </p:nvPr>
        </p:nvSpPr>
        <p:spPr/>
        <p:txBody>
          <a:bodyPr>
            <a:normAutofit fontScale="92500" lnSpcReduction="10000"/>
          </a:bodyPr>
          <a:lstStyle/>
          <a:p>
            <a:pPr marL="69850" indent="0">
              <a:buNone/>
            </a:pPr>
            <a:r>
              <a:rPr lang="cs-CZ" b="1" dirty="0"/>
              <a:t>Ústavní výchova </a:t>
            </a:r>
            <a:r>
              <a:rPr lang="cs-CZ" dirty="0"/>
              <a:t>- je ukládána v případech, kdy rodiče neplní své povinnosti vůči dětem a toto opatření je nezbytné k ochraně zájmů a práv dítěte. Zařízeními ústavní výchovy jsou:</a:t>
            </a:r>
          </a:p>
          <a:p>
            <a:pPr lvl="0"/>
            <a:r>
              <a:rPr lang="cs-CZ" dirty="0"/>
              <a:t>Diagnostický ústav</a:t>
            </a:r>
          </a:p>
          <a:p>
            <a:pPr lvl="0"/>
            <a:r>
              <a:rPr lang="cs-CZ" dirty="0"/>
              <a:t>Dětský domov</a:t>
            </a:r>
          </a:p>
          <a:p>
            <a:pPr lvl="0"/>
            <a:r>
              <a:rPr lang="cs-CZ" dirty="0"/>
              <a:t>Dětský domov se školou</a:t>
            </a:r>
          </a:p>
          <a:p>
            <a:r>
              <a:rPr lang="cs-CZ" dirty="0"/>
              <a:t>Výchovný ústav</a:t>
            </a:r>
          </a:p>
          <a:p>
            <a:pPr marL="69850" indent="0">
              <a:buNone/>
            </a:pPr>
            <a:r>
              <a:rPr lang="cs-CZ" b="1" dirty="0"/>
              <a:t>Ochranná výchova </a:t>
            </a:r>
            <a:r>
              <a:rPr lang="cs-CZ" dirty="0"/>
              <a:t>- je ochranným opatřením, které je ukládáno dětem, dopouštějícím se jednání, které by jinak bylo trestné.</a:t>
            </a:r>
          </a:p>
          <a:p>
            <a:endParaRPr lang="cs-CZ" dirty="0"/>
          </a:p>
        </p:txBody>
      </p:sp>
    </p:spTree>
    <p:extLst>
      <p:ext uri="{BB962C8B-B14F-4D97-AF65-F5344CB8AC3E}">
        <p14:creationId xmlns:p14="http://schemas.microsoft.com/office/powerpoint/2010/main" val="1593496317"/>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Zařízení sociálně-právní ochrany dětí</a:t>
            </a:r>
          </a:p>
        </p:txBody>
      </p:sp>
      <p:sp>
        <p:nvSpPr>
          <p:cNvPr id="3" name="Zástupný symbol pro obsah 2"/>
          <p:cNvSpPr>
            <a:spLocks noGrp="1"/>
          </p:cNvSpPr>
          <p:nvPr>
            <p:ph sz="quarter" idx="1"/>
          </p:nvPr>
        </p:nvSpPr>
        <p:spPr/>
        <p:txBody>
          <a:bodyPr/>
          <a:lstStyle/>
          <a:p>
            <a:pPr marL="411480" indent="-342900" fontAlgn="auto">
              <a:spcAft>
                <a:spcPts val="0"/>
              </a:spcAft>
              <a:defRPr/>
            </a:pPr>
            <a:r>
              <a:rPr lang="cs-CZ" dirty="0"/>
              <a:t>zařízení odborného poradenství pro péči o děti</a:t>
            </a:r>
          </a:p>
          <a:p>
            <a:pPr marL="411480" indent="-342900" fontAlgn="auto">
              <a:spcAft>
                <a:spcPts val="0"/>
              </a:spcAft>
              <a:defRPr/>
            </a:pPr>
            <a:r>
              <a:rPr lang="cs-CZ" dirty="0"/>
              <a:t>zařízení sociálně výchovné činnosti</a:t>
            </a:r>
          </a:p>
          <a:p>
            <a:pPr marL="411480" indent="-342900" fontAlgn="auto">
              <a:spcAft>
                <a:spcPts val="0"/>
              </a:spcAft>
              <a:defRPr/>
            </a:pPr>
            <a:r>
              <a:rPr lang="cs-CZ" dirty="0"/>
              <a:t>zařízení pro děti vyžadující okamžitou pomoc</a:t>
            </a:r>
          </a:p>
          <a:p>
            <a:pPr marL="411480" indent="-342900" fontAlgn="auto">
              <a:spcAft>
                <a:spcPts val="0"/>
              </a:spcAft>
              <a:defRPr/>
            </a:pPr>
            <a:r>
              <a:rPr lang="cs-CZ" dirty="0"/>
              <a:t>výchovně rekreační tábory pro děti</a:t>
            </a:r>
          </a:p>
          <a:p>
            <a:pPr marL="411480" indent="-342900" fontAlgn="auto">
              <a:spcAft>
                <a:spcPts val="0"/>
              </a:spcAft>
              <a:defRPr/>
            </a:pPr>
            <a:r>
              <a:rPr lang="cs-CZ" dirty="0"/>
              <a:t>zařízení pro výkon pěstounské péče</a:t>
            </a:r>
          </a:p>
          <a:p>
            <a:endParaRPr lang="cs-CZ" dirty="0"/>
          </a:p>
        </p:txBody>
      </p:sp>
    </p:spTree>
    <p:extLst>
      <p:ext uri="{BB962C8B-B14F-4D97-AF65-F5344CB8AC3E}">
        <p14:creationId xmlns:p14="http://schemas.microsoft.com/office/powerpoint/2010/main" val="2600608360"/>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16</a:t>
            </a:r>
            <a:endParaRPr lang="cs-CZ" dirty="0"/>
          </a:p>
        </p:txBody>
      </p:sp>
      <p:sp>
        <p:nvSpPr>
          <p:cNvPr id="3" name="Zástupný symbol pro obsah 2"/>
          <p:cNvSpPr>
            <a:spLocks noGrp="1"/>
          </p:cNvSpPr>
          <p:nvPr>
            <p:ph sz="quarter" idx="1"/>
          </p:nvPr>
        </p:nvSpPr>
        <p:spPr/>
        <p:txBody>
          <a:bodyPr/>
          <a:lstStyle/>
          <a:p>
            <a:pPr marL="0" indent="0">
              <a:buNone/>
            </a:pPr>
            <a:r>
              <a:rPr lang="cs-CZ" b="1" dirty="0"/>
              <a:t>Insolvenční řízení</a:t>
            </a:r>
            <a:r>
              <a:rPr lang="cs-CZ" dirty="0"/>
              <a:t> (formy úpadku a způsoby jeho řešení, konkurs a oddlužení).</a:t>
            </a:r>
          </a:p>
        </p:txBody>
      </p:sp>
    </p:spTree>
    <p:extLst>
      <p:ext uri="{BB962C8B-B14F-4D97-AF65-F5344CB8AC3E}">
        <p14:creationId xmlns:p14="http://schemas.microsoft.com/office/powerpoint/2010/main" val="1740570583"/>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šestnácté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Jádrem Vaší odpovědi by měl být zejména výklad o oddlužení. Přesto je ale odpověď nutné strukturovat tak, abyste se k oddlužení logickým způsobem propracovali. Začít tedy vysvětlením účelu a smyslu insolvenčního řízení, </a:t>
            </a:r>
            <a:r>
              <a:rPr lang="cs-CZ" dirty="0" smtClean="0"/>
              <a:t>výkladem pojmu </a:t>
            </a:r>
            <a:r>
              <a:rPr lang="cs-CZ" dirty="0" smtClean="0"/>
              <a:t>úpadek, bez něhož insolvenční řízení nemůže probíhat, a poté přejít k jednotlivým způsobům řešení úpadku. Tím dojdete až k oddlužení, kde rozeberete obě formy oddlužení a vysvětlíte, kdy je oddlužení považováno za splněné a proč je pro dlužníka výhodné.</a:t>
            </a:r>
            <a:endParaRPr lang="cs-CZ" dirty="0"/>
          </a:p>
        </p:txBody>
      </p:sp>
    </p:spTree>
    <p:extLst>
      <p:ext uri="{BB962C8B-B14F-4D97-AF65-F5344CB8AC3E}">
        <p14:creationId xmlns:p14="http://schemas.microsoft.com/office/powerpoint/2010/main" val="3009480802"/>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Insolvenční právo </a:t>
            </a:r>
          </a:p>
        </p:txBody>
      </p:sp>
      <p:sp>
        <p:nvSpPr>
          <p:cNvPr id="3" name="Zástupný symbol pro obsah 2"/>
          <p:cNvSpPr>
            <a:spLocks noGrp="1"/>
          </p:cNvSpPr>
          <p:nvPr>
            <p:ph sz="quarter" idx="1"/>
          </p:nvPr>
        </p:nvSpPr>
        <p:spPr/>
        <p:txBody>
          <a:bodyPr/>
          <a:lstStyle/>
          <a:p>
            <a:pPr marL="0" indent="0">
              <a:buNone/>
            </a:pPr>
            <a:r>
              <a:rPr lang="cs-CZ" sz="2400" dirty="0"/>
              <a:t>Právní odvětví upravující způsoby uspořádání majetkových vztahů mezi dlužníkem a osobami dotčenými dlužníkovým úpadkem nebo hrozícím úpadkem s cílem dosáhnout co nejvyššího a zásadně poměrného uspokojení dlužníkových věřitelů. Tento cíl se realizuje v tzv. insolvenčním řízení</a:t>
            </a:r>
            <a:r>
              <a:rPr lang="cs-CZ" dirty="0"/>
              <a:t>.</a:t>
            </a:r>
          </a:p>
          <a:p>
            <a:endParaRPr lang="cs-CZ" dirty="0"/>
          </a:p>
        </p:txBody>
      </p:sp>
    </p:spTree>
    <p:extLst>
      <p:ext uri="{BB962C8B-B14F-4D97-AF65-F5344CB8AC3E}">
        <p14:creationId xmlns:p14="http://schemas.microsoft.com/office/powerpoint/2010/main" val="3602342524"/>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Insolvenční řízení </a:t>
            </a:r>
            <a:endParaRPr lang="cs-CZ" dirty="0"/>
          </a:p>
        </p:txBody>
      </p:sp>
      <p:sp>
        <p:nvSpPr>
          <p:cNvPr id="3" name="Zástupný symbol pro obsah 2"/>
          <p:cNvSpPr>
            <a:spLocks noGrp="1"/>
          </p:cNvSpPr>
          <p:nvPr>
            <p:ph sz="quarter" idx="1"/>
          </p:nvPr>
        </p:nvSpPr>
        <p:spPr/>
        <p:txBody>
          <a:bodyPr/>
          <a:lstStyle/>
          <a:p>
            <a:pPr lvl="0"/>
            <a:r>
              <a:rPr lang="cs-CZ" sz="2400" dirty="0"/>
              <a:t>Řízení vedené místně příslušným krajským soudem (podle bydliště nebo sídla dlužníka)</a:t>
            </a:r>
          </a:p>
          <a:p>
            <a:pPr lvl="0"/>
            <a:r>
              <a:rPr lang="cs-CZ" sz="2400" dirty="0"/>
              <a:t>Účelem insolvenčního řízení je řešení úpadku nebo hrozícího úpadku dlužníka tak, aby došlo k uspořádání majetkových vztahů dlužníka a k co možná nejvyššímu uspokojení jeho věřitelů</a:t>
            </a:r>
          </a:p>
          <a:p>
            <a:endParaRPr lang="cs-CZ" dirty="0"/>
          </a:p>
        </p:txBody>
      </p:sp>
    </p:spTree>
    <p:extLst>
      <p:ext uri="{BB962C8B-B14F-4D97-AF65-F5344CB8AC3E}">
        <p14:creationId xmlns:p14="http://schemas.microsoft.com/office/powerpoint/2010/main" val="4200933382"/>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Úpadek dlužníka</a:t>
            </a:r>
            <a:endParaRPr lang="cs-CZ" dirty="0"/>
          </a:p>
        </p:txBody>
      </p:sp>
      <p:sp>
        <p:nvSpPr>
          <p:cNvPr id="3" name="Zástupný symbol pro obsah 2"/>
          <p:cNvSpPr>
            <a:spLocks noGrp="1"/>
          </p:cNvSpPr>
          <p:nvPr>
            <p:ph sz="quarter" idx="1"/>
          </p:nvPr>
        </p:nvSpPr>
        <p:spPr/>
        <p:txBody>
          <a:bodyPr/>
          <a:lstStyle/>
          <a:p>
            <a:pPr marL="68580" indent="0">
              <a:buNone/>
            </a:pPr>
            <a:r>
              <a:rPr lang="cs-CZ" sz="2400" dirty="0"/>
              <a:t>Existuje ve třech formách:</a:t>
            </a:r>
          </a:p>
          <a:p>
            <a:pPr lvl="0"/>
            <a:r>
              <a:rPr lang="cs-CZ" sz="2400" dirty="0"/>
              <a:t>Platební neschopnost (insolvence)</a:t>
            </a:r>
          </a:p>
          <a:p>
            <a:pPr lvl="0"/>
            <a:r>
              <a:rPr lang="cs-CZ" sz="2400" dirty="0"/>
              <a:t>Předlužení</a:t>
            </a:r>
          </a:p>
          <a:p>
            <a:pPr lvl="0"/>
            <a:r>
              <a:rPr lang="cs-CZ" sz="2400" dirty="0"/>
              <a:t>Hrozící úpadek</a:t>
            </a:r>
          </a:p>
          <a:p>
            <a:endParaRPr lang="cs-CZ" dirty="0"/>
          </a:p>
        </p:txBody>
      </p:sp>
    </p:spTree>
    <p:extLst>
      <p:ext uri="{BB962C8B-B14F-4D97-AF65-F5344CB8AC3E}">
        <p14:creationId xmlns:p14="http://schemas.microsoft.com/office/powerpoint/2010/main" val="2059124143"/>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Platební neschopnost (</a:t>
            </a:r>
            <a:r>
              <a:rPr lang="cs-CZ" dirty="0" smtClean="0"/>
              <a:t>insolvence)</a:t>
            </a:r>
            <a:endParaRPr lang="cs-CZ" dirty="0"/>
          </a:p>
        </p:txBody>
      </p:sp>
      <p:sp>
        <p:nvSpPr>
          <p:cNvPr id="3" name="Zástupný symbol pro obsah 2"/>
          <p:cNvSpPr>
            <a:spLocks noGrp="1"/>
          </p:cNvSpPr>
          <p:nvPr>
            <p:ph sz="quarter" idx="1"/>
          </p:nvPr>
        </p:nvSpPr>
        <p:spPr/>
        <p:txBody>
          <a:bodyPr>
            <a:normAutofit/>
          </a:bodyPr>
          <a:lstStyle/>
          <a:p>
            <a:pPr marL="68580" indent="0">
              <a:buNone/>
            </a:pPr>
            <a:r>
              <a:rPr lang="cs-CZ" dirty="0"/>
              <a:t>Dlužník je v platební neschopnosti, jestliže  </a:t>
            </a:r>
          </a:p>
          <a:p>
            <a:pPr lvl="0"/>
            <a:r>
              <a:rPr lang="cs-CZ" dirty="0"/>
              <a:t>má více věřitelů (nejméně 2)</a:t>
            </a:r>
          </a:p>
          <a:p>
            <a:pPr lvl="0"/>
            <a:r>
              <a:rPr lang="cs-CZ" dirty="0"/>
              <a:t>má peněžité závazky po dobu delší 30 dnů po lhůtě splatnosti</a:t>
            </a:r>
          </a:p>
          <a:p>
            <a:pPr lvl="0"/>
            <a:r>
              <a:rPr lang="cs-CZ" dirty="0"/>
              <a:t>Není schopen tyto závazky (tedy závazky po splatnosti) plnit. </a:t>
            </a:r>
          </a:p>
          <a:p>
            <a:pPr marL="0" indent="0">
              <a:buNone/>
            </a:pPr>
            <a:endParaRPr lang="cs-CZ" dirty="0"/>
          </a:p>
        </p:txBody>
      </p:sp>
    </p:spTree>
    <p:extLst>
      <p:ext uri="{BB962C8B-B14F-4D97-AF65-F5344CB8AC3E}">
        <p14:creationId xmlns:p14="http://schemas.microsoft.com/office/powerpoint/2010/main" val="4240252850"/>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Předlužení</a:t>
            </a:r>
          </a:p>
        </p:txBody>
      </p:sp>
      <p:sp>
        <p:nvSpPr>
          <p:cNvPr id="3" name="Zástupný symbol pro obsah 2"/>
          <p:cNvSpPr>
            <a:spLocks noGrp="1"/>
          </p:cNvSpPr>
          <p:nvPr>
            <p:ph sz="quarter" idx="1"/>
          </p:nvPr>
        </p:nvSpPr>
        <p:spPr/>
        <p:txBody>
          <a:bodyPr/>
          <a:lstStyle/>
          <a:p>
            <a:pPr marL="68580" indent="0">
              <a:buNone/>
            </a:pPr>
            <a:r>
              <a:rPr lang="cs-CZ" sz="2400" dirty="0"/>
              <a:t>Dlužník (pouze právnická osoba nebo fyzická osoba – podnikatel) je předlužen</a:t>
            </a:r>
          </a:p>
          <a:p>
            <a:r>
              <a:rPr lang="cs-CZ" sz="2400" dirty="0"/>
              <a:t>má-li více věřitelů, a </a:t>
            </a:r>
          </a:p>
          <a:p>
            <a:r>
              <a:rPr lang="cs-CZ" sz="2400" dirty="0"/>
              <a:t>souhrn jeho závazků převyšuje hodnotu jeho majetku. </a:t>
            </a:r>
          </a:p>
          <a:p>
            <a:endParaRPr lang="cs-CZ" dirty="0"/>
          </a:p>
        </p:txBody>
      </p:sp>
    </p:spTree>
    <p:extLst>
      <p:ext uri="{BB962C8B-B14F-4D97-AF65-F5344CB8AC3E}">
        <p14:creationId xmlns:p14="http://schemas.microsoft.com/office/powerpoint/2010/main" val="2463114485"/>
      </p:ext>
    </p:extLst>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Hrozící úpadek</a:t>
            </a:r>
            <a:endParaRPr lang="cs-CZ" dirty="0"/>
          </a:p>
        </p:txBody>
      </p:sp>
      <p:sp>
        <p:nvSpPr>
          <p:cNvPr id="3" name="Zástupný symbol pro obsah 2"/>
          <p:cNvSpPr>
            <a:spLocks noGrp="1"/>
          </p:cNvSpPr>
          <p:nvPr>
            <p:ph sz="quarter" idx="1"/>
          </p:nvPr>
        </p:nvSpPr>
        <p:spPr/>
        <p:txBody>
          <a:bodyPr/>
          <a:lstStyle/>
          <a:p>
            <a:pPr marL="0" lvl="0" indent="0">
              <a:buNone/>
            </a:pPr>
            <a:r>
              <a:rPr lang="cs-CZ" sz="2400" dirty="0"/>
              <a:t>Je dán tehdy, lze-li se zřetelem ke všem okolnostem důvodně předpokládat, že dlužník nebude schopen řádně a včas splnit podstatnou část svých peněžitých závazků (návrh může podat jen dlužník).</a:t>
            </a:r>
            <a:endParaRPr lang="cs-CZ" dirty="0"/>
          </a:p>
          <a:p>
            <a:endParaRPr lang="cs-CZ" dirty="0"/>
          </a:p>
        </p:txBody>
      </p:sp>
    </p:spTree>
    <p:extLst>
      <p:ext uri="{BB962C8B-B14F-4D97-AF65-F5344CB8AC3E}">
        <p14:creationId xmlns:p14="http://schemas.microsoft.com/office/powerpoint/2010/main" val="374690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Občanské právo</a:t>
            </a:r>
          </a:p>
        </p:txBody>
      </p:sp>
      <p:sp>
        <p:nvSpPr>
          <p:cNvPr id="3" name="Zástupný symbol pro obsah 2"/>
          <p:cNvSpPr>
            <a:spLocks noGrp="1"/>
          </p:cNvSpPr>
          <p:nvPr>
            <p:ph sz="quarter" idx="1"/>
          </p:nvPr>
        </p:nvSpPr>
        <p:spPr/>
        <p:txBody>
          <a:bodyPr>
            <a:normAutofit fontScale="92500" lnSpcReduction="10000"/>
          </a:bodyPr>
          <a:lstStyle/>
          <a:p>
            <a:pPr marL="68580" indent="0">
              <a:buNone/>
            </a:pPr>
            <a:r>
              <a:rPr lang="cs-CZ" dirty="0"/>
              <a:t>právní odvětví, zabývající se soukromoprávními vztahy, zejména </a:t>
            </a:r>
          </a:p>
          <a:p>
            <a:r>
              <a:rPr lang="cs-CZ" dirty="0"/>
              <a:t>majetkovými vztahy fyzických a právnických osob a státu</a:t>
            </a:r>
          </a:p>
          <a:p>
            <a:r>
              <a:rPr lang="cs-CZ" dirty="0"/>
              <a:t>právem závazkovým</a:t>
            </a:r>
          </a:p>
          <a:p>
            <a:r>
              <a:rPr lang="cs-CZ" dirty="0"/>
              <a:t>věcnými právy</a:t>
            </a:r>
          </a:p>
          <a:p>
            <a:r>
              <a:rPr lang="cs-CZ" dirty="0"/>
              <a:t>rodinným právem</a:t>
            </a:r>
          </a:p>
          <a:p>
            <a:r>
              <a:rPr lang="cs-CZ" dirty="0"/>
              <a:t>právem dědickým </a:t>
            </a:r>
          </a:p>
          <a:p>
            <a:r>
              <a:rPr lang="cs-CZ" dirty="0"/>
              <a:t>právními vztahy vyplývajícími z práva na ochranu osobnosti.</a:t>
            </a:r>
          </a:p>
          <a:p>
            <a:pPr marL="68580" indent="0">
              <a:buNone/>
            </a:pPr>
            <a:r>
              <a:rPr lang="cs-CZ" dirty="0"/>
              <a:t>Hlavním pramenem občanského práva je nový </a:t>
            </a:r>
            <a:r>
              <a:rPr lang="cs-CZ" b="1" dirty="0"/>
              <a:t>občanský zákoník č. 89/2012</a:t>
            </a:r>
            <a:endParaRPr lang="cs-CZ" dirty="0"/>
          </a:p>
          <a:p>
            <a:endParaRPr lang="cs-CZ" dirty="0"/>
          </a:p>
        </p:txBody>
      </p:sp>
    </p:spTree>
    <p:extLst>
      <p:ext uri="{BB962C8B-B14F-4D97-AF65-F5344CB8AC3E}">
        <p14:creationId xmlns:p14="http://schemas.microsoft.com/office/powerpoint/2010/main" val="3662995301"/>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Fáze insolvenčního řízení</a:t>
            </a:r>
          </a:p>
        </p:txBody>
      </p:sp>
      <p:sp>
        <p:nvSpPr>
          <p:cNvPr id="3" name="Zástupný symbol pro obsah 2"/>
          <p:cNvSpPr>
            <a:spLocks noGrp="1"/>
          </p:cNvSpPr>
          <p:nvPr>
            <p:ph sz="quarter" idx="1"/>
          </p:nvPr>
        </p:nvSpPr>
        <p:spPr/>
        <p:txBody>
          <a:bodyPr/>
          <a:lstStyle/>
          <a:p>
            <a:pPr lvl="0"/>
            <a:r>
              <a:rPr lang="cs-CZ" sz="2400" dirty="0"/>
              <a:t>Přípravná fáze od podání insolvenčního návrhu do rozhodnutí o úpadku</a:t>
            </a:r>
          </a:p>
          <a:p>
            <a:pPr lvl="0"/>
            <a:r>
              <a:rPr lang="cs-CZ" sz="2400" dirty="0"/>
              <a:t>Fáze od rozhodnutí o úpadku do rozhodnutí o způsobu řešení úpadku</a:t>
            </a:r>
          </a:p>
          <a:p>
            <a:pPr lvl="0"/>
            <a:r>
              <a:rPr lang="cs-CZ" sz="2400" dirty="0"/>
              <a:t>Opatření směřující k uspokojení věřitelů (odpovídající řízení dle zvoleného způsobu řešení úpadku)</a:t>
            </a:r>
          </a:p>
          <a:p>
            <a:endParaRPr lang="cs-CZ" dirty="0"/>
          </a:p>
        </p:txBody>
      </p:sp>
    </p:spTree>
    <p:extLst>
      <p:ext uri="{BB962C8B-B14F-4D97-AF65-F5344CB8AC3E}">
        <p14:creationId xmlns:p14="http://schemas.microsoft.com/office/powerpoint/2010/main" val="3267592216"/>
      </p:ext>
    </p:extLst>
  </p:cSld>
  <p:clrMapOvr>
    <a:masterClrMapping/>
  </p:clrMapOvr>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Insolvenční návrh </a:t>
            </a:r>
          </a:p>
        </p:txBody>
      </p:sp>
      <p:sp>
        <p:nvSpPr>
          <p:cNvPr id="3" name="Zástupný symbol pro obsah 2"/>
          <p:cNvSpPr>
            <a:spLocks noGrp="1"/>
          </p:cNvSpPr>
          <p:nvPr>
            <p:ph sz="quarter" idx="1"/>
          </p:nvPr>
        </p:nvSpPr>
        <p:spPr/>
        <p:txBody>
          <a:bodyPr/>
          <a:lstStyle/>
          <a:p>
            <a:pPr marL="0" indent="0">
              <a:buNone/>
            </a:pPr>
            <a:r>
              <a:rPr lang="cs-CZ" dirty="0"/>
              <a:t>Návrh na zahájení insolvenčního řízení může podat věřitel i dlužník. Okamžikem doručení návrhu soudu je zahájeno insolvenční řízení. O tom soud vydá vyhlášku, kterou zveřejní v insolvenčním rejstříku</a:t>
            </a:r>
          </a:p>
          <a:p>
            <a:endParaRPr lang="cs-CZ" dirty="0"/>
          </a:p>
        </p:txBody>
      </p:sp>
    </p:spTree>
    <p:extLst>
      <p:ext uri="{BB962C8B-B14F-4D97-AF65-F5344CB8AC3E}">
        <p14:creationId xmlns:p14="http://schemas.microsoft.com/office/powerpoint/2010/main" val="1771957079"/>
      </p:ext>
    </p:extLst>
  </p:cSld>
  <p:clrMapOvr>
    <a:masterClrMapping/>
  </p:clrMapOvr>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Následky zahájení insolvenčního řízení</a:t>
            </a:r>
          </a:p>
        </p:txBody>
      </p:sp>
      <p:sp>
        <p:nvSpPr>
          <p:cNvPr id="3" name="Zástupný symbol pro obsah 2"/>
          <p:cNvSpPr>
            <a:spLocks noGrp="1"/>
          </p:cNvSpPr>
          <p:nvPr>
            <p:ph sz="quarter" idx="1"/>
          </p:nvPr>
        </p:nvSpPr>
        <p:spPr/>
        <p:txBody>
          <a:bodyPr/>
          <a:lstStyle/>
          <a:p>
            <a:pPr lvl="0"/>
            <a:r>
              <a:rPr lang="cs-CZ" dirty="0"/>
              <a:t>pohledávky nemohou být uplatněny žalobou, lze je uplatnit jen přihláškou,</a:t>
            </a:r>
          </a:p>
          <a:p>
            <a:pPr lvl="0"/>
            <a:r>
              <a:rPr lang="cs-CZ" dirty="0"/>
              <a:t>právo na uspokojení ze zajištění lze uplatnit a nově nabýt jen za podmínek stanovených insolvenčním zákonem </a:t>
            </a:r>
          </a:p>
          <a:p>
            <a:pPr lvl="0"/>
            <a:r>
              <a:rPr lang="cs-CZ" dirty="0"/>
              <a:t>výkon rozhodnutí či exekuci lze nařídit, nelze jej však provést.</a:t>
            </a:r>
          </a:p>
          <a:p>
            <a:pPr lvl="0"/>
            <a:r>
              <a:rPr lang="cs-CZ" dirty="0"/>
              <a:t>dlužník je povinen zdržet se nakládání s majetkovou podstatou a s majetkem, který do ní může náležet.</a:t>
            </a:r>
          </a:p>
          <a:p>
            <a:endParaRPr lang="cs-CZ" dirty="0"/>
          </a:p>
        </p:txBody>
      </p:sp>
    </p:spTree>
    <p:extLst>
      <p:ext uri="{BB962C8B-B14F-4D97-AF65-F5344CB8AC3E}">
        <p14:creationId xmlns:p14="http://schemas.microsoft.com/office/powerpoint/2010/main" val="213927858"/>
      </p:ext>
    </p:extLst>
  </p:cSld>
  <p:clrMapOvr>
    <a:masterClrMapping/>
  </p:clrMapOvr>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Způsoby řešení úpadku</a:t>
            </a:r>
          </a:p>
        </p:txBody>
      </p:sp>
      <p:sp>
        <p:nvSpPr>
          <p:cNvPr id="3" name="Zástupný symbol pro obsah 2"/>
          <p:cNvSpPr>
            <a:spLocks noGrp="1"/>
          </p:cNvSpPr>
          <p:nvPr>
            <p:ph sz="quarter" idx="1"/>
          </p:nvPr>
        </p:nvSpPr>
        <p:spPr/>
        <p:txBody>
          <a:bodyPr/>
          <a:lstStyle/>
          <a:p>
            <a:pPr lvl="0"/>
            <a:r>
              <a:rPr lang="cs-CZ" sz="2400" dirty="0" smtClean="0"/>
              <a:t>konkurs</a:t>
            </a:r>
            <a:endParaRPr lang="cs-CZ" sz="2400" dirty="0"/>
          </a:p>
          <a:p>
            <a:pPr lvl="0"/>
            <a:r>
              <a:rPr lang="cs-CZ" sz="2400" dirty="0"/>
              <a:t>reorganizace</a:t>
            </a:r>
          </a:p>
          <a:p>
            <a:pPr lvl="0"/>
            <a:r>
              <a:rPr lang="cs-CZ" sz="2400" dirty="0"/>
              <a:t>oddlužení </a:t>
            </a:r>
          </a:p>
          <a:p>
            <a:pPr lvl="0"/>
            <a:r>
              <a:rPr lang="cs-CZ" sz="2400" dirty="0"/>
              <a:t>zvláštní způsoby  řešení  úpadku určitých  subjektů</a:t>
            </a:r>
          </a:p>
          <a:p>
            <a:endParaRPr lang="cs-CZ" dirty="0"/>
          </a:p>
        </p:txBody>
      </p:sp>
    </p:spTree>
    <p:extLst>
      <p:ext uri="{BB962C8B-B14F-4D97-AF65-F5344CB8AC3E}">
        <p14:creationId xmlns:p14="http://schemas.microsoft.com/office/powerpoint/2010/main" val="1526072674"/>
      </p:ext>
    </p:extLst>
  </p:cSld>
  <p:clrMapOvr>
    <a:masterClrMapping/>
  </p:clrMapOvr>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Konkurs</a:t>
            </a:r>
          </a:p>
        </p:txBody>
      </p:sp>
      <p:sp>
        <p:nvSpPr>
          <p:cNvPr id="3" name="Zástupný symbol pro obsah 2"/>
          <p:cNvSpPr>
            <a:spLocks noGrp="1"/>
          </p:cNvSpPr>
          <p:nvPr>
            <p:ph sz="quarter" idx="1"/>
          </p:nvPr>
        </p:nvSpPr>
        <p:spPr/>
        <p:txBody>
          <a:bodyPr/>
          <a:lstStyle/>
          <a:p>
            <a:pPr marL="0" indent="0">
              <a:buNone/>
            </a:pPr>
            <a:r>
              <a:rPr lang="cs-CZ" sz="2400" dirty="0"/>
              <a:t>způsob řešení úpadku spočívající v tom, že zjištěné pohledávky věřitelů jsou poměrně uspokojeny z výnosu zpeněžení majetkové podstaty s tím, že neuspokojené pohledávky nebo jejich části nezanikají, </a:t>
            </a:r>
            <a:r>
              <a:rPr lang="cs-CZ" sz="2400" dirty="0" smtClean="0"/>
              <a:t>věřitelé je mohou po skončení insolvenčního řízení dále vymáhat.</a:t>
            </a:r>
            <a:endParaRPr lang="cs-CZ" sz="2400" dirty="0"/>
          </a:p>
          <a:p>
            <a:endParaRPr lang="cs-CZ" dirty="0"/>
          </a:p>
        </p:txBody>
      </p:sp>
    </p:spTree>
    <p:extLst>
      <p:ext uri="{BB962C8B-B14F-4D97-AF65-F5344CB8AC3E}">
        <p14:creationId xmlns:p14="http://schemas.microsoft.com/office/powerpoint/2010/main" val="1129865471"/>
      </p:ext>
    </p:extLst>
  </p:cSld>
  <p:clrMapOvr>
    <a:masterClrMapping/>
  </p:clrMapOvr>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Reorganizace</a:t>
            </a:r>
          </a:p>
        </p:txBody>
      </p:sp>
      <p:sp>
        <p:nvSpPr>
          <p:cNvPr id="3" name="Zástupný symbol pro obsah 2"/>
          <p:cNvSpPr>
            <a:spLocks noGrp="1"/>
          </p:cNvSpPr>
          <p:nvPr>
            <p:ph sz="quarter" idx="1"/>
          </p:nvPr>
        </p:nvSpPr>
        <p:spPr/>
        <p:txBody>
          <a:bodyPr/>
          <a:lstStyle/>
          <a:p>
            <a:pPr marL="0" indent="0">
              <a:buNone/>
            </a:pPr>
            <a:r>
              <a:rPr lang="cs-CZ" sz="2400" dirty="0"/>
              <a:t>způsob řešení úpadku spočívající v postupném uspokojování pohledávek věřitelů při zachování provozu dlužníkova podniku, zajištěné opatřeními k ozdravění hospodaření podniku reorganizačního plánu s průběžnou kontrolou jeho plnění ze strany věřitelů. Reorganizací lze řešit úpadek nebo hrozící úpadek dlužníka, který je podnikatelem.</a:t>
            </a:r>
          </a:p>
          <a:p>
            <a:endParaRPr lang="cs-CZ" dirty="0"/>
          </a:p>
        </p:txBody>
      </p:sp>
    </p:spTree>
    <p:extLst>
      <p:ext uri="{BB962C8B-B14F-4D97-AF65-F5344CB8AC3E}">
        <p14:creationId xmlns:p14="http://schemas.microsoft.com/office/powerpoint/2010/main" val="2930984323"/>
      </p:ext>
    </p:extLst>
  </p:cSld>
  <p:clrMapOvr>
    <a:masterClrMapping/>
  </p:clrMapOvr>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Zvláštní způsoby řešení úpadku určitých subjektů</a:t>
            </a:r>
          </a:p>
        </p:txBody>
      </p:sp>
      <p:sp>
        <p:nvSpPr>
          <p:cNvPr id="3" name="Zástupný symbol pro obsah 2"/>
          <p:cNvSpPr>
            <a:spLocks noGrp="1"/>
          </p:cNvSpPr>
          <p:nvPr>
            <p:ph sz="quarter" idx="1"/>
          </p:nvPr>
        </p:nvSpPr>
        <p:spPr/>
        <p:txBody>
          <a:bodyPr/>
          <a:lstStyle/>
          <a:p>
            <a:pPr marL="0" indent="0">
              <a:buNone/>
            </a:pPr>
            <a:r>
              <a:rPr lang="cs-CZ" sz="2400" dirty="0"/>
              <a:t>speciální úprava pro banky a pojišťovny, jejímž účelem je zabránit negativnímu dopadu úpadku na klienty banky či pojišťovny</a:t>
            </a:r>
          </a:p>
          <a:p>
            <a:endParaRPr lang="cs-CZ" dirty="0"/>
          </a:p>
        </p:txBody>
      </p:sp>
    </p:spTree>
    <p:extLst>
      <p:ext uri="{BB962C8B-B14F-4D97-AF65-F5344CB8AC3E}">
        <p14:creationId xmlns:p14="http://schemas.microsoft.com/office/powerpoint/2010/main" val="4114488622"/>
      </p:ext>
    </p:extLst>
  </p:cSld>
  <p:clrMapOvr>
    <a:masterClrMapping/>
  </p:clrMapOvr>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Oddlužení</a:t>
            </a:r>
          </a:p>
        </p:txBody>
      </p:sp>
      <p:sp>
        <p:nvSpPr>
          <p:cNvPr id="3" name="Zástupný symbol pro obsah 2"/>
          <p:cNvSpPr>
            <a:spLocks noGrp="1"/>
          </p:cNvSpPr>
          <p:nvPr>
            <p:ph sz="quarter" idx="1"/>
          </p:nvPr>
        </p:nvSpPr>
        <p:spPr/>
        <p:txBody>
          <a:bodyPr/>
          <a:lstStyle/>
          <a:p>
            <a:pPr marL="68580" indent="0" algn="just">
              <a:buNone/>
            </a:pPr>
            <a:r>
              <a:rPr lang="cs-CZ" sz="2400" dirty="0"/>
              <a:t>způsob řešení úpadku, jehož podstatou je částečné poměrné uspokojení věřitelů alespoň v minimální zákonné výši a následné osvobození dlužníka od placení zbytku pohledávek. </a:t>
            </a:r>
            <a:endParaRPr lang="cs-CZ" sz="2400" dirty="0"/>
          </a:p>
        </p:txBody>
      </p:sp>
    </p:spTree>
    <p:extLst>
      <p:ext uri="{BB962C8B-B14F-4D97-AF65-F5344CB8AC3E}">
        <p14:creationId xmlns:p14="http://schemas.microsoft.com/office/powerpoint/2010/main" val="553886599"/>
      </p:ext>
    </p:extLst>
  </p:cSld>
  <p:clrMapOvr>
    <a:masterClrMapping/>
  </p:clrMapOvr>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Průběh oddlužení</a:t>
            </a:r>
          </a:p>
        </p:txBody>
      </p:sp>
      <p:sp>
        <p:nvSpPr>
          <p:cNvPr id="3" name="Zástupný symbol pro obsah 2"/>
          <p:cNvSpPr>
            <a:spLocks noGrp="1"/>
          </p:cNvSpPr>
          <p:nvPr>
            <p:ph sz="quarter" idx="1"/>
          </p:nvPr>
        </p:nvSpPr>
        <p:spPr/>
        <p:txBody>
          <a:bodyPr/>
          <a:lstStyle/>
          <a:p>
            <a:pPr lvl="0"/>
            <a:r>
              <a:rPr lang="cs-CZ" dirty="0"/>
              <a:t>Návrh na oddlužení</a:t>
            </a:r>
          </a:p>
          <a:p>
            <a:pPr lvl="0"/>
            <a:r>
              <a:rPr lang="cs-CZ" dirty="0"/>
              <a:t>Povolení oddlužení (rozhoduje soud)</a:t>
            </a:r>
          </a:p>
          <a:p>
            <a:pPr lvl="0"/>
            <a:r>
              <a:rPr lang="cs-CZ" dirty="0"/>
              <a:t>Projednání způsobu oddlužení schůzí věřitelů a hlasování o něm</a:t>
            </a:r>
          </a:p>
          <a:p>
            <a:pPr lvl="0"/>
            <a:r>
              <a:rPr lang="cs-CZ" dirty="0"/>
              <a:t>Schválení oddlužení</a:t>
            </a:r>
          </a:p>
          <a:p>
            <a:pPr lvl="0"/>
            <a:r>
              <a:rPr lang="cs-CZ" dirty="0"/>
              <a:t>Splnění oddlužení → rozhodnutí o osvobození od dluhů</a:t>
            </a:r>
          </a:p>
          <a:p>
            <a:pPr lvl="0"/>
            <a:r>
              <a:rPr lang="cs-CZ" dirty="0"/>
              <a:t>Neplnění podmínek oddlužení → zrušení oddlužení a jeho přeměna v konkurs</a:t>
            </a:r>
          </a:p>
          <a:p>
            <a:endParaRPr lang="cs-CZ" dirty="0"/>
          </a:p>
        </p:txBody>
      </p:sp>
    </p:spTree>
    <p:extLst>
      <p:ext uri="{BB962C8B-B14F-4D97-AF65-F5344CB8AC3E}">
        <p14:creationId xmlns:p14="http://schemas.microsoft.com/office/powerpoint/2010/main" val="986763637"/>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Návrh na povolení oddlužení</a:t>
            </a:r>
          </a:p>
        </p:txBody>
      </p:sp>
      <p:sp>
        <p:nvSpPr>
          <p:cNvPr id="3" name="Zástupný symbol pro obsah 2"/>
          <p:cNvSpPr>
            <a:spLocks noGrp="1"/>
          </p:cNvSpPr>
          <p:nvPr>
            <p:ph sz="quarter" idx="1"/>
          </p:nvPr>
        </p:nvSpPr>
        <p:spPr/>
        <p:txBody>
          <a:bodyPr/>
          <a:lstStyle/>
          <a:p>
            <a:r>
              <a:rPr lang="cs-CZ" sz="2400" dirty="0"/>
              <a:t>Je-li řízení zahajováno na návrh dlužníka, musí dlužník podat návrh na povolení oddlužení spolu s insolvenčním návrhem. </a:t>
            </a:r>
          </a:p>
          <a:p>
            <a:r>
              <a:rPr lang="cs-CZ" sz="2400" dirty="0"/>
              <a:t>Podá-li insolvenční návrh věřitel, může dlužník návrh na povolení oddlužení podat nejpozději do 30 dnů od doručení insolvenčního návrhu dlužníku</a:t>
            </a:r>
            <a:endParaRPr lang="cs-CZ" sz="2400" dirty="0"/>
          </a:p>
        </p:txBody>
      </p:sp>
    </p:spTree>
    <p:extLst>
      <p:ext uri="{BB962C8B-B14F-4D97-AF65-F5344CB8AC3E}">
        <p14:creationId xmlns:p14="http://schemas.microsoft.com/office/powerpoint/2010/main" val="4811749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Postavení občanského práva v systému práva</a:t>
            </a:r>
            <a:endParaRPr lang="cs-CZ" dirty="0"/>
          </a:p>
        </p:txBody>
      </p:sp>
      <p:sp>
        <p:nvSpPr>
          <p:cNvPr id="3" name="Zástupný symbol pro obsah 2"/>
          <p:cNvSpPr>
            <a:spLocks noGrp="1"/>
          </p:cNvSpPr>
          <p:nvPr>
            <p:ph sz="quarter" idx="1"/>
          </p:nvPr>
        </p:nvSpPr>
        <p:spPr/>
        <p:txBody>
          <a:bodyPr>
            <a:normAutofit fontScale="77500" lnSpcReduction="20000"/>
          </a:bodyPr>
          <a:lstStyle/>
          <a:p>
            <a:pPr marL="0" indent="0">
              <a:buNone/>
            </a:pPr>
            <a:r>
              <a:rPr lang="cs-CZ" dirty="0" smtClean="0"/>
              <a:t>Občanské právo z větší části kodifikuje (až na výjimky) soukromoprávní úpravu českého práva.</a:t>
            </a:r>
          </a:p>
          <a:p>
            <a:pPr marL="68580" indent="0">
              <a:buNone/>
            </a:pPr>
            <a:r>
              <a:rPr lang="cs-CZ" b="1" dirty="0"/>
              <a:t>Právo veřejné </a:t>
            </a:r>
            <a:r>
              <a:rPr lang="cs-CZ" dirty="0"/>
              <a:t>– upravuje takové vztahy, kde stát, obec či jiný subjekt veřejné moci vystupuje vzhledem k účastníkovi ve vrchnostenském (rozhodovacím) postavení</a:t>
            </a:r>
          </a:p>
          <a:p>
            <a:pPr marL="68580" indent="0">
              <a:buNone/>
            </a:pPr>
            <a:r>
              <a:rPr lang="cs-CZ" b="1" dirty="0"/>
              <a:t>Právo soukromé </a:t>
            </a:r>
            <a:r>
              <a:rPr lang="cs-CZ" dirty="0"/>
              <a:t>– upravuje vzájemná práva a povinnosti osob, kde si osoby mohou jejich obsah volně (v zákonných mezích) dohodnout a žádná osoba není oprávněna druhé straně své podmínky vnucovat. Nezakazuje-li to zákon výslovně, mohou si osoby ujednat práva a povinnosti odchylně od zákona; zakázána jsou ujednání</a:t>
            </a:r>
          </a:p>
          <a:p>
            <a:r>
              <a:rPr lang="cs-CZ" dirty="0"/>
              <a:t>porušující dobré mravy, </a:t>
            </a:r>
          </a:p>
          <a:p>
            <a:r>
              <a:rPr lang="cs-CZ" dirty="0"/>
              <a:t>porušující veřejný pořádek </a:t>
            </a:r>
          </a:p>
          <a:p>
            <a:r>
              <a:rPr lang="cs-CZ" dirty="0"/>
              <a:t>porušující právo týkající se postavení osob včetně práva na ochranu osobnosti</a:t>
            </a:r>
          </a:p>
          <a:p>
            <a:r>
              <a:rPr lang="cs-CZ" dirty="0"/>
              <a:t>zneužívající silnějšího postavení ke škodě „slabší strany“ </a:t>
            </a:r>
          </a:p>
          <a:p>
            <a:endParaRPr lang="cs-CZ" dirty="0"/>
          </a:p>
        </p:txBody>
      </p:sp>
    </p:spTree>
    <p:extLst>
      <p:ext uri="{BB962C8B-B14F-4D97-AF65-F5344CB8AC3E}">
        <p14:creationId xmlns:p14="http://schemas.microsoft.com/office/powerpoint/2010/main" val="1425964686"/>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Způsoby oddlužení</a:t>
            </a:r>
          </a:p>
        </p:txBody>
      </p:sp>
      <p:sp>
        <p:nvSpPr>
          <p:cNvPr id="3" name="Zástupný symbol pro obsah 2"/>
          <p:cNvSpPr>
            <a:spLocks noGrp="1"/>
          </p:cNvSpPr>
          <p:nvPr>
            <p:ph sz="quarter" idx="1"/>
          </p:nvPr>
        </p:nvSpPr>
        <p:spPr>
          <a:xfrm>
            <a:off x="301752" y="1527048"/>
            <a:ext cx="8503920" cy="4854280"/>
          </a:xfrm>
        </p:spPr>
        <p:txBody>
          <a:bodyPr>
            <a:normAutofit fontScale="92500"/>
          </a:bodyPr>
          <a:lstStyle/>
          <a:p>
            <a:r>
              <a:rPr lang="cs-CZ" sz="2400" b="1" dirty="0"/>
              <a:t>zpeněžením majetkové podstaty</a:t>
            </a:r>
            <a:r>
              <a:rPr lang="cs-CZ" sz="2400" dirty="0"/>
              <a:t> - insolvenční správce sepíše majetek dlužníka a následně jej zpeněží. Z výtěžku zpeněžení budou uspokojeni poměrně věřitelé. Při tomto způsobu oddlužení do majetkové podstaty nenáleží majetek, který dlužník nabyl poté, co nastaly účinky schválení oddlužení.</a:t>
            </a:r>
          </a:p>
          <a:p>
            <a:r>
              <a:rPr lang="cs-CZ" sz="2400" b="1" dirty="0"/>
              <a:t>plněním splátkového kalendáře se zpeněžením majetkové podstaty</a:t>
            </a:r>
            <a:r>
              <a:rPr lang="cs-CZ" sz="2400" dirty="0"/>
              <a:t> - dlužník je povinen vydat insolvenčnímu správci majetek náležející do majetkové podstaty ke zpeněžení jako v předešlém případě, a dále do doby podání zprávy o splnění oddlužení měsíčně splácet nezajištěným věřitelům ze svých příjmů částku ve stejném rozsahu, v jakém z nich mohou být při exekuci uspokojeny přednostní pohledávky. V odůvodněných případech soud může stanovit i jinou (nižší) výši měsíční splátky.</a:t>
            </a:r>
            <a:endParaRPr lang="cs-CZ" sz="2400" dirty="0"/>
          </a:p>
        </p:txBody>
      </p:sp>
    </p:spTree>
    <p:extLst>
      <p:ext uri="{BB962C8B-B14F-4D97-AF65-F5344CB8AC3E}">
        <p14:creationId xmlns:p14="http://schemas.microsoft.com/office/powerpoint/2010/main" val="232730654"/>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200" dirty="0"/>
              <a:t>Povinnosti dlužníka po schválení oddlužení</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lvl="0"/>
            <a:r>
              <a:rPr lang="cs-CZ" sz="2800" dirty="0"/>
              <a:t>vykonávat přiměřenou výdělečnou činnost,</a:t>
            </a:r>
          </a:p>
          <a:p>
            <a:pPr lvl="0"/>
            <a:r>
              <a:rPr lang="cs-CZ" sz="2800" dirty="0"/>
              <a:t>Dary, dědictví a mimořádné příjmy vydat insolvenčnímu správci ke zpeněžení, </a:t>
            </a:r>
          </a:p>
          <a:p>
            <a:pPr lvl="0"/>
            <a:r>
              <a:rPr lang="cs-CZ" sz="2800" dirty="0"/>
              <a:t>oznámit insolvenčnímu soudu, insolvenčnímu správci a věřitelskému výboru každou změnu svého bydliště nebo sídla a zaměstnání,</a:t>
            </a:r>
          </a:p>
          <a:p>
            <a:pPr lvl="0"/>
            <a:r>
              <a:rPr lang="cs-CZ" sz="2800" dirty="0"/>
              <a:t>vždy k 15. březnu a k 15. září kalendářního roku předložit insolvenčnímu soudu, přehled svých příjmů za uplynulých 6 kalendářních měsíců, </a:t>
            </a:r>
          </a:p>
          <a:p>
            <a:pPr lvl="0"/>
            <a:r>
              <a:rPr lang="cs-CZ" sz="2800" dirty="0"/>
              <a:t>nezatajovat žádný ze svých příjmů,</a:t>
            </a:r>
          </a:p>
          <a:p>
            <a:pPr lvl="0"/>
            <a:r>
              <a:rPr lang="cs-CZ" sz="2800" dirty="0"/>
              <a:t>neposkytovat nikomu z věřitelů žádné zvláštní výhody,</a:t>
            </a:r>
          </a:p>
          <a:p>
            <a:pPr lvl="0"/>
            <a:r>
              <a:rPr lang="cs-CZ" sz="2800" dirty="0"/>
              <a:t>nepřijímat na sebe nové závazky, které by nemohl v době jejich splatnosti splnit,</a:t>
            </a:r>
          </a:p>
          <a:p>
            <a:r>
              <a:rPr lang="cs-CZ" sz="2800" dirty="0"/>
              <a:t>vynaložit veškeré úsilí, které po něm lze spravedlivě požadovat, k plnému uspokojení pohledávek svých věřitelů.</a:t>
            </a:r>
            <a:endParaRPr lang="cs-CZ" sz="2800" dirty="0"/>
          </a:p>
        </p:txBody>
      </p:sp>
    </p:spTree>
    <p:extLst>
      <p:ext uri="{BB962C8B-B14F-4D97-AF65-F5344CB8AC3E}">
        <p14:creationId xmlns:p14="http://schemas.microsoft.com/office/powerpoint/2010/main" val="2082329812"/>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24136"/>
          </a:xfrm>
        </p:spPr>
        <p:txBody>
          <a:bodyPr>
            <a:noAutofit/>
          </a:bodyPr>
          <a:lstStyle/>
          <a:p>
            <a:r>
              <a:rPr lang="cs-CZ" sz="2800" dirty="0"/>
              <a:t>Splnění oddlužení splátkovým kalendářem se zpeněžením majetkové podstaty </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68580" indent="0">
              <a:buNone/>
            </a:pPr>
            <a:r>
              <a:rPr lang="cs-CZ" sz="2800" dirty="0"/>
              <a:t>Oddlužení</a:t>
            </a:r>
            <a:r>
              <a:rPr lang="cs-CZ" sz="2800" b="1" dirty="0"/>
              <a:t> </a:t>
            </a:r>
            <a:r>
              <a:rPr lang="cs-CZ" sz="2800" dirty="0"/>
              <a:t>je splněno, jestliže dlužník</a:t>
            </a:r>
          </a:p>
          <a:p>
            <a:pPr lvl="0"/>
            <a:r>
              <a:rPr lang="cs-CZ" sz="2800" dirty="0"/>
              <a:t>splatil nezajištěným věřitelům jejich pohledávky v plné výši,</a:t>
            </a:r>
          </a:p>
          <a:p>
            <a:pPr lvl="0"/>
            <a:r>
              <a:rPr lang="cs-CZ" sz="2800" dirty="0"/>
              <a:t>v době 3 let od schválení oddlužení splatil nezajištěným věřitelům alespoň 60 % jejich pohledávek,</a:t>
            </a:r>
          </a:p>
          <a:p>
            <a:pPr lvl="0"/>
            <a:r>
              <a:rPr lang="cs-CZ" sz="2800" dirty="0"/>
              <a:t>po dobu 5 let od schválení oddlužení neporušil svou povinnost vynaložit veškeré úsilí k plnému uspokojení pohledávek; má se za to, že tuto povinnost neporušil, jestliže v této době splatil nezajištěným věřitelům alespoň 30 % jejich pohledávek. </a:t>
            </a:r>
          </a:p>
          <a:p>
            <a:pPr marL="68580" lvl="0" indent="0">
              <a:buNone/>
            </a:pPr>
            <a:r>
              <a:rPr lang="cs-CZ" sz="2800" dirty="0"/>
              <a:t>Je-li dlužník starobní důchodce, osoba invalidní ve druhém nebo třetím stupni, nebo osoba, jejíž pohledávky alespoň ze 2 třetin vznikly před dosažením 18 let věku, je oddlužení splněno, jestliže nebylo zrušeno po dobu 3 let od schválení </a:t>
            </a:r>
            <a:r>
              <a:rPr lang="cs-CZ" sz="2800" dirty="0" smtClean="0"/>
              <a:t>oddlužení.</a:t>
            </a:r>
            <a:endParaRPr lang="cs-CZ" sz="2800" dirty="0"/>
          </a:p>
          <a:p>
            <a:endParaRPr lang="cs-CZ" dirty="0"/>
          </a:p>
        </p:txBody>
      </p:sp>
    </p:spTree>
    <p:extLst>
      <p:ext uri="{BB962C8B-B14F-4D97-AF65-F5344CB8AC3E}">
        <p14:creationId xmlns:p14="http://schemas.microsoft.com/office/powerpoint/2010/main" val="560215873"/>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2800" dirty="0"/>
              <a:t>Splnění oddlužení zpeněžením majetkové podstaty </a:t>
            </a:r>
          </a:p>
        </p:txBody>
      </p:sp>
      <p:sp>
        <p:nvSpPr>
          <p:cNvPr id="3" name="Zástupný symbol pro obsah 2"/>
          <p:cNvSpPr>
            <a:spLocks noGrp="1"/>
          </p:cNvSpPr>
          <p:nvPr>
            <p:ph sz="quarter" idx="1"/>
          </p:nvPr>
        </p:nvSpPr>
        <p:spPr/>
        <p:txBody>
          <a:bodyPr/>
          <a:lstStyle/>
          <a:p>
            <a:pPr marL="0" lvl="0" indent="0">
              <a:buNone/>
            </a:pPr>
            <a:r>
              <a:rPr lang="cs-CZ" dirty="0"/>
              <a:t>Oddlužení zpeněžením majetkové podstaty je splněno, jestliže dlužník řádně splnil všechny povinnosti stanovené v rozhodnutí o schválení oddlužení. Není podstatné, v jaké výši došlo k uspokojení </a:t>
            </a:r>
            <a:r>
              <a:rPr lang="cs-CZ" dirty="0" smtClean="0"/>
              <a:t>věřitelů.</a:t>
            </a:r>
            <a:endParaRPr lang="cs-CZ" dirty="0"/>
          </a:p>
          <a:p>
            <a:endParaRPr lang="cs-CZ" dirty="0"/>
          </a:p>
        </p:txBody>
      </p:sp>
    </p:spTree>
    <p:extLst>
      <p:ext uri="{BB962C8B-B14F-4D97-AF65-F5344CB8AC3E}">
        <p14:creationId xmlns:p14="http://schemas.microsoft.com/office/powerpoint/2010/main" val="851311476"/>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Osvobození dlužníka</a:t>
            </a:r>
          </a:p>
        </p:txBody>
      </p:sp>
      <p:sp>
        <p:nvSpPr>
          <p:cNvPr id="3" name="Zástupný symbol pro obsah 2"/>
          <p:cNvSpPr>
            <a:spLocks noGrp="1"/>
          </p:cNvSpPr>
          <p:nvPr>
            <p:ph sz="quarter" idx="1"/>
          </p:nvPr>
        </p:nvSpPr>
        <p:spPr/>
        <p:txBody>
          <a:bodyPr/>
          <a:lstStyle/>
          <a:p>
            <a:r>
              <a:rPr lang="cs-CZ" dirty="0"/>
              <a:t>Pokud dlužník splní oddlužení, soud </a:t>
            </a:r>
            <a:r>
              <a:rPr lang="cs-CZ" b="1" dirty="0"/>
              <a:t>osvobodí dlužníka od placení </a:t>
            </a:r>
            <a:r>
              <a:rPr lang="cs-CZ" b="1" dirty="0" smtClean="0"/>
              <a:t>pohledávek</a:t>
            </a:r>
            <a:r>
              <a:rPr lang="cs-CZ" dirty="0" smtClean="0"/>
              <a:t> </a:t>
            </a:r>
            <a:r>
              <a:rPr lang="cs-CZ" dirty="0"/>
              <a:t>zahrnutých do oddlužení v rozsahu, v němž dosud nebyly uspokojeny, jakož i od pohledávek, které do insolvenčního řízení nebyly přihlášeny, ač měly být přihlášeny. Osvobození se nevztahuje na pohledávky vzniklé po rozhodnutí o úpadku, a také na některé sankce (např. peněžité tresty).</a:t>
            </a:r>
          </a:p>
          <a:p>
            <a:endParaRPr lang="cs-CZ" dirty="0"/>
          </a:p>
        </p:txBody>
      </p:sp>
    </p:spTree>
    <p:extLst>
      <p:ext uri="{BB962C8B-B14F-4D97-AF65-F5344CB8AC3E}">
        <p14:creationId xmlns:p14="http://schemas.microsoft.com/office/powerpoint/2010/main" val="2317721603"/>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Zrušení schváleného oddlužení</a:t>
            </a:r>
          </a:p>
        </p:txBody>
      </p:sp>
      <p:sp>
        <p:nvSpPr>
          <p:cNvPr id="3" name="Zástupný symbol pro obsah 2"/>
          <p:cNvSpPr>
            <a:spLocks noGrp="1"/>
          </p:cNvSpPr>
          <p:nvPr>
            <p:ph sz="quarter" idx="1"/>
          </p:nvPr>
        </p:nvSpPr>
        <p:spPr/>
        <p:txBody>
          <a:bodyPr>
            <a:normAutofit fontScale="85000" lnSpcReduction="20000"/>
          </a:bodyPr>
          <a:lstStyle/>
          <a:p>
            <a:pPr marL="68580" indent="0">
              <a:buNone/>
            </a:pPr>
            <a:r>
              <a:rPr lang="cs-CZ" dirty="0"/>
              <a:t>insolvenční soud schválené oddlužení zruší a současně rozhodne o způsobu řešení úpadku konkursem, jestliže</a:t>
            </a:r>
          </a:p>
          <a:p>
            <a:pPr lvl="0"/>
            <a:r>
              <a:rPr lang="cs-CZ" dirty="0"/>
              <a:t>dlužník neplní podstatné povinnosti podle schváleného způsobu oddlužení, nebo</a:t>
            </a:r>
          </a:p>
          <a:p>
            <a:pPr lvl="0"/>
            <a:r>
              <a:rPr lang="cs-CZ" dirty="0"/>
              <a:t>v důsledku zaviněného jednání vznikl dlužníku po schválení oddlužení peněžitý závazek po dobu delší 30 dnů po lhůtě splatnosti, nebo</a:t>
            </a:r>
          </a:p>
          <a:p>
            <a:pPr lvl="0"/>
            <a:r>
              <a:rPr lang="cs-CZ" dirty="0"/>
              <a:t>dlužník není v důsledku okolností, které zavinil, po dobu delší než 3 měsíce schopen splácet v plné výši ani pohledávky za majetkovou podstatou a jim na roveň postavené, nebo</a:t>
            </a:r>
          </a:p>
          <a:p>
            <a:pPr lvl="0"/>
            <a:r>
              <a:rPr lang="cs-CZ" dirty="0"/>
              <a:t>to navrhne dlužník, nebo</a:t>
            </a:r>
          </a:p>
          <a:p>
            <a:r>
              <a:rPr lang="cs-CZ" dirty="0"/>
              <a:t>vyjdou po schválení oddlužení najevo okolnosti, na jejichž základě lze důvodně předpokládat, že oddlužením je sledován nepoctivý záměr</a:t>
            </a:r>
            <a:endParaRPr lang="cs-CZ" dirty="0"/>
          </a:p>
        </p:txBody>
      </p:sp>
    </p:spTree>
    <p:extLst>
      <p:ext uri="{BB962C8B-B14F-4D97-AF65-F5344CB8AC3E}">
        <p14:creationId xmlns:p14="http://schemas.microsoft.com/office/powerpoint/2010/main" val="3805096403"/>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758952"/>
          </a:xfrm>
        </p:spPr>
        <p:txBody>
          <a:bodyPr>
            <a:normAutofit fontScale="90000"/>
          </a:bodyPr>
          <a:lstStyle/>
          <a:p>
            <a:r>
              <a:rPr lang="cs-CZ" sz="3600" dirty="0"/>
              <a:t>Soudní spory související s insolvenčním řízením</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68580" indent="0">
              <a:buNone/>
            </a:pPr>
            <a:r>
              <a:rPr lang="cs-CZ" b="1" dirty="0"/>
              <a:t>Spory o pravost pohledávek  </a:t>
            </a:r>
          </a:p>
          <a:p>
            <a:r>
              <a:rPr lang="cs-CZ" dirty="0"/>
              <a:t>Přihlášené pohledávky může popřít insolvenční správce nebo dlužník. Popření se lze bránit </a:t>
            </a:r>
            <a:r>
              <a:rPr lang="cs-CZ" b="1" dirty="0"/>
              <a:t>žalobou na určení pravosti přihlášené pohledávky</a:t>
            </a:r>
            <a:r>
              <a:rPr lang="cs-CZ" dirty="0"/>
              <a:t>.   </a:t>
            </a:r>
          </a:p>
          <a:p>
            <a:pPr marL="68580" indent="0">
              <a:buNone/>
            </a:pPr>
            <a:r>
              <a:rPr lang="cs-CZ" b="1" dirty="0"/>
              <a:t>Spory o majetek</a:t>
            </a:r>
          </a:p>
          <a:p>
            <a:r>
              <a:rPr lang="cs-CZ" dirty="0"/>
              <a:t>Osoba, která tvrdí, že majetek byl do majetkové podstaty sepsán neoprávněně, může podat </a:t>
            </a:r>
            <a:r>
              <a:rPr lang="cs-CZ" b="1" dirty="0"/>
              <a:t>žalobu na vyloučení věci z majetkové podstaty</a:t>
            </a:r>
            <a:r>
              <a:rPr lang="cs-CZ" dirty="0"/>
              <a:t>.</a:t>
            </a:r>
          </a:p>
          <a:p>
            <a:r>
              <a:rPr lang="cs-CZ" dirty="0"/>
              <a:t>Insolvenční správce může napadnout převody majetku učiněné dlužníkem před zahájením insolvenčního řízení, a to</a:t>
            </a:r>
            <a:r>
              <a:rPr lang="cs-CZ" b="1" dirty="0"/>
              <a:t> žalobou na neúčinnost právních jednání </a:t>
            </a:r>
            <a:r>
              <a:rPr lang="cs-CZ" dirty="0"/>
              <a:t>(tzv. </a:t>
            </a:r>
            <a:r>
              <a:rPr lang="cs-CZ" b="1" dirty="0"/>
              <a:t>odpůrčí žaloba</a:t>
            </a:r>
            <a:r>
              <a:rPr lang="cs-CZ" dirty="0"/>
              <a:t>) Neúčinnými jsou </a:t>
            </a:r>
          </a:p>
          <a:p>
            <a:pPr marL="722313" lvl="0" indent="-273050">
              <a:buFont typeface="Courier New" panose="02070309020205020404" pitchFamily="49" charset="0"/>
              <a:buChar char="o"/>
            </a:pPr>
            <a:r>
              <a:rPr lang="cs-CZ" dirty="0"/>
              <a:t>Právní jednání bez přiměřeného protiplnění,</a:t>
            </a:r>
          </a:p>
          <a:p>
            <a:pPr marL="722313" lvl="0" indent="-273050">
              <a:buFont typeface="Courier New" panose="02070309020205020404" pitchFamily="49" charset="0"/>
              <a:buChar char="o"/>
            </a:pPr>
            <a:r>
              <a:rPr lang="cs-CZ" dirty="0"/>
              <a:t>Zvýhodňující právní jednání</a:t>
            </a:r>
          </a:p>
          <a:p>
            <a:pPr marL="722313" lvl="0" indent="-273050">
              <a:buFont typeface="Courier New" panose="02070309020205020404" pitchFamily="49" charset="0"/>
              <a:buChar char="o"/>
            </a:pPr>
            <a:r>
              <a:rPr lang="cs-CZ" dirty="0"/>
              <a:t>Právní jednání úmyslně zkracující uspokojení věřitele, </a:t>
            </a:r>
          </a:p>
          <a:p>
            <a:endParaRPr lang="cs-CZ" dirty="0"/>
          </a:p>
        </p:txBody>
      </p:sp>
    </p:spTree>
    <p:extLst>
      <p:ext uri="{BB962C8B-B14F-4D97-AF65-F5344CB8AC3E}">
        <p14:creationId xmlns:p14="http://schemas.microsoft.com/office/powerpoint/2010/main" val="3657641289"/>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18</a:t>
            </a:r>
            <a:endParaRPr lang="cs-CZ" dirty="0"/>
          </a:p>
        </p:txBody>
      </p:sp>
      <p:sp>
        <p:nvSpPr>
          <p:cNvPr id="3" name="Zástupný symbol pro obsah 2"/>
          <p:cNvSpPr>
            <a:spLocks noGrp="1"/>
          </p:cNvSpPr>
          <p:nvPr>
            <p:ph sz="quarter" idx="1"/>
          </p:nvPr>
        </p:nvSpPr>
        <p:spPr/>
        <p:txBody>
          <a:bodyPr/>
          <a:lstStyle/>
          <a:p>
            <a:pPr marL="0" indent="0">
              <a:buNone/>
            </a:pPr>
            <a:r>
              <a:rPr lang="cs-CZ" b="1" dirty="0"/>
              <a:t>Trestný čin</a:t>
            </a:r>
            <a:r>
              <a:rPr lang="cs-CZ" dirty="0"/>
              <a:t> (pojem a podstata trestného činu, třídění trestných činů, pojmové znaky trestného činu, protiprávnost a okolnosti vylučující protiprávnost). </a:t>
            </a:r>
            <a:endParaRPr lang="cs-CZ" dirty="0"/>
          </a:p>
        </p:txBody>
      </p:sp>
    </p:spTree>
    <p:extLst>
      <p:ext uri="{BB962C8B-B14F-4D97-AF65-F5344CB8AC3E}">
        <p14:creationId xmlns:p14="http://schemas.microsoft.com/office/powerpoint/2010/main" val="3528198267"/>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sedmnácté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Při zodpovídání této otázky rozhodně začněte definicí trestného činu. Teprve poté popisujte jejich jednotlivé znaky. Otázka je značně široká a tak se připravte na to, že při zkoušce může být zpřesněna a budu se doptávat pouze na některé znaky. Rozhodně nezapomeňte na subjektivní stránku, protože na tu se ptám vždy.</a:t>
            </a:r>
            <a:endParaRPr lang="cs-CZ" dirty="0"/>
          </a:p>
        </p:txBody>
      </p:sp>
    </p:spTree>
    <p:extLst>
      <p:ext uri="{BB962C8B-B14F-4D97-AF65-F5344CB8AC3E}">
        <p14:creationId xmlns:p14="http://schemas.microsoft.com/office/powerpoint/2010/main" val="3527526956"/>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Trestný čin</a:t>
            </a:r>
            <a:endParaRPr lang="cs-CZ" dirty="0"/>
          </a:p>
        </p:txBody>
      </p:sp>
      <p:sp>
        <p:nvSpPr>
          <p:cNvPr id="3" name="Zástupný symbol pro obsah 2"/>
          <p:cNvSpPr>
            <a:spLocks noGrp="1"/>
          </p:cNvSpPr>
          <p:nvPr>
            <p:ph sz="quarter" idx="1"/>
          </p:nvPr>
        </p:nvSpPr>
        <p:spPr/>
        <p:txBody>
          <a:bodyPr/>
          <a:lstStyle/>
          <a:p>
            <a:pPr>
              <a:lnSpc>
                <a:spcPct val="80000"/>
              </a:lnSpc>
            </a:pPr>
            <a:r>
              <a:rPr lang="cs-CZ" altLang="cs-CZ" dirty="0"/>
              <a:t>Protiprávní čin, který trestní zákoník označuje za trestný a který vykazuje znaky uvedené v trestním zákoníku.</a:t>
            </a:r>
          </a:p>
          <a:p>
            <a:pPr>
              <a:lnSpc>
                <a:spcPct val="80000"/>
              </a:lnSpc>
            </a:pPr>
            <a:r>
              <a:rPr lang="cs-CZ" altLang="cs-CZ" dirty="0"/>
              <a:t>Musí splňovat 2 obligatorní podmínky:</a:t>
            </a:r>
          </a:p>
          <a:p>
            <a:pPr marL="730250" indent="-273050">
              <a:lnSpc>
                <a:spcPct val="80000"/>
              </a:lnSpc>
              <a:buFont typeface="Courier New" panose="02070309020205020404" pitchFamily="49" charset="0"/>
              <a:buChar char="o"/>
            </a:pPr>
            <a:r>
              <a:rPr lang="cs-CZ" altLang="cs-CZ" dirty="0" smtClean="0"/>
              <a:t>protiprávnost </a:t>
            </a:r>
            <a:r>
              <a:rPr lang="cs-CZ" altLang="cs-CZ" dirty="0"/>
              <a:t>(rozpor s právní normou v rámci právního řádu)</a:t>
            </a:r>
          </a:p>
          <a:p>
            <a:pPr marL="730250" indent="-273050">
              <a:lnSpc>
                <a:spcPct val="80000"/>
              </a:lnSpc>
              <a:buFont typeface="Courier New" panose="02070309020205020404" pitchFamily="49" charset="0"/>
              <a:buChar char="o"/>
            </a:pPr>
            <a:r>
              <a:rPr lang="cs-CZ" altLang="cs-CZ" dirty="0" smtClean="0"/>
              <a:t>znaky </a:t>
            </a:r>
            <a:r>
              <a:rPr lang="cs-CZ" altLang="cs-CZ" dirty="0"/>
              <a:t>uvedené v trestním zákoně (formální pojetí trestného činu)</a:t>
            </a:r>
          </a:p>
          <a:p>
            <a:endParaRPr lang="cs-CZ" dirty="0"/>
          </a:p>
        </p:txBody>
      </p:sp>
    </p:spTree>
    <p:extLst>
      <p:ext uri="{BB962C8B-B14F-4D97-AF65-F5344CB8AC3E}">
        <p14:creationId xmlns:p14="http://schemas.microsoft.com/office/powerpoint/2010/main" val="3788998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Právní skutečnosti </a:t>
            </a:r>
          </a:p>
        </p:txBody>
      </p:sp>
      <p:sp>
        <p:nvSpPr>
          <p:cNvPr id="3" name="Zástupný symbol pro obsah 2"/>
          <p:cNvSpPr>
            <a:spLocks noGrp="1"/>
          </p:cNvSpPr>
          <p:nvPr>
            <p:ph sz="quarter" idx="1"/>
          </p:nvPr>
        </p:nvSpPr>
        <p:spPr/>
        <p:txBody>
          <a:bodyPr/>
          <a:lstStyle/>
          <a:p>
            <a:pPr marL="68580" indent="0">
              <a:buNone/>
            </a:pPr>
            <a:r>
              <a:rPr lang="cs-CZ" dirty="0"/>
              <a:t>všechny skutečnosti, s nimiž právní normy spojují vznik, změnu nebo zánik právního vztahu. Rozdělujeme je na :</a:t>
            </a:r>
          </a:p>
          <a:p>
            <a:pPr lvl="0"/>
            <a:r>
              <a:rPr lang="cs-CZ" dirty="0"/>
              <a:t>právní události – skutečnosti, které nastaly nezávisle na vůli a jednání osob</a:t>
            </a:r>
          </a:p>
          <a:p>
            <a:pPr lvl="0"/>
            <a:r>
              <a:rPr lang="cs-CZ" dirty="0"/>
              <a:t>právní jednání – záměrné projevy vůle osob, jimiž se zakládají, mění nebo ruší právní vztahy</a:t>
            </a:r>
          </a:p>
          <a:p>
            <a:pPr lvl="0"/>
            <a:r>
              <a:rPr lang="cs-CZ" dirty="0"/>
              <a:t>protiprávní jednání – jednání v rozporu s platným právem</a:t>
            </a:r>
          </a:p>
          <a:p>
            <a:pPr lvl="0"/>
            <a:r>
              <a:rPr lang="cs-CZ" dirty="0"/>
              <a:t>individuální právní akty orgánů veřejné </a:t>
            </a:r>
            <a:r>
              <a:rPr lang="cs-CZ" dirty="0" smtClean="0"/>
              <a:t>moci</a:t>
            </a:r>
            <a:endParaRPr lang="cs-CZ" dirty="0"/>
          </a:p>
        </p:txBody>
      </p:sp>
    </p:spTree>
    <p:extLst>
      <p:ext uri="{BB962C8B-B14F-4D97-AF65-F5344CB8AC3E}">
        <p14:creationId xmlns:p14="http://schemas.microsoft.com/office/powerpoint/2010/main" val="2544488040"/>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Třídění trestných činů</a:t>
            </a:r>
            <a:endParaRPr lang="cs-CZ" dirty="0"/>
          </a:p>
        </p:txBody>
      </p:sp>
      <p:sp>
        <p:nvSpPr>
          <p:cNvPr id="3" name="Zástupný symbol pro obsah 2"/>
          <p:cNvSpPr>
            <a:spLocks noGrp="1"/>
          </p:cNvSpPr>
          <p:nvPr>
            <p:ph sz="quarter" idx="1"/>
          </p:nvPr>
        </p:nvSpPr>
        <p:spPr/>
        <p:txBody>
          <a:bodyPr>
            <a:normAutofit/>
          </a:bodyPr>
          <a:lstStyle/>
          <a:p>
            <a:pPr marL="0" indent="0">
              <a:lnSpc>
                <a:spcPct val="80000"/>
              </a:lnSpc>
              <a:buNone/>
            </a:pPr>
            <a:r>
              <a:rPr lang="cs-CZ" altLang="cs-CZ" sz="2800" dirty="0"/>
              <a:t>podle</a:t>
            </a:r>
          </a:p>
          <a:p>
            <a:pPr marL="609600" indent="-609600">
              <a:lnSpc>
                <a:spcPct val="80000"/>
              </a:lnSpc>
            </a:pPr>
            <a:r>
              <a:rPr lang="cs-CZ" altLang="cs-CZ" sz="2800" dirty="0" smtClean="0"/>
              <a:t>závažnosti </a:t>
            </a:r>
            <a:r>
              <a:rPr lang="cs-CZ" altLang="cs-CZ" sz="2800" dirty="0"/>
              <a:t>(přečin, zločin, zvlášť závažný zločin)</a:t>
            </a:r>
          </a:p>
          <a:p>
            <a:pPr marL="609600" indent="-609600">
              <a:lnSpc>
                <a:spcPct val="80000"/>
              </a:lnSpc>
            </a:pPr>
            <a:r>
              <a:rPr lang="cs-CZ" altLang="cs-CZ" sz="2800" dirty="0" smtClean="0"/>
              <a:t>chráněného </a:t>
            </a:r>
            <a:r>
              <a:rPr lang="cs-CZ" altLang="cs-CZ" sz="2800" dirty="0"/>
              <a:t>zájmu (třídění do hlav zvláštní části)</a:t>
            </a:r>
          </a:p>
          <a:p>
            <a:pPr marL="609600" indent="-609600">
              <a:lnSpc>
                <a:spcPct val="80000"/>
              </a:lnSpc>
            </a:pPr>
            <a:r>
              <a:rPr lang="cs-CZ" altLang="cs-CZ" sz="2800" dirty="0" smtClean="0"/>
              <a:t>způsobu </a:t>
            </a:r>
            <a:r>
              <a:rPr lang="cs-CZ" altLang="cs-CZ" sz="2800" dirty="0"/>
              <a:t>jednání (</a:t>
            </a:r>
            <a:r>
              <a:rPr lang="cs-CZ" altLang="cs-CZ" sz="2800" dirty="0" err="1"/>
              <a:t>komisivní</a:t>
            </a:r>
            <a:r>
              <a:rPr lang="cs-CZ" altLang="cs-CZ" sz="2800" dirty="0"/>
              <a:t> a omisivní – pravé i nepravé)</a:t>
            </a:r>
          </a:p>
          <a:p>
            <a:pPr marL="609600" indent="-609600">
              <a:lnSpc>
                <a:spcPct val="80000"/>
              </a:lnSpc>
            </a:pPr>
            <a:r>
              <a:rPr lang="cs-CZ" altLang="cs-CZ" sz="2800" dirty="0" smtClean="0"/>
              <a:t>formy </a:t>
            </a:r>
            <a:r>
              <a:rPr lang="cs-CZ" altLang="cs-CZ" sz="2800" dirty="0"/>
              <a:t>zavinění (úmyslné a nedbalostní)</a:t>
            </a:r>
          </a:p>
          <a:p>
            <a:pPr marL="609600" indent="-609600">
              <a:lnSpc>
                <a:spcPct val="80000"/>
              </a:lnSpc>
            </a:pPr>
            <a:r>
              <a:rPr lang="cs-CZ" altLang="cs-CZ" sz="2800" dirty="0" smtClean="0"/>
              <a:t>vývojových </a:t>
            </a:r>
            <a:r>
              <a:rPr lang="cs-CZ" altLang="cs-CZ" sz="2800" dirty="0"/>
              <a:t>stadií (příprava, pokus, dokonaný trestný čin)</a:t>
            </a:r>
          </a:p>
          <a:p>
            <a:pPr marL="609600" indent="-609600">
              <a:lnSpc>
                <a:spcPct val="80000"/>
              </a:lnSpc>
            </a:pPr>
            <a:r>
              <a:rPr lang="cs-CZ" altLang="cs-CZ" sz="2800" dirty="0" smtClean="0"/>
              <a:t>druhu </a:t>
            </a:r>
            <a:r>
              <a:rPr lang="cs-CZ" altLang="cs-CZ" sz="2800" dirty="0"/>
              <a:t>následku (poruchové a </a:t>
            </a:r>
            <a:r>
              <a:rPr lang="cs-CZ" altLang="cs-CZ" sz="2800" dirty="0" err="1"/>
              <a:t>ohrožovací</a:t>
            </a:r>
            <a:r>
              <a:rPr lang="cs-CZ" altLang="cs-CZ" sz="2800" dirty="0"/>
              <a:t>)</a:t>
            </a:r>
          </a:p>
          <a:p>
            <a:pPr marL="609600" indent="-609600">
              <a:lnSpc>
                <a:spcPct val="80000"/>
              </a:lnSpc>
            </a:pPr>
            <a:r>
              <a:rPr lang="cs-CZ" altLang="cs-CZ" sz="2800" dirty="0" smtClean="0"/>
              <a:t>časového </a:t>
            </a:r>
            <a:r>
              <a:rPr lang="cs-CZ" altLang="cs-CZ" sz="2800" dirty="0"/>
              <a:t>hlediska (trestné činy hromadné, trvající, pokračování v trestném činu)</a:t>
            </a:r>
          </a:p>
          <a:p>
            <a:endParaRPr lang="cs-CZ" dirty="0"/>
          </a:p>
        </p:txBody>
      </p:sp>
    </p:spTree>
    <p:extLst>
      <p:ext uri="{BB962C8B-B14F-4D97-AF65-F5344CB8AC3E}">
        <p14:creationId xmlns:p14="http://schemas.microsoft.com/office/powerpoint/2010/main" val="127494115"/>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Kategorizace trestných činů </a:t>
            </a:r>
            <a:endParaRPr lang="cs-CZ" dirty="0"/>
          </a:p>
        </p:txBody>
      </p:sp>
      <p:sp>
        <p:nvSpPr>
          <p:cNvPr id="3" name="Zástupný symbol pro obsah 2"/>
          <p:cNvSpPr>
            <a:spLocks noGrp="1"/>
          </p:cNvSpPr>
          <p:nvPr>
            <p:ph sz="quarter" idx="1"/>
          </p:nvPr>
        </p:nvSpPr>
        <p:spPr/>
        <p:txBody>
          <a:bodyPr/>
          <a:lstStyle/>
          <a:p>
            <a:pPr marL="0" indent="0">
              <a:lnSpc>
                <a:spcPct val="90000"/>
              </a:lnSpc>
              <a:buNone/>
              <a:defRPr/>
            </a:pPr>
            <a:r>
              <a:rPr lang="cs-CZ" altLang="cs-CZ" b="1" dirty="0"/>
              <a:t>přečiny</a:t>
            </a:r>
            <a:r>
              <a:rPr lang="cs-CZ" altLang="cs-CZ" dirty="0"/>
              <a:t> </a:t>
            </a:r>
          </a:p>
          <a:p>
            <a:pPr marL="620713" indent="-357188">
              <a:lnSpc>
                <a:spcPct val="90000"/>
              </a:lnSpc>
              <a:defRPr/>
            </a:pPr>
            <a:r>
              <a:rPr lang="cs-CZ" altLang="cs-CZ" dirty="0" smtClean="0"/>
              <a:t>všechny </a:t>
            </a:r>
            <a:r>
              <a:rPr lang="cs-CZ" altLang="cs-CZ" dirty="0"/>
              <a:t>nedbalostní trestné činy </a:t>
            </a:r>
          </a:p>
          <a:p>
            <a:pPr marL="620713" indent="-357188">
              <a:lnSpc>
                <a:spcPct val="90000"/>
              </a:lnSpc>
              <a:defRPr/>
            </a:pPr>
            <a:r>
              <a:rPr lang="cs-CZ" altLang="cs-CZ" dirty="0" smtClean="0"/>
              <a:t>úmyslné </a:t>
            </a:r>
            <a:r>
              <a:rPr lang="cs-CZ" altLang="cs-CZ" dirty="0"/>
              <a:t>trestné činy s horní hranicí  trestní sazby do 5 let</a:t>
            </a:r>
          </a:p>
          <a:p>
            <a:pPr marL="0" indent="0">
              <a:lnSpc>
                <a:spcPct val="90000"/>
              </a:lnSpc>
              <a:buNone/>
              <a:defRPr/>
            </a:pPr>
            <a:r>
              <a:rPr lang="cs-CZ" altLang="cs-CZ" b="1" dirty="0"/>
              <a:t>zločiny</a:t>
            </a:r>
            <a:r>
              <a:rPr lang="cs-CZ" altLang="cs-CZ" dirty="0"/>
              <a:t> – ostatní trestné činy</a:t>
            </a:r>
          </a:p>
          <a:p>
            <a:pPr marL="620713" indent="-263525">
              <a:lnSpc>
                <a:spcPct val="90000"/>
              </a:lnSpc>
              <a:defRPr/>
            </a:pPr>
            <a:r>
              <a:rPr lang="cs-CZ" altLang="cs-CZ" dirty="0" smtClean="0"/>
              <a:t>podskupinou </a:t>
            </a:r>
            <a:r>
              <a:rPr lang="cs-CZ" altLang="cs-CZ" dirty="0"/>
              <a:t>zločinů jsou </a:t>
            </a:r>
            <a:r>
              <a:rPr lang="cs-CZ" altLang="cs-CZ" b="1" dirty="0"/>
              <a:t>zvlášť závažné zločiny</a:t>
            </a:r>
            <a:r>
              <a:rPr lang="cs-CZ" altLang="cs-CZ" dirty="0"/>
              <a:t> s horní hranicí sazby nejméně 10 let  </a:t>
            </a:r>
          </a:p>
          <a:p>
            <a:endParaRPr lang="cs-CZ" dirty="0"/>
          </a:p>
        </p:txBody>
      </p:sp>
    </p:spTree>
    <p:extLst>
      <p:ext uri="{BB962C8B-B14F-4D97-AF65-F5344CB8AC3E}">
        <p14:creationId xmlns:p14="http://schemas.microsoft.com/office/powerpoint/2010/main" val="3492349117"/>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sz="3600" dirty="0"/>
              <a:t>Pojmové znaky trestného činu</a:t>
            </a:r>
            <a:endParaRPr lang="cs-CZ" dirty="0"/>
          </a:p>
        </p:txBody>
      </p:sp>
      <p:sp>
        <p:nvSpPr>
          <p:cNvPr id="3" name="Zástupný symbol pro obsah 2"/>
          <p:cNvSpPr>
            <a:spLocks noGrp="1"/>
          </p:cNvSpPr>
          <p:nvPr>
            <p:ph sz="quarter" idx="1"/>
          </p:nvPr>
        </p:nvSpPr>
        <p:spPr/>
        <p:txBody>
          <a:bodyPr/>
          <a:lstStyle/>
          <a:p>
            <a:r>
              <a:rPr lang="cs-CZ" altLang="cs-CZ" dirty="0"/>
              <a:t>Protiprávnost</a:t>
            </a:r>
          </a:p>
          <a:p>
            <a:r>
              <a:rPr lang="cs-CZ" altLang="cs-CZ" dirty="0"/>
              <a:t>Obecné znaky uvedené v zákoně</a:t>
            </a:r>
          </a:p>
          <a:p>
            <a:r>
              <a:rPr lang="cs-CZ" altLang="cs-CZ" dirty="0"/>
              <a:t>Typové znaky trestného činu (znaky skutkové podstaty)</a:t>
            </a:r>
          </a:p>
          <a:p>
            <a:pPr marL="0" indent="0">
              <a:buNone/>
            </a:pPr>
            <a:endParaRPr lang="cs-CZ" dirty="0"/>
          </a:p>
        </p:txBody>
      </p:sp>
    </p:spTree>
    <p:extLst>
      <p:ext uri="{BB962C8B-B14F-4D97-AF65-F5344CB8AC3E}">
        <p14:creationId xmlns:p14="http://schemas.microsoft.com/office/powerpoint/2010/main" val="2894695825"/>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Protiprávnost</a:t>
            </a:r>
            <a:endParaRPr lang="cs-CZ" dirty="0"/>
          </a:p>
        </p:txBody>
      </p:sp>
      <p:sp>
        <p:nvSpPr>
          <p:cNvPr id="3" name="Zástupný symbol pro obsah 2"/>
          <p:cNvSpPr>
            <a:spLocks noGrp="1"/>
          </p:cNvSpPr>
          <p:nvPr>
            <p:ph sz="quarter" idx="1"/>
          </p:nvPr>
        </p:nvSpPr>
        <p:spPr/>
        <p:txBody>
          <a:bodyPr/>
          <a:lstStyle/>
          <a:p>
            <a:pPr marL="0" indent="0">
              <a:buNone/>
            </a:pPr>
            <a:r>
              <a:rPr lang="cs-CZ" altLang="cs-CZ" dirty="0"/>
              <a:t>rozpor s právní normou v rámci právního řádu, jde o jednání zakázané právní normou</a:t>
            </a:r>
          </a:p>
        </p:txBody>
      </p:sp>
    </p:spTree>
    <p:extLst>
      <p:ext uri="{BB962C8B-B14F-4D97-AF65-F5344CB8AC3E}">
        <p14:creationId xmlns:p14="http://schemas.microsoft.com/office/powerpoint/2010/main" val="1931062069"/>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Okolnosti vylučující protiprávnost </a:t>
            </a:r>
            <a:endParaRPr lang="cs-CZ" dirty="0"/>
          </a:p>
        </p:txBody>
      </p:sp>
      <p:sp>
        <p:nvSpPr>
          <p:cNvPr id="3" name="Zástupný symbol pro obsah 2"/>
          <p:cNvSpPr>
            <a:spLocks noGrp="1"/>
          </p:cNvSpPr>
          <p:nvPr>
            <p:ph sz="quarter" idx="1"/>
          </p:nvPr>
        </p:nvSpPr>
        <p:spPr>
          <a:xfrm>
            <a:off x="301752" y="1527048"/>
            <a:ext cx="8503920" cy="4854280"/>
          </a:xfrm>
        </p:spPr>
        <p:txBody>
          <a:bodyPr>
            <a:normAutofit/>
          </a:bodyPr>
          <a:lstStyle/>
          <a:p>
            <a:pPr>
              <a:lnSpc>
                <a:spcPct val="120000"/>
              </a:lnSpc>
            </a:pPr>
            <a:r>
              <a:rPr lang="cs-CZ" altLang="cs-CZ" sz="1600" b="1" dirty="0"/>
              <a:t>Krajní nouze</a:t>
            </a:r>
            <a:r>
              <a:rPr lang="cs-CZ" altLang="cs-CZ" sz="1600" dirty="0"/>
              <a:t> – jednání odvracející nebezpečí přímo hrozící zájmu chráněnému trestním zákonem, pokud toto nebezpečí nelze odvrátit jinak a způsobený následek není stejně závažný nebo ještě závažnější než ten, který hrozil. </a:t>
            </a:r>
          </a:p>
          <a:p>
            <a:pPr>
              <a:lnSpc>
                <a:spcPct val="120000"/>
              </a:lnSpc>
            </a:pPr>
            <a:r>
              <a:rPr lang="cs-CZ" altLang="cs-CZ" sz="1600" b="1" dirty="0"/>
              <a:t>Nutná obrana</a:t>
            </a:r>
            <a:r>
              <a:rPr lang="cs-CZ" altLang="cs-CZ" sz="1600" dirty="0"/>
              <a:t> – jednání odvracející přímo hrozící nebo trvající útok na zájem chráněný trestním zákonem, které nesmí být zcela zjevně nepřiměřené způsobu útoku.</a:t>
            </a:r>
          </a:p>
          <a:p>
            <a:pPr>
              <a:lnSpc>
                <a:spcPct val="120000"/>
              </a:lnSpc>
            </a:pPr>
            <a:r>
              <a:rPr lang="cs-CZ" altLang="cs-CZ" sz="1600" b="1" dirty="0"/>
              <a:t>Svolení poškozeného</a:t>
            </a:r>
            <a:r>
              <a:rPr lang="cs-CZ" altLang="cs-CZ" sz="1600" dirty="0"/>
              <a:t> - jednání na základě svolení osoby, jejíž zájmy, o nichž tato osoba může bez omezení oprávněně rozhodovat, jsou činem dotčeny.</a:t>
            </a:r>
          </a:p>
          <a:p>
            <a:pPr>
              <a:lnSpc>
                <a:spcPct val="120000"/>
              </a:lnSpc>
            </a:pPr>
            <a:r>
              <a:rPr lang="cs-CZ" altLang="cs-CZ" sz="1600" b="1" dirty="0"/>
              <a:t>Přípustné riziko</a:t>
            </a:r>
            <a:r>
              <a:rPr lang="cs-CZ" altLang="cs-CZ" sz="1600" dirty="0"/>
              <a:t> - vykonávání společensky prospěšné činnosti, která ohrožuje nebo poruší zájem chráněný trestním zákonem, v souladu s dosaženým stavem poznání a nelze-li společensky prospěšného výsledku dosáhnout jinak.</a:t>
            </a:r>
          </a:p>
          <a:p>
            <a:pPr>
              <a:lnSpc>
                <a:spcPct val="120000"/>
              </a:lnSpc>
            </a:pPr>
            <a:r>
              <a:rPr lang="cs-CZ" altLang="cs-CZ" sz="1600" b="1" dirty="0"/>
              <a:t>Oprávněné použití zbraně</a:t>
            </a:r>
            <a:r>
              <a:rPr lang="cs-CZ" altLang="cs-CZ" sz="1600" dirty="0"/>
              <a:t> - jednání, kdy osoba použije zbraně v mezích stanovených jiným právním předpisem. </a:t>
            </a:r>
          </a:p>
          <a:p>
            <a:pPr>
              <a:lnSpc>
                <a:spcPct val="120000"/>
              </a:lnSpc>
            </a:pPr>
            <a:r>
              <a:rPr lang="cs-CZ" altLang="cs-CZ" sz="1600" b="1" dirty="0"/>
              <a:t>Splnění povinnosti nebo rozkazu </a:t>
            </a:r>
            <a:r>
              <a:rPr lang="cs-CZ" altLang="cs-CZ" sz="1600" dirty="0"/>
              <a:t>– v případě vojáků nebo policistů</a:t>
            </a:r>
          </a:p>
          <a:p>
            <a:pPr>
              <a:lnSpc>
                <a:spcPct val="120000"/>
              </a:lnSpc>
            </a:pPr>
            <a:r>
              <a:rPr lang="cs-CZ" altLang="cs-CZ" sz="1600" b="1" dirty="0"/>
              <a:t>Výkon práva</a:t>
            </a:r>
            <a:r>
              <a:rPr lang="cs-CZ" altLang="cs-CZ" sz="1600" dirty="0"/>
              <a:t> (např. rodičovského)</a:t>
            </a:r>
          </a:p>
          <a:p>
            <a:pPr>
              <a:lnSpc>
                <a:spcPct val="120000"/>
              </a:lnSpc>
            </a:pPr>
            <a:r>
              <a:rPr lang="cs-CZ" altLang="cs-CZ" sz="1600" b="1" dirty="0"/>
              <a:t>Výkon povolání</a:t>
            </a:r>
            <a:r>
              <a:rPr lang="cs-CZ" altLang="cs-CZ" sz="1600" dirty="0"/>
              <a:t> (např. lékař, exekutor)</a:t>
            </a:r>
          </a:p>
        </p:txBody>
      </p:sp>
    </p:spTree>
    <p:extLst>
      <p:ext uri="{BB962C8B-B14F-4D97-AF65-F5344CB8AC3E}">
        <p14:creationId xmlns:p14="http://schemas.microsoft.com/office/powerpoint/2010/main" val="1632399096"/>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Obecné znaky trestného činu</a:t>
            </a:r>
            <a:endParaRPr lang="cs-CZ" dirty="0"/>
          </a:p>
        </p:txBody>
      </p:sp>
      <p:sp>
        <p:nvSpPr>
          <p:cNvPr id="3" name="Zástupný symbol pro obsah 2"/>
          <p:cNvSpPr>
            <a:spLocks noGrp="1"/>
          </p:cNvSpPr>
          <p:nvPr>
            <p:ph sz="quarter" idx="1"/>
          </p:nvPr>
        </p:nvSpPr>
        <p:spPr/>
        <p:txBody>
          <a:bodyPr/>
          <a:lstStyle/>
          <a:p>
            <a:r>
              <a:rPr lang="cs-CZ" altLang="cs-CZ" sz="2400" dirty="0"/>
              <a:t>Věk pachatele (trestní odpovědnost od 15, resp. 18 let)</a:t>
            </a:r>
          </a:p>
          <a:p>
            <a:r>
              <a:rPr lang="cs-CZ" altLang="cs-CZ" sz="2400" dirty="0"/>
              <a:t>Příčetnost pachatele (schopnost rozpoznat protiprávnost jednání a ovládnout je)</a:t>
            </a:r>
          </a:p>
          <a:p>
            <a:r>
              <a:rPr lang="cs-CZ" altLang="cs-CZ" sz="2400" dirty="0"/>
              <a:t>Rozumová a mravní vyspělost mladistvého (schopnost mladistvého při dosaženém rozumovém a mravním vývoji rozpoznat protiprávnost činu a ovládat své jednání)</a:t>
            </a:r>
          </a:p>
          <a:p>
            <a:endParaRPr lang="cs-CZ" dirty="0"/>
          </a:p>
        </p:txBody>
      </p:sp>
    </p:spTree>
    <p:extLst>
      <p:ext uri="{BB962C8B-B14F-4D97-AF65-F5344CB8AC3E}">
        <p14:creationId xmlns:p14="http://schemas.microsoft.com/office/powerpoint/2010/main" val="966624164"/>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24136"/>
          </a:xfrm>
        </p:spPr>
        <p:txBody>
          <a:bodyPr>
            <a:noAutofit/>
          </a:bodyPr>
          <a:lstStyle/>
          <a:p>
            <a:r>
              <a:rPr lang="cs-CZ" altLang="cs-CZ" sz="2800" dirty="0" smtClean="0"/>
              <a:t>Typové znaky trestného činu (skutková </a:t>
            </a:r>
            <a:r>
              <a:rPr lang="cs-CZ" altLang="cs-CZ" sz="2800" dirty="0"/>
              <a:t>podstata trestného </a:t>
            </a:r>
            <a:r>
              <a:rPr lang="cs-CZ" altLang="cs-CZ" sz="2800" dirty="0" smtClean="0"/>
              <a:t>činu) </a:t>
            </a:r>
            <a:endParaRPr lang="cs-CZ" sz="2800" dirty="0"/>
          </a:p>
        </p:txBody>
      </p:sp>
      <p:sp>
        <p:nvSpPr>
          <p:cNvPr id="3" name="Zástupný symbol pro obsah 2"/>
          <p:cNvSpPr>
            <a:spLocks noGrp="1"/>
          </p:cNvSpPr>
          <p:nvPr>
            <p:ph sz="quarter" idx="1"/>
          </p:nvPr>
        </p:nvSpPr>
        <p:spPr/>
        <p:txBody>
          <a:bodyPr/>
          <a:lstStyle/>
          <a:p>
            <a:pPr marL="0" indent="0">
              <a:lnSpc>
                <a:spcPct val="80000"/>
              </a:lnSpc>
              <a:buNone/>
              <a:defRPr/>
            </a:pPr>
            <a:r>
              <a:rPr lang="cs-CZ" altLang="cs-CZ" sz="2800" dirty="0"/>
              <a:t>souhrn typových znaků, jimiž se od sebe odlišují různé druhy trestných činů. Podle závažnosti rozlišujeme skutkové podstaty na</a:t>
            </a:r>
          </a:p>
          <a:p>
            <a:pPr marL="0" indent="0">
              <a:lnSpc>
                <a:spcPct val="80000"/>
              </a:lnSpc>
              <a:buNone/>
              <a:defRPr/>
            </a:pPr>
            <a:r>
              <a:rPr lang="cs-CZ" altLang="cs-CZ" sz="2800" dirty="0"/>
              <a:t> </a:t>
            </a:r>
          </a:p>
          <a:p>
            <a:pPr marL="609600" indent="-609600">
              <a:lnSpc>
                <a:spcPct val="80000"/>
              </a:lnSpc>
              <a:defRPr/>
            </a:pPr>
            <a:r>
              <a:rPr lang="cs-CZ" altLang="cs-CZ" sz="2800" dirty="0"/>
              <a:t>	</a:t>
            </a:r>
            <a:r>
              <a:rPr lang="cs-CZ" altLang="cs-CZ" sz="2800" dirty="0" smtClean="0"/>
              <a:t>základní</a:t>
            </a:r>
            <a:endParaRPr lang="cs-CZ" altLang="cs-CZ" sz="2800" dirty="0"/>
          </a:p>
          <a:p>
            <a:pPr marL="609600" indent="-609600">
              <a:lnSpc>
                <a:spcPct val="80000"/>
              </a:lnSpc>
              <a:defRPr/>
            </a:pPr>
            <a:r>
              <a:rPr lang="cs-CZ" altLang="cs-CZ" sz="2800" dirty="0"/>
              <a:t>	</a:t>
            </a:r>
            <a:r>
              <a:rPr lang="cs-CZ" altLang="cs-CZ" sz="2800" dirty="0" smtClean="0"/>
              <a:t>kvalifikované</a:t>
            </a:r>
            <a:endParaRPr lang="cs-CZ" altLang="cs-CZ" sz="2800" dirty="0"/>
          </a:p>
          <a:p>
            <a:pPr marL="609600" indent="-609600">
              <a:lnSpc>
                <a:spcPct val="80000"/>
              </a:lnSpc>
              <a:defRPr/>
            </a:pPr>
            <a:r>
              <a:rPr lang="cs-CZ" altLang="cs-CZ" sz="2800" dirty="0"/>
              <a:t>	</a:t>
            </a:r>
            <a:r>
              <a:rPr lang="cs-CZ" altLang="cs-CZ" sz="2800" dirty="0" smtClean="0"/>
              <a:t>privilegované</a:t>
            </a:r>
            <a:endParaRPr lang="cs-CZ" altLang="cs-CZ" sz="2800" dirty="0"/>
          </a:p>
          <a:p>
            <a:endParaRPr lang="cs-CZ" dirty="0"/>
          </a:p>
        </p:txBody>
      </p:sp>
    </p:spTree>
    <p:extLst>
      <p:ext uri="{BB962C8B-B14F-4D97-AF65-F5344CB8AC3E}">
        <p14:creationId xmlns:p14="http://schemas.microsoft.com/office/powerpoint/2010/main" val="3188620423"/>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Znaky skutkové podstaty</a:t>
            </a:r>
            <a:endParaRPr lang="cs-CZ" dirty="0"/>
          </a:p>
        </p:txBody>
      </p:sp>
      <p:sp>
        <p:nvSpPr>
          <p:cNvPr id="3" name="Zástupný symbol pro obsah 2"/>
          <p:cNvSpPr>
            <a:spLocks noGrp="1"/>
          </p:cNvSpPr>
          <p:nvPr>
            <p:ph sz="quarter" idx="1"/>
          </p:nvPr>
        </p:nvSpPr>
        <p:spPr/>
        <p:txBody>
          <a:bodyPr/>
          <a:lstStyle/>
          <a:p>
            <a:pPr marL="609600" indent="-609600"/>
            <a:r>
              <a:rPr lang="cs-CZ" altLang="cs-CZ" dirty="0"/>
              <a:t>objekt</a:t>
            </a:r>
          </a:p>
          <a:p>
            <a:pPr marL="609600" indent="-609600"/>
            <a:r>
              <a:rPr lang="cs-CZ" altLang="cs-CZ" dirty="0" smtClean="0"/>
              <a:t>objektivní </a:t>
            </a:r>
            <a:r>
              <a:rPr lang="cs-CZ" altLang="cs-CZ" dirty="0"/>
              <a:t>stránka</a:t>
            </a:r>
          </a:p>
          <a:p>
            <a:pPr marL="609600" indent="-609600"/>
            <a:r>
              <a:rPr lang="cs-CZ" altLang="cs-CZ" dirty="0" smtClean="0"/>
              <a:t>subjekt</a:t>
            </a:r>
            <a:endParaRPr lang="cs-CZ" altLang="cs-CZ" dirty="0"/>
          </a:p>
          <a:p>
            <a:pPr marL="609600" indent="-609600"/>
            <a:r>
              <a:rPr lang="cs-CZ" altLang="cs-CZ" dirty="0" smtClean="0"/>
              <a:t>subjektivní </a:t>
            </a:r>
            <a:r>
              <a:rPr lang="cs-CZ" altLang="cs-CZ" dirty="0"/>
              <a:t>stránka</a:t>
            </a:r>
          </a:p>
        </p:txBody>
      </p:sp>
    </p:spTree>
    <p:extLst>
      <p:ext uri="{BB962C8B-B14F-4D97-AF65-F5344CB8AC3E}">
        <p14:creationId xmlns:p14="http://schemas.microsoft.com/office/powerpoint/2010/main" val="3960854564"/>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Objekt trestného činu </a:t>
            </a:r>
            <a:endParaRPr lang="cs-CZ" dirty="0"/>
          </a:p>
        </p:txBody>
      </p:sp>
      <p:sp>
        <p:nvSpPr>
          <p:cNvPr id="3" name="Zástupný symbol pro obsah 2"/>
          <p:cNvSpPr>
            <a:spLocks noGrp="1"/>
          </p:cNvSpPr>
          <p:nvPr>
            <p:ph sz="quarter" idx="1"/>
          </p:nvPr>
        </p:nvSpPr>
        <p:spPr/>
        <p:txBody>
          <a:bodyPr>
            <a:normAutofit lnSpcReduction="10000"/>
          </a:bodyPr>
          <a:lstStyle/>
          <a:p>
            <a:pPr marL="0" indent="0">
              <a:lnSpc>
                <a:spcPct val="80000"/>
              </a:lnSpc>
              <a:buNone/>
            </a:pPr>
            <a:r>
              <a:rPr lang="cs-CZ" altLang="cs-CZ" sz="2800" b="1" dirty="0"/>
              <a:t>Objekt trestného činu </a:t>
            </a:r>
            <a:r>
              <a:rPr lang="cs-CZ" altLang="cs-CZ" sz="2800" dirty="0"/>
              <a:t>- společenský zájem chráněný zákonem. Rozlišujeme jej podle</a:t>
            </a:r>
          </a:p>
          <a:p>
            <a:pPr marL="0" indent="0">
              <a:lnSpc>
                <a:spcPct val="80000"/>
              </a:lnSpc>
              <a:buNone/>
            </a:pPr>
            <a:r>
              <a:rPr lang="cs-CZ" altLang="cs-CZ" sz="2800" dirty="0"/>
              <a:t>A. stupně obecnosti</a:t>
            </a:r>
          </a:p>
          <a:p>
            <a:pPr>
              <a:lnSpc>
                <a:spcPct val="80000"/>
              </a:lnSpc>
            </a:pPr>
            <a:r>
              <a:rPr lang="cs-CZ" altLang="cs-CZ" sz="2800" dirty="0"/>
              <a:t>	</a:t>
            </a:r>
            <a:r>
              <a:rPr lang="cs-CZ" altLang="cs-CZ" sz="2800" dirty="0" smtClean="0"/>
              <a:t>obecný </a:t>
            </a:r>
            <a:r>
              <a:rPr lang="cs-CZ" altLang="cs-CZ" sz="2800" dirty="0"/>
              <a:t>objekt </a:t>
            </a:r>
          </a:p>
          <a:p>
            <a:pPr>
              <a:lnSpc>
                <a:spcPct val="80000"/>
              </a:lnSpc>
            </a:pPr>
            <a:r>
              <a:rPr lang="cs-CZ" altLang="cs-CZ" sz="2800" dirty="0"/>
              <a:t>	</a:t>
            </a:r>
            <a:r>
              <a:rPr lang="cs-CZ" altLang="cs-CZ" sz="2800" dirty="0" smtClean="0"/>
              <a:t>druhový </a:t>
            </a:r>
            <a:r>
              <a:rPr lang="cs-CZ" altLang="cs-CZ" sz="2800" dirty="0"/>
              <a:t>objekt </a:t>
            </a:r>
          </a:p>
          <a:p>
            <a:pPr>
              <a:lnSpc>
                <a:spcPct val="80000"/>
              </a:lnSpc>
            </a:pPr>
            <a:r>
              <a:rPr lang="cs-CZ" altLang="cs-CZ" sz="2800" dirty="0"/>
              <a:t>	</a:t>
            </a:r>
            <a:r>
              <a:rPr lang="cs-CZ" altLang="cs-CZ" sz="2800" dirty="0" smtClean="0"/>
              <a:t>individuální </a:t>
            </a:r>
            <a:r>
              <a:rPr lang="cs-CZ" altLang="cs-CZ" sz="2800" dirty="0"/>
              <a:t>objekt </a:t>
            </a:r>
          </a:p>
          <a:p>
            <a:pPr marL="0" indent="0">
              <a:lnSpc>
                <a:spcPct val="80000"/>
              </a:lnSpc>
              <a:buNone/>
            </a:pPr>
            <a:r>
              <a:rPr lang="cs-CZ" altLang="cs-CZ" sz="2800" dirty="0"/>
              <a:t>B. priority ochrany</a:t>
            </a:r>
          </a:p>
          <a:p>
            <a:pPr>
              <a:lnSpc>
                <a:spcPct val="80000"/>
              </a:lnSpc>
            </a:pPr>
            <a:r>
              <a:rPr lang="cs-CZ" altLang="cs-CZ" sz="2800" dirty="0"/>
              <a:t>	</a:t>
            </a:r>
            <a:r>
              <a:rPr lang="cs-CZ" altLang="cs-CZ" sz="2800" dirty="0" smtClean="0"/>
              <a:t>primární </a:t>
            </a:r>
            <a:r>
              <a:rPr lang="cs-CZ" altLang="cs-CZ" sz="2800" dirty="0"/>
              <a:t>(hlavní) objekt</a:t>
            </a:r>
          </a:p>
          <a:p>
            <a:pPr>
              <a:lnSpc>
                <a:spcPct val="80000"/>
              </a:lnSpc>
            </a:pPr>
            <a:r>
              <a:rPr lang="cs-CZ" altLang="cs-CZ" sz="2800" dirty="0"/>
              <a:t>	</a:t>
            </a:r>
            <a:r>
              <a:rPr lang="cs-CZ" altLang="cs-CZ" sz="2800" dirty="0" smtClean="0"/>
              <a:t>sekundární </a:t>
            </a:r>
            <a:r>
              <a:rPr lang="cs-CZ" altLang="cs-CZ" sz="2800" dirty="0"/>
              <a:t>(vedlejší) objekt</a:t>
            </a:r>
          </a:p>
          <a:p>
            <a:pPr>
              <a:lnSpc>
                <a:spcPct val="80000"/>
              </a:lnSpc>
            </a:pPr>
            <a:endParaRPr lang="cs-CZ" altLang="cs-CZ" sz="2800" dirty="0"/>
          </a:p>
          <a:p>
            <a:pPr>
              <a:lnSpc>
                <a:spcPct val="80000"/>
              </a:lnSpc>
            </a:pPr>
            <a:r>
              <a:rPr lang="cs-CZ" altLang="cs-CZ" sz="2800" b="1" dirty="0"/>
              <a:t>Předmět trestného činu</a:t>
            </a:r>
            <a:r>
              <a:rPr lang="cs-CZ" altLang="cs-CZ" sz="2800" dirty="0"/>
              <a:t> - konkrétní věc nebo osoba, proti níž útok bezprostředně směřuje</a:t>
            </a:r>
          </a:p>
        </p:txBody>
      </p:sp>
    </p:spTree>
    <p:extLst>
      <p:ext uri="{BB962C8B-B14F-4D97-AF65-F5344CB8AC3E}">
        <p14:creationId xmlns:p14="http://schemas.microsoft.com/office/powerpoint/2010/main" val="4160186340"/>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Objektivní stránka trestného činu</a:t>
            </a:r>
            <a:endParaRPr lang="cs-CZ" dirty="0"/>
          </a:p>
        </p:txBody>
      </p:sp>
      <p:sp>
        <p:nvSpPr>
          <p:cNvPr id="3" name="Zástupný symbol pro obsah 2"/>
          <p:cNvSpPr>
            <a:spLocks noGrp="1"/>
          </p:cNvSpPr>
          <p:nvPr>
            <p:ph sz="quarter" idx="1"/>
          </p:nvPr>
        </p:nvSpPr>
        <p:spPr>
          <a:xfrm>
            <a:off x="301752" y="1484784"/>
            <a:ext cx="8503920" cy="4896544"/>
          </a:xfrm>
        </p:spPr>
        <p:txBody>
          <a:bodyPr>
            <a:noAutofit/>
          </a:bodyPr>
          <a:lstStyle/>
          <a:p>
            <a:pPr marL="0" indent="0">
              <a:buNone/>
            </a:pPr>
            <a:r>
              <a:rPr lang="cs-CZ" altLang="cs-CZ" sz="1400" b="1" dirty="0"/>
              <a:t>Objektivní stránka</a:t>
            </a:r>
            <a:r>
              <a:rPr lang="cs-CZ" altLang="cs-CZ" sz="1400" dirty="0"/>
              <a:t> – vnější okolnosti spáchání trestného činu</a:t>
            </a:r>
          </a:p>
          <a:p>
            <a:pPr marL="0" indent="0">
              <a:buNone/>
            </a:pPr>
            <a:r>
              <a:rPr lang="cs-CZ" altLang="cs-CZ" sz="1400" i="1" dirty="0"/>
              <a:t>Obligatorní znaky – musí být naplněny vždy</a:t>
            </a:r>
          </a:p>
          <a:p>
            <a:pPr marL="0" indent="0">
              <a:buNone/>
            </a:pPr>
            <a:r>
              <a:rPr lang="cs-CZ" altLang="cs-CZ" sz="1400" dirty="0"/>
              <a:t>A. jednání ve formě</a:t>
            </a:r>
          </a:p>
          <a:p>
            <a:pPr marL="0" indent="0">
              <a:buNone/>
            </a:pPr>
            <a:r>
              <a:rPr lang="cs-CZ" altLang="cs-CZ" sz="1400" dirty="0" smtClean="0"/>
              <a:t>- </a:t>
            </a:r>
            <a:r>
              <a:rPr lang="cs-CZ" altLang="cs-CZ" sz="1400" dirty="0"/>
              <a:t>konání – vůlí řízený svalový pohyb zaměřený k určitému cíli</a:t>
            </a:r>
          </a:p>
          <a:p>
            <a:pPr marL="0" indent="0">
              <a:buNone/>
            </a:pPr>
            <a:r>
              <a:rPr lang="cs-CZ" altLang="cs-CZ" sz="1400" dirty="0" smtClean="0"/>
              <a:t>- </a:t>
            </a:r>
            <a:r>
              <a:rPr lang="cs-CZ" altLang="cs-CZ" sz="1400" dirty="0"/>
              <a:t>opomenutí – vůlí řízené zdržení se svalového pohybu</a:t>
            </a:r>
          </a:p>
          <a:p>
            <a:pPr marL="0" indent="0">
              <a:buNone/>
            </a:pPr>
            <a:r>
              <a:rPr lang="cs-CZ" altLang="cs-CZ" sz="1400" dirty="0" smtClean="0"/>
              <a:t>Podle </a:t>
            </a:r>
            <a:r>
              <a:rPr lang="cs-CZ" altLang="cs-CZ" sz="1400" dirty="0"/>
              <a:t>formy jednání rozlišujeme:</a:t>
            </a:r>
          </a:p>
          <a:p>
            <a:pPr marL="0" indent="0">
              <a:buNone/>
            </a:pPr>
            <a:r>
              <a:rPr lang="cs-CZ" altLang="cs-CZ" sz="1400" dirty="0" smtClean="0"/>
              <a:t>- </a:t>
            </a:r>
            <a:r>
              <a:rPr lang="cs-CZ" altLang="cs-CZ" sz="1400" dirty="0" err="1"/>
              <a:t>komisivní</a:t>
            </a:r>
            <a:r>
              <a:rPr lang="cs-CZ" altLang="cs-CZ" sz="1400" dirty="0"/>
              <a:t> delikty - lze je spáchat jen konáním </a:t>
            </a:r>
          </a:p>
          <a:p>
            <a:pPr marL="0" indent="0">
              <a:buNone/>
            </a:pPr>
            <a:r>
              <a:rPr lang="cs-CZ" altLang="cs-CZ" sz="1400" dirty="0" smtClean="0"/>
              <a:t>- </a:t>
            </a:r>
            <a:r>
              <a:rPr lang="cs-CZ" altLang="cs-CZ" sz="1400" dirty="0"/>
              <a:t>pravé omisivní delikty – lze je spáchat jen opomenutím</a:t>
            </a:r>
          </a:p>
          <a:p>
            <a:pPr marL="0" indent="0">
              <a:buNone/>
            </a:pPr>
            <a:r>
              <a:rPr lang="cs-CZ" altLang="cs-CZ" sz="1400" dirty="0" smtClean="0"/>
              <a:t>- </a:t>
            </a:r>
            <a:r>
              <a:rPr lang="cs-CZ" altLang="cs-CZ" sz="1400" dirty="0"/>
              <a:t>nepravé omisivní delikty – lze je spáchat jak konáním, tak i opomenutím. </a:t>
            </a:r>
          </a:p>
          <a:p>
            <a:pPr marL="0" indent="0">
              <a:buNone/>
            </a:pPr>
            <a:r>
              <a:rPr lang="cs-CZ" altLang="cs-CZ" sz="1400" dirty="0"/>
              <a:t>B. následek ve formě</a:t>
            </a:r>
          </a:p>
          <a:p>
            <a:pPr marL="0" indent="0">
              <a:buNone/>
            </a:pPr>
            <a:r>
              <a:rPr lang="cs-CZ" altLang="cs-CZ" sz="1400" dirty="0" smtClean="0"/>
              <a:t>- </a:t>
            </a:r>
            <a:r>
              <a:rPr lang="cs-CZ" altLang="cs-CZ" sz="1400" dirty="0"/>
              <a:t>poruchy (poruchové delikty) – následkem je porušení zájmu chráněného zákonem</a:t>
            </a:r>
          </a:p>
          <a:p>
            <a:pPr marL="0" indent="0">
              <a:buNone/>
            </a:pPr>
            <a:r>
              <a:rPr lang="cs-CZ" altLang="cs-CZ" sz="1400" dirty="0" smtClean="0"/>
              <a:t>- </a:t>
            </a:r>
            <a:r>
              <a:rPr lang="cs-CZ" altLang="cs-CZ" sz="1400" dirty="0"/>
              <a:t>ohrožení (</a:t>
            </a:r>
            <a:r>
              <a:rPr lang="cs-CZ" altLang="cs-CZ" sz="1400" dirty="0" err="1"/>
              <a:t>ohrožovací</a:t>
            </a:r>
            <a:r>
              <a:rPr lang="cs-CZ" altLang="cs-CZ" sz="1400" dirty="0"/>
              <a:t> delikty) – následkem je zvýšené ohrožení, nebezpečí</a:t>
            </a:r>
          </a:p>
          <a:p>
            <a:pPr marL="0" indent="0">
              <a:buNone/>
            </a:pPr>
            <a:r>
              <a:rPr lang="cs-CZ" altLang="cs-CZ" sz="1400" dirty="0"/>
              <a:t>C. příčinný vztah mezi jednáním a následkem</a:t>
            </a:r>
          </a:p>
          <a:p>
            <a:pPr marL="609600" indent="-609600"/>
            <a:endParaRPr lang="cs-CZ" altLang="cs-CZ" sz="1400" i="1" dirty="0"/>
          </a:p>
          <a:p>
            <a:pPr marL="0" indent="0">
              <a:buNone/>
            </a:pPr>
            <a:r>
              <a:rPr lang="cs-CZ" altLang="cs-CZ" sz="1400" i="1" dirty="0"/>
              <a:t>Fakultativní znaky - jsou vyžadovány jen u některých skutkových podstaty</a:t>
            </a:r>
          </a:p>
          <a:p>
            <a:pPr marL="0" indent="0">
              <a:buNone/>
            </a:pPr>
            <a:r>
              <a:rPr lang="cs-CZ" altLang="cs-CZ" sz="1400" dirty="0" smtClean="0"/>
              <a:t>- </a:t>
            </a:r>
            <a:r>
              <a:rPr lang="cs-CZ" altLang="cs-CZ" sz="1400" dirty="0"/>
              <a:t>hmotný předmět útoku</a:t>
            </a:r>
          </a:p>
          <a:p>
            <a:pPr marL="0" indent="0">
              <a:buNone/>
            </a:pPr>
            <a:r>
              <a:rPr lang="cs-CZ" altLang="cs-CZ" sz="1400" dirty="0" smtClean="0"/>
              <a:t>- </a:t>
            </a:r>
            <a:r>
              <a:rPr lang="cs-CZ" altLang="cs-CZ" sz="1400" dirty="0"/>
              <a:t>místo</a:t>
            </a:r>
          </a:p>
          <a:p>
            <a:pPr marL="0" indent="0">
              <a:buNone/>
            </a:pPr>
            <a:r>
              <a:rPr lang="cs-CZ" altLang="cs-CZ" sz="1400" dirty="0" smtClean="0"/>
              <a:t>- </a:t>
            </a:r>
            <a:r>
              <a:rPr lang="cs-CZ" altLang="cs-CZ" sz="1400" dirty="0"/>
              <a:t>čas</a:t>
            </a:r>
          </a:p>
          <a:p>
            <a:pPr marL="0" indent="0">
              <a:buNone/>
            </a:pPr>
            <a:r>
              <a:rPr lang="cs-CZ" altLang="cs-CZ" sz="1400" dirty="0" smtClean="0"/>
              <a:t>- </a:t>
            </a:r>
            <a:r>
              <a:rPr lang="cs-CZ" altLang="cs-CZ" sz="1400" dirty="0"/>
              <a:t>prostředek</a:t>
            </a:r>
          </a:p>
          <a:p>
            <a:endParaRPr lang="cs-CZ" sz="1400" dirty="0"/>
          </a:p>
        </p:txBody>
      </p:sp>
    </p:spTree>
    <p:extLst>
      <p:ext uri="{BB962C8B-B14F-4D97-AF65-F5344CB8AC3E}">
        <p14:creationId xmlns:p14="http://schemas.microsoft.com/office/powerpoint/2010/main" val="1284445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Věci a jejich rozdělení</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68580" indent="0">
              <a:buNone/>
            </a:pPr>
            <a:r>
              <a:rPr lang="cs-CZ" b="1" dirty="0"/>
              <a:t>Věc</a:t>
            </a:r>
            <a:r>
              <a:rPr lang="cs-CZ" dirty="0"/>
              <a:t> - vše, co není osobou či zvířetem a slouží potřebě lidí. Rozdělují se na:</a:t>
            </a:r>
            <a:endParaRPr lang="cs-CZ" b="1" dirty="0"/>
          </a:p>
          <a:p>
            <a:r>
              <a:rPr lang="cs-CZ" b="1" dirty="0"/>
              <a:t>Věci hmotné</a:t>
            </a:r>
            <a:r>
              <a:rPr lang="cs-CZ" dirty="0"/>
              <a:t> – dále se dělí na:</a:t>
            </a:r>
          </a:p>
          <a:p>
            <a:pPr marL="965200" lvl="0" indent="-342900">
              <a:buFont typeface="Courier New" panose="02070309020205020404" pitchFamily="49" charset="0"/>
              <a:buChar char="o"/>
            </a:pPr>
            <a:r>
              <a:rPr lang="cs-CZ" dirty="0"/>
              <a:t>nemovité a movité věci </a:t>
            </a:r>
          </a:p>
          <a:p>
            <a:pPr marL="965200" lvl="0" indent="-342900">
              <a:buFont typeface="Courier New" panose="02070309020205020404" pitchFamily="49" charset="0"/>
              <a:buChar char="o"/>
            </a:pPr>
            <a:r>
              <a:rPr lang="cs-CZ" dirty="0"/>
              <a:t>věci zastupitelné a nezastupitelné</a:t>
            </a:r>
            <a:endParaRPr lang="cs-CZ" b="1" dirty="0"/>
          </a:p>
          <a:p>
            <a:pPr marL="965200" lvl="0" indent="-342900">
              <a:buFont typeface="Courier New" panose="02070309020205020404" pitchFamily="49" charset="0"/>
              <a:buChar char="o"/>
            </a:pPr>
            <a:r>
              <a:rPr lang="cs-CZ" dirty="0"/>
              <a:t>věci zuživatelné a nezužitkovatelné</a:t>
            </a:r>
            <a:endParaRPr lang="cs-CZ" b="1" dirty="0"/>
          </a:p>
          <a:p>
            <a:pPr marL="965200" lvl="0" indent="-342900">
              <a:buFont typeface="Courier New" panose="02070309020205020404" pitchFamily="49" charset="0"/>
              <a:buChar char="o"/>
            </a:pPr>
            <a:r>
              <a:rPr lang="cs-CZ" dirty="0"/>
              <a:t>věci hromadné</a:t>
            </a:r>
            <a:endParaRPr lang="cs-CZ" b="1" dirty="0"/>
          </a:p>
          <a:p>
            <a:pPr marL="965200" lvl="0" indent="-342900">
              <a:buFont typeface="Courier New" panose="02070309020205020404" pitchFamily="49" charset="0"/>
              <a:buChar char="o"/>
            </a:pPr>
            <a:r>
              <a:rPr lang="cs-CZ" dirty="0"/>
              <a:t>obchodní závod</a:t>
            </a:r>
          </a:p>
          <a:p>
            <a:pPr marL="965200" lvl="0" indent="-342900">
              <a:buFont typeface="Courier New" panose="02070309020205020404" pitchFamily="49" charset="0"/>
              <a:buChar char="o"/>
            </a:pPr>
            <a:r>
              <a:rPr lang="cs-CZ" dirty="0"/>
              <a:t>součást a příslušenství věci</a:t>
            </a:r>
          </a:p>
          <a:p>
            <a:pPr marL="965200" lvl="0" indent="-342900">
              <a:buFont typeface="Courier New" panose="02070309020205020404" pitchFamily="49" charset="0"/>
              <a:buChar char="o"/>
            </a:pPr>
            <a:r>
              <a:rPr lang="da-DK" dirty="0"/>
              <a:t>věci dělitelné a nedělitelné. </a:t>
            </a:r>
            <a:endParaRPr lang="cs-CZ" dirty="0"/>
          </a:p>
          <a:p>
            <a:r>
              <a:rPr lang="cs-CZ" b="1" dirty="0"/>
              <a:t>Věci nehmotné</a:t>
            </a:r>
            <a:endParaRPr lang="cs-CZ" dirty="0"/>
          </a:p>
          <a:p>
            <a:r>
              <a:rPr lang="cs-CZ" b="1" dirty="0"/>
              <a:t>Ovladatelné přírodní síly</a:t>
            </a:r>
          </a:p>
          <a:p>
            <a:pPr marL="68580" indent="0">
              <a:buNone/>
            </a:pPr>
            <a:r>
              <a:rPr lang="cs-CZ" dirty="0"/>
              <a:t>Zvláštní postavení mají </a:t>
            </a:r>
            <a:r>
              <a:rPr lang="cs-CZ" b="1" dirty="0" smtClean="0"/>
              <a:t>zvířata</a:t>
            </a:r>
            <a:r>
              <a:rPr lang="cs-CZ" dirty="0" smtClean="0"/>
              <a:t>, která nejsou považována za věc.</a:t>
            </a:r>
            <a:endParaRPr lang="cs-CZ" dirty="0"/>
          </a:p>
        </p:txBody>
      </p:sp>
    </p:spTree>
    <p:extLst>
      <p:ext uri="{BB962C8B-B14F-4D97-AF65-F5344CB8AC3E}">
        <p14:creationId xmlns:p14="http://schemas.microsoft.com/office/powerpoint/2010/main" val="143672557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Subjekt trestného činu</a:t>
            </a:r>
            <a:endParaRPr lang="cs-CZ" dirty="0"/>
          </a:p>
        </p:txBody>
      </p:sp>
      <p:sp>
        <p:nvSpPr>
          <p:cNvPr id="3" name="Zástupný symbol pro obsah 2"/>
          <p:cNvSpPr>
            <a:spLocks noGrp="1"/>
          </p:cNvSpPr>
          <p:nvPr>
            <p:ph sz="quarter" idx="1"/>
          </p:nvPr>
        </p:nvSpPr>
        <p:spPr/>
        <p:txBody>
          <a:bodyPr>
            <a:normAutofit fontScale="92500"/>
          </a:bodyPr>
          <a:lstStyle/>
          <a:p>
            <a:pPr marL="0" indent="0">
              <a:lnSpc>
                <a:spcPct val="80000"/>
              </a:lnSpc>
              <a:buNone/>
              <a:defRPr/>
            </a:pPr>
            <a:r>
              <a:rPr lang="cs-CZ" altLang="cs-CZ" sz="2800" b="1" dirty="0"/>
              <a:t>Subjekt trestného činu</a:t>
            </a:r>
            <a:r>
              <a:rPr lang="cs-CZ" altLang="cs-CZ" sz="2800" dirty="0"/>
              <a:t> - znaky charakterizující pachatele</a:t>
            </a:r>
          </a:p>
          <a:p>
            <a:pPr marL="0" indent="0">
              <a:lnSpc>
                <a:spcPct val="80000"/>
              </a:lnSpc>
              <a:buNone/>
              <a:defRPr/>
            </a:pPr>
            <a:r>
              <a:rPr lang="cs-CZ" altLang="cs-CZ" sz="2800" dirty="0"/>
              <a:t>U pachatele je nutno rozlišovat </a:t>
            </a:r>
          </a:p>
          <a:p>
            <a:pPr marL="0" indent="0">
              <a:lnSpc>
                <a:spcPct val="80000"/>
              </a:lnSpc>
              <a:buNone/>
              <a:defRPr/>
            </a:pPr>
            <a:r>
              <a:rPr lang="cs-CZ" altLang="cs-CZ" sz="2800" dirty="0"/>
              <a:t>A. obecné znaky charakterizující pachatele </a:t>
            </a:r>
          </a:p>
          <a:p>
            <a:pPr marL="0" indent="0">
              <a:lnSpc>
                <a:spcPct val="80000"/>
              </a:lnSpc>
              <a:buNone/>
              <a:defRPr/>
            </a:pPr>
            <a:r>
              <a:rPr lang="cs-CZ" altLang="cs-CZ" sz="2800" dirty="0"/>
              <a:t>	- příčetnost</a:t>
            </a:r>
          </a:p>
          <a:p>
            <a:pPr marL="0" indent="0">
              <a:lnSpc>
                <a:spcPct val="80000"/>
              </a:lnSpc>
              <a:buNone/>
              <a:defRPr/>
            </a:pPr>
            <a:r>
              <a:rPr lang="cs-CZ" altLang="cs-CZ" sz="2800" dirty="0"/>
              <a:t>	- věk</a:t>
            </a:r>
          </a:p>
          <a:p>
            <a:pPr marL="0" indent="0">
              <a:lnSpc>
                <a:spcPct val="80000"/>
              </a:lnSpc>
              <a:buNone/>
              <a:defRPr/>
            </a:pPr>
            <a:r>
              <a:rPr lang="cs-CZ" altLang="cs-CZ" sz="2800" dirty="0"/>
              <a:t>	- rozumová a mravní vyspělost</a:t>
            </a:r>
          </a:p>
          <a:p>
            <a:pPr marL="0" indent="0">
              <a:lnSpc>
                <a:spcPct val="80000"/>
              </a:lnSpc>
              <a:buNone/>
              <a:defRPr/>
            </a:pPr>
            <a:r>
              <a:rPr lang="cs-CZ" altLang="cs-CZ" sz="2800" dirty="0"/>
              <a:t>B. Znaky skutkové podstaty charakterizující pachatele</a:t>
            </a:r>
          </a:p>
          <a:p>
            <a:pPr marL="542925" indent="0">
              <a:lnSpc>
                <a:spcPct val="80000"/>
              </a:lnSpc>
              <a:buNone/>
              <a:defRPr/>
            </a:pPr>
            <a:r>
              <a:rPr lang="cs-CZ" altLang="cs-CZ" sz="2800" dirty="0"/>
              <a:t>- obecný subjekt (nejsou vyžadovány zvláštní podmínky pro pachatele)</a:t>
            </a:r>
          </a:p>
          <a:p>
            <a:pPr marL="542925" indent="0">
              <a:lnSpc>
                <a:spcPct val="80000"/>
              </a:lnSpc>
              <a:buNone/>
              <a:defRPr/>
            </a:pPr>
            <a:r>
              <a:rPr lang="cs-CZ" altLang="cs-CZ" sz="2800" dirty="0"/>
              <a:t>- speciální subjekt (jsou vyžadovány zvláštní vlastnosti pachatele)</a:t>
            </a:r>
          </a:p>
          <a:p>
            <a:endParaRPr lang="cs-CZ" dirty="0"/>
          </a:p>
        </p:txBody>
      </p:sp>
    </p:spTree>
    <p:extLst>
      <p:ext uri="{BB962C8B-B14F-4D97-AF65-F5344CB8AC3E}">
        <p14:creationId xmlns:p14="http://schemas.microsoft.com/office/powerpoint/2010/main" val="561657772"/>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Subjektivní stránka trestného činu</a:t>
            </a:r>
            <a:endParaRPr lang="cs-CZ" dirty="0"/>
          </a:p>
        </p:txBody>
      </p:sp>
      <p:sp>
        <p:nvSpPr>
          <p:cNvPr id="3" name="Zástupný symbol pro obsah 2"/>
          <p:cNvSpPr>
            <a:spLocks noGrp="1"/>
          </p:cNvSpPr>
          <p:nvPr>
            <p:ph sz="quarter" idx="1"/>
          </p:nvPr>
        </p:nvSpPr>
        <p:spPr>
          <a:xfrm>
            <a:off x="301752" y="1412776"/>
            <a:ext cx="8503920" cy="4968552"/>
          </a:xfrm>
        </p:spPr>
        <p:txBody>
          <a:bodyPr>
            <a:normAutofit fontScale="47500" lnSpcReduction="20000"/>
          </a:bodyPr>
          <a:lstStyle/>
          <a:p>
            <a:pPr marL="0" indent="0">
              <a:lnSpc>
                <a:spcPct val="120000"/>
              </a:lnSpc>
              <a:buNone/>
              <a:defRPr/>
            </a:pPr>
            <a:r>
              <a:rPr lang="cs-CZ" altLang="cs-CZ" sz="3800" b="1" dirty="0"/>
              <a:t>Subjektivní stránka trestného činu </a:t>
            </a:r>
            <a:r>
              <a:rPr lang="cs-CZ" altLang="cs-CZ" sz="3800" dirty="0"/>
              <a:t>- znaky charakterizující psychiku pachatele ve vztahu k trestnému činu</a:t>
            </a:r>
          </a:p>
          <a:p>
            <a:pPr marL="0" indent="0">
              <a:lnSpc>
                <a:spcPct val="120000"/>
              </a:lnSpc>
              <a:buNone/>
              <a:defRPr/>
            </a:pPr>
            <a:r>
              <a:rPr lang="cs-CZ" altLang="cs-CZ" sz="3800" i="1" dirty="0"/>
              <a:t>Obligatorní znak –  z</a:t>
            </a:r>
            <a:r>
              <a:rPr lang="cs-CZ" altLang="cs-CZ" sz="3800" dirty="0"/>
              <a:t>avinění – psychický vztah pachatele ke skutečnostem, ve kterých spočívá trestný čin. </a:t>
            </a:r>
          </a:p>
          <a:p>
            <a:pPr marL="0" indent="0">
              <a:lnSpc>
                <a:spcPct val="120000"/>
              </a:lnSpc>
              <a:buNone/>
              <a:defRPr/>
            </a:pPr>
            <a:r>
              <a:rPr lang="cs-CZ" altLang="cs-CZ" sz="3800" dirty="0"/>
              <a:t>a) úmysl 	</a:t>
            </a:r>
          </a:p>
          <a:p>
            <a:pPr marL="357187" indent="0">
              <a:lnSpc>
                <a:spcPct val="120000"/>
              </a:lnSpc>
              <a:buNone/>
              <a:defRPr/>
            </a:pPr>
            <a:r>
              <a:rPr lang="cs-CZ" altLang="cs-CZ" sz="3800" dirty="0"/>
              <a:t>- přímý (pachatel chtěl porušit nebo ohrozit zájem chráněný trestním zákoníkem)</a:t>
            </a:r>
          </a:p>
          <a:p>
            <a:pPr marL="357187" indent="0">
              <a:lnSpc>
                <a:spcPct val="120000"/>
              </a:lnSpc>
              <a:buNone/>
              <a:defRPr/>
            </a:pPr>
            <a:r>
              <a:rPr lang="cs-CZ" altLang="cs-CZ" sz="3800" dirty="0"/>
              <a:t>- nepřímý (pachatel věděl, že svým jednáním může takové porušení nebo ohrožení způsobit, a pro případ, že je způsobí, byl s tím srozuměn)</a:t>
            </a:r>
          </a:p>
          <a:p>
            <a:pPr marL="0" indent="0">
              <a:lnSpc>
                <a:spcPct val="120000"/>
              </a:lnSpc>
              <a:buNone/>
              <a:defRPr/>
            </a:pPr>
            <a:r>
              <a:rPr lang="cs-CZ" altLang="cs-CZ" sz="3800" dirty="0"/>
              <a:t>b) nedbalost </a:t>
            </a:r>
          </a:p>
          <a:p>
            <a:pPr marL="355600" indent="0">
              <a:lnSpc>
                <a:spcPct val="120000"/>
              </a:lnSpc>
              <a:buNone/>
              <a:defRPr/>
            </a:pPr>
            <a:r>
              <a:rPr lang="cs-CZ" altLang="cs-CZ" sz="3800" dirty="0"/>
              <a:t>- vědomá (pachatel věděl, že může porušit nebo ohrozit chráněný zájem, ale bez přiměřených důvodů spoléhal, že takové porušení nebo ohrožení nezpůsobí)</a:t>
            </a:r>
          </a:p>
          <a:p>
            <a:pPr marL="355600" indent="0">
              <a:lnSpc>
                <a:spcPct val="120000"/>
              </a:lnSpc>
              <a:buNone/>
              <a:defRPr/>
            </a:pPr>
            <a:r>
              <a:rPr lang="cs-CZ" altLang="cs-CZ" sz="3800" dirty="0"/>
              <a:t>- nevědomá (pachatel nevěděl, že svým jednáním může takové porušení nebo ohrožení 	způsobit, ač o tom vědět měl a mohl</a:t>
            </a:r>
          </a:p>
          <a:p>
            <a:pPr marL="0" indent="0">
              <a:lnSpc>
                <a:spcPct val="120000"/>
              </a:lnSpc>
              <a:buNone/>
              <a:defRPr/>
            </a:pPr>
            <a:r>
              <a:rPr lang="cs-CZ" altLang="cs-CZ" sz="3800" i="1" dirty="0"/>
              <a:t>Fakultativní znaky </a:t>
            </a:r>
            <a:r>
              <a:rPr lang="cs-CZ" altLang="cs-CZ" sz="3800" dirty="0"/>
              <a:t>- pohnutka, cíl, rozrušení, jiné psychické stavy</a:t>
            </a:r>
          </a:p>
          <a:p>
            <a:endParaRPr lang="cs-CZ" dirty="0"/>
          </a:p>
        </p:txBody>
      </p:sp>
    </p:spTree>
    <p:extLst>
      <p:ext uri="{BB962C8B-B14F-4D97-AF65-F5344CB8AC3E}">
        <p14:creationId xmlns:p14="http://schemas.microsoft.com/office/powerpoint/2010/main" val="2643155443"/>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18</a:t>
            </a:r>
            <a:endParaRPr lang="cs-CZ" dirty="0"/>
          </a:p>
        </p:txBody>
      </p:sp>
      <p:sp>
        <p:nvSpPr>
          <p:cNvPr id="3" name="Zástupný symbol pro obsah 2"/>
          <p:cNvSpPr>
            <a:spLocks noGrp="1"/>
          </p:cNvSpPr>
          <p:nvPr>
            <p:ph sz="quarter" idx="1"/>
          </p:nvPr>
        </p:nvSpPr>
        <p:spPr/>
        <p:txBody>
          <a:bodyPr/>
          <a:lstStyle/>
          <a:p>
            <a:pPr marL="0" indent="0">
              <a:buNone/>
            </a:pPr>
            <a:r>
              <a:rPr lang="cs-CZ" b="1" dirty="0"/>
              <a:t>Trestní odpovědnost osob mladších 18 let</a:t>
            </a:r>
            <a:r>
              <a:rPr lang="cs-CZ" dirty="0"/>
              <a:t> (trestní odpovědnost mladistvých, opatření ukládaná mladistvým, odpovědnost nezletilců za čin jinak trestný, pojem a druhy opatření </a:t>
            </a:r>
            <a:r>
              <a:rPr lang="cs-CZ" dirty="0" err="1"/>
              <a:t>uložitelných</a:t>
            </a:r>
            <a:r>
              <a:rPr lang="cs-CZ" dirty="0"/>
              <a:t> za čin jinak trestný, úloha probační a mediační služby v této oblasti). </a:t>
            </a:r>
            <a:endParaRPr lang="cs-CZ" dirty="0"/>
          </a:p>
        </p:txBody>
      </p:sp>
    </p:spTree>
    <p:extLst>
      <p:ext uri="{BB962C8B-B14F-4D97-AF65-F5344CB8AC3E}">
        <p14:creationId xmlns:p14="http://schemas.microsoft.com/office/powerpoint/2010/main" val="2787343809"/>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osmnácté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Nezapomeňte, že pojem nezletilý má jiný význam v občanském právu (osoba do 18 let) a jiný v trestním právu (osoba do 15 let). Je také nutné rozlišovat, jaká opatření lze v trestním řízení ukládat mladistvým a nezletilým.</a:t>
            </a:r>
            <a:endParaRPr lang="cs-CZ" dirty="0"/>
          </a:p>
        </p:txBody>
      </p:sp>
    </p:spTree>
    <p:extLst>
      <p:ext uri="{BB962C8B-B14F-4D97-AF65-F5344CB8AC3E}">
        <p14:creationId xmlns:p14="http://schemas.microsoft.com/office/powerpoint/2010/main" val="2931155764"/>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758952"/>
          </a:xfrm>
        </p:spPr>
        <p:txBody>
          <a:bodyPr>
            <a:normAutofit fontScale="90000"/>
          </a:bodyPr>
          <a:lstStyle/>
          <a:p>
            <a:r>
              <a:rPr lang="cs-CZ" altLang="cs-CZ" sz="3200" dirty="0"/>
              <a:t>Trestní odpovědnost mladistvých a nezletilých osob</a:t>
            </a:r>
            <a:endParaRPr lang="cs-CZ" dirty="0"/>
          </a:p>
        </p:txBody>
      </p:sp>
      <p:sp>
        <p:nvSpPr>
          <p:cNvPr id="3" name="Zástupný symbol pro obsah 2"/>
          <p:cNvSpPr>
            <a:spLocks noGrp="1"/>
          </p:cNvSpPr>
          <p:nvPr>
            <p:ph sz="quarter" idx="1"/>
          </p:nvPr>
        </p:nvSpPr>
        <p:spPr/>
        <p:txBody>
          <a:bodyPr/>
          <a:lstStyle/>
          <a:p>
            <a:pPr marL="0" indent="0">
              <a:buNone/>
            </a:pPr>
            <a:r>
              <a:rPr lang="cs-CZ" altLang="cs-CZ" dirty="0"/>
              <a:t>Odlišnosti upraveny v zákoně č. 218/2003 o odpovědnosti mládeže za protiprávní činy a o soudnictví ve věcech mládeže </a:t>
            </a:r>
          </a:p>
          <a:p>
            <a:r>
              <a:rPr lang="cs-CZ" altLang="cs-CZ" b="1" dirty="0"/>
              <a:t>Nezletilý</a:t>
            </a:r>
            <a:r>
              <a:rPr lang="cs-CZ" altLang="cs-CZ" dirty="0"/>
              <a:t> - do 15 let</a:t>
            </a:r>
          </a:p>
          <a:p>
            <a:r>
              <a:rPr lang="cs-CZ" altLang="cs-CZ" b="1" dirty="0"/>
              <a:t>Mladistvý</a:t>
            </a:r>
            <a:r>
              <a:rPr lang="cs-CZ" altLang="cs-CZ" dirty="0"/>
              <a:t> - 15 let +1 den až 18 let</a:t>
            </a:r>
          </a:p>
          <a:p>
            <a:endParaRPr lang="cs-CZ" dirty="0"/>
          </a:p>
        </p:txBody>
      </p:sp>
    </p:spTree>
    <p:extLst>
      <p:ext uri="{BB962C8B-B14F-4D97-AF65-F5344CB8AC3E}">
        <p14:creationId xmlns:p14="http://schemas.microsoft.com/office/powerpoint/2010/main" val="3378815369"/>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Opatření ukládaná nezletilému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62500" lnSpcReduction="20000"/>
          </a:bodyPr>
          <a:lstStyle/>
          <a:p>
            <a:pPr marL="0" indent="0">
              <a:lnSpc>
                <a:spcPct val="120000"/>
              </a:lnSpc>
              <a:buNone/>
              <a:defRPr/>
            </a:pPr>
            <a:r>
              <a:rPr lang="cs-CZ" altLang="cs-CZ" sz="2800" dirty="0"/>
              <a:t>Dopustí-li se nezletilý činu jinak trestného, projedná se takové jednání ve zvláštním druhu nesporného občanskoprávního řízení. Soud pro mládež může takové osobě uložit tato opatření:</a:t>
            </a:r>
          </a:p>
          <a:p>
            <a:pPr marL="0" indent="0">
              <a:lnSpc>
                <a:spcPct val="120000"/>
              </a:lnSpc>
              <a:buNone/>
              <a:defRPr/>
            </a:pPr>
            <a:r>
              <a:rPr lang="cs-CZ" altLang="cs-CZ" sz="2800" dirty="0"/>
              <a:t>a) výchovnou povinnost,</a:t>
            </a:r>
          </a:p>
          <a:p>
            <a:pPr marL="0" indent="0">
              <a:lnSpc>
                <a:spcPct val="120000"/>
              </a:lnSpc>
              <a:buNone/>
              <a:defRPr/>
            </a:pPr>
            <a:r>
              <a:rPr lang="cs-CZ" altLang="cs-CZ" sz="2800" dirty="0"/>
              <a:t>b) výchovné omezení,</a:t>
            </a:r>
          </a:p>
          <a:p>
            <a:pPr marL="0" indent="0">
              <a:lnSpc>
                <a:spcPct val="120000"/>
              </a:lnSpc>
              <a:buNone/>
              <a:defRPr/>
            </a:pPr>
            <a:r>
              <a:rPr lang="cs-CZ" altLang="cs-CZ" sz="2800" dirty="0"/>
              <a:t>c) napomenutí s výstrahou,</a:t>
            </a:r>
          </a:p>
          <a:p>
            <a:pPr marL="0" indent="0">
              <a:lnSpc>
                <a:spcPct val="120000"/>
              </a:lnSpc>
              <a:buNone/>
              <a:defRPr/>
            </a:pPr>
            <a:r>
              <a:rPr lang="cs-CZ" altLang="cs-CZ" sz="2800" dirty="0"/>
              <a:t>d) zařazení do terapeutického, psychologického nebo jiného vhodného výchovného programu ve středisku výchovné péče,</a:t>
            </a:r>
          </a:p>
          <a:p>
            <a:pPr marL="0" indent="0">
              <a:lnSpc>
                <a:spcPct val="120000"/>
              </a:lnSpc>
              <a:buNone/>
              <a:defRPr/>
            </a:pPr>
            <a:r>
              <a:rPr lang="cs-CZ" altLang="cs-CZ" sz="2800" dirty="0"/>
              <a:t>e) dohled probačního úředníka,</a:t>
            </a:r>
          </a:p>
          <a:p>
            <a:pPr marL="0" indent="0">
              <a:lnSpc>
                <a:spcPct val="120000"/>
              </a:lnSpc>
              <a:buNone/>
              <a:defRPr/>
            </a:pPr>
            <a:r>
              <a:rPr lang="cs-CZ" altLang="cs-CZ" sz="2800" dirty="0"/>
              <a:t>f) ochrannou výchovu</a:t>
            </a:r>
          </a:p>
          <a:p>
            <a:pPr marL="263525" indent="0">
              <a:lnSpc>
                <a:spcPct val="120000"/>
              </a:lnSpc>
              <a:buNone/>
              <a:defRPr/>
            </a:pPr>
            <a:r>
              <a:rPr lang="cs-CZ" altLang="cs-CZ" sz="2800" dirty="0"/>
              <a:t> - obligatorní – musí být uložena nezletilému staršímu 12 let za čin, za nějž lze uložit výjimečný trest</a:t>
            </a:r>
          </a:p>
          <a:p>
            <a:pPr marL="263525" indent="0">
              <a:lnSpc>
                <a:spcPct val="120000"/>
              </a:lnSpc>
              <a:buNone/>
              <a:defRPr/>
            </a:pPr>
            <a:r>
              <a:rPr lang="cs-CZ" altLang="cs-CZ" sz="2800" dirty="0"/>
              <a:t> - fakultativní - může být uložena nezletilému, odůvodňuje-li to povaha spáchaného činu a je-li to nezbytně nutné k zajištění jeho řádné výchovy</a:t>
            </a:r>
          </a:p>
          <a:p>
            <a:pPr marL="0" indent="0">
              <a:lnSpc>
                <a:spcPct val="120000"/>
              </a:lnSpc>
              <a:buNone/>
              <a:defRPr/>
            </a:pPr>
            <a:r>
              <a:rPr lang="cs-CZ" altLang="cs-CZ" sz="2800" dirty="0"/>
              <a:t>g) ochranné léčení. </a:t>
            </a:r>
          </a:p>
          <a:p>
            <a:pPr>
              <a:lnSpc>
                <a:spcPct val="120000"/>
              </a:lnSpc>
            </a:pPr>
            <a:endParaRPr lang="cs-CZ" dirty="0"/>
          </a:p>
        </p:txBody>
      </p:sp>
    </p:spTree>
    <p:extLst>
      <p:ext uri="{BB962C8B-B14F-4D97-AF65-F5344CB8AC3E}">
        <p14:creationId xmlns:p14="http://schemas.microsoft.com/office/powerpoint/2010/main" val="4001588494"/>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Opatření ukládaná mladistvému</a:t>
            </a:r>
            <a:endParaRPr lang="cs-CZ" dirty="0"/>
          </a:p>
        </p:txBody>
      </p:sp>
      <p:sp>
        <p:nvSpPr>
          <p:cNvPr id="3" name="Zástupný symbol pro obsah 2"/>
          <p:cNvSpPr>
            <a:spLocks noGrp="1"/>
          </p:cNvSpPr>
          <p:nvPr>
            <p:ph sz="quarter" idx="1"/>
          </p:nvPr>
        </p:nvSpPr>
        <p:spPr/>
        <p:txBody>
          <a:bodyPr/>
          <a:lstStyle/>
          <a:p>
            <a:pPr marL="0" indent="0">
              <a:buNone/>
            </a:pPr>
            <a:r>
              <a:rPr lang="cs-CZ" altLang="cs-CZ" sz="2400" dirty="0"/>
              <a:t>Mladiství jsou souzeni zvláštním soudem pro mladistvé. </a:t>
            </a:r>
          </a:p>
          <a:p>
            <a:pPr marL="0" indent="0">
              <a:buNone/>
            </a:pPr>
            <a:r>
              <a:rPr lang="cs-CZ" altLang="cs-CZ" sz="2400" dirty="0"/>
              <a:t>Zákon umožňuje uložit mladistvým 3 druhy sankcí:</a:t>
            </a:r>
          </a:p>
          <a:p>
            <a:pPr marL="0" indent="0">
              <a:buNone/>
            </a:pPr>
            <a:r>
              <a:rPr lang="cs-CZ" altLang="cs-CZ" sz="2400" dirty="0"/>
              <a:t>- výchovná opatření</a:t>
            </a:r>
          </a:p>
          <a:p>
            <a:pPr marL="0" indent="0">
              <a:buNone/>
            </a:pPr>
            <a:r>
              <a:rPr lang="cs-CZ" altLang="cs-CZ" sz="2400" dirty="0"/>
              <a:t>- ochranná opatření</a:t>
            </a:r>
          </a:p>
          <a:p>
            <a:pPr marL="0" indent="0">
              <a:buNone/>
            </a:pPr>
            <a:r>
              <a:rPr lang="cs-CZ" altLang="cs-CZ" sz="2400" dirty="0"/>
              <a:t>- trestní opatření</a:t>
            </a:r>
          </a:p>
          <a:p>
            <a:endParaRPr lang="cs-CZ" dirty="0"/>
          </a:p>
        </p:txBody>
      </p:sp>
    </p:spTree>
    <p:extLst>
      <p:ext uri="{BB962C8B-B14F-4D97-AF65-F5344CB8AC3E}">
        <p14:creationId xmlns:p14="http://schemas.microsoft.com/office/powerpoint/2010/main" val="575641827"/>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Výchovná opatření ukládaná mladistvému</a:t>
            </a:r>
            <a:endParaRPr lang="cs-CZ" dirty="0"/>
          </a:p>
        </p:txBody>
      </p:sp>
      <p:sp>
        <p:nvSpPr>
          <p:cNvPr id="3" name="Zástupný symbol pro obsah 2"/>
          <p:cNvSpPr>
            <a:spLocks noGrp="1"/>
          </p:cNvSpPr>
          <p:nvPr>
            <p:ph sz="quarter" idx="1"/>
          </p:nvPr>
        </p:nvSpPr>
        <p:spPr/>
        <p:txBody>
          <a:bodyPr/>
          <a:lstStyle/>
          <a:p>
            <a:r>
              <a:rPr lang="cs-CZ" altLang="cs-CZ" dirty="0"/>
              <a:t>dohled probačního úředníka </a:t>
            </a:r>
          </a:p>
          <a:p>
            <a:r>
              <a:rPr lang="cs-CZ" altLang="cs-CZ" dirty="0" smtClean="0"/>
              <a:t>probační </a:t>
            </a:r>
            <a:r>
              <a:rPr lang="cs-CZ" altLang="cs-CZ" dirty="0"/>
              <a:t>program</a:t>
            </a:r>
          </a:p>
          <a:p>
            <a:r>
              <a:rPr lang="cs-CZ" altLang="cs-CZ" dirty="0" smtClean="0"/>
              <a:t>výchovné </a:t>
            </a:r>
            <a:r>
              <a:rPr lang="cs-CZ" altLang="cs-CZ" dirty="0"/>
              <a:t>povinnosti</a:t>
            </a:r>
          </a:p>
          <a:p>
            <a:r>
              <a:rPr lang="cs-CZ" altLang="cs-CZ" dirty="0" smtClean="0"/>
              <a:t>výchovná </a:t>
            </a:r>
            <a:r>
              <a:rPr lang="cs-CZ" altLang="cs-CZ" dirty="0"/>
              <a:t>omezení</a:t>
            </a:r>
          </a:p>
          <a:p>
            <a:r>
              <a:rPr lang="cs-CZ" altLang="cs-CZ" dirty="0" smtClean="0"/>
              <a:t>napomenutí </a:t>
            </a:r>
            <a:r>
              <a:rPr lang="cs-CZ" altLang="cs-CZ" dirty="0"/>
              <a:t>s výstrahou</a:t>
            </a:r>
          </a:p>
          <a:p>
            <a:endParaRPr lang="cs-CZ" dirty="0"/>
          </a:p>
        </p:txBody>
      </p:sp>
    </p:spTree>
    <p:extLst>
      <p:ext uri="{BB962C8B-B14F-4D97-AF65-F5344CB8AC3E}">
        <p14:creationId xmlns:p14="http://schemas.microsoft.com/office/powerpoint/2010/main" val="1349322261"/>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Ochranná opatření ukládaná mladistvému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0000" lnSpcReduction="20000"/>
          </a:bodyPr>
          <a:lstStyle/>
          <a:p>
            <a:pPr>
              <a:lnSpc>
                <a:spcPct val="120000"/>
              </a:lnSpc>
            </a:pPr>
            <a:r>
              <a:rPr lang="cs-CZ" altLang="cs-CZ" sz="2800" b="1" dirty="0"/>
              <a:t>ochranné léčení</a:t>
            </a:r>
            <a:r>
              <a:rPr lang="cs-CZ" altLang="cs-CZ" sz="2800" dirty="0"/>
              <a:t> - ukládá se za stejných podmínek jako u dospělého</a:t>
            </a:r>
          </a:p>
          <a:p>
            <a:pPr>
              <a:lnSpc>
                <a:spcPct val="120000"/>
              </a:lnSpc>
            </a:pPr>
            <a:r>
              <a:rPr lang="cs-CZ" altLang="cs-CZ" sz="2800" b="1" dirty="0" smtClean="0"/>
              <a:t>zabezpečovací </a:t>
            </a:r>
            <a:r>
              <a:rPr lang="cs-CZ" altLang="cs-CZ" sz="2800" b="1" dirty="0"/>
              <a:t>detence</a:t>
            </a:r>
            <a:r>
              <a:rPr lang="cs-CZ" altLang="cs-CZ" sz="2800" dirty="0"/>
              <a:t> - ukládá se za stejných podmínek jako u dospělého a vykonává se v ústavu pro výkon zabezpečovací detence se zvláštní ostrahou a s léčebnými, psychologickými, vzdělávacími, pedagogickými, rehabilitačními a činnostními programy. Zabezpečovací detence potrvá, dokud to vyžaduje ochrana společnosti a soud nejméně jednou za šest měsíců přezkoumá, zda důvody pro její další pokračování ještě trvají. </a:t>
            </a:r>
          </a:p>
          <a:p>
            <a:pPr>
              <a:lnSpc>
                <a:spcPct val="120000"/>
              </a:lnSpc>
            </a:pPr>
            <a:r>
              <a:rPr lang="cs-CZ" altLang="cs-CZ" sz="2800" b="1" dirty="0" smtClean="0"/>
              <a:t>zabrání </a:t>
            </a:r>
            <a:r>
              <a:rPr lang="cs-CZ" altLang="cs-CZ" sz="2800" b="1" dirty="0"/>
              <a:t>věci nebo jiné majetkové hodnoty</a:t>
            </a:r>
            <a:r>
              <a:rPr lang="cs-CZ" altLang="cs-CZ" sz="2800" dirty="0"/>
              <a:t> - ukládá se za stejných podmínek jako u dospělého</a:t>
            </a:r>
          </a:p>
          <a:p>
            <a:pPr>
              <a:lnSpc>
                <a:spcPct val="120000"/>
              </a:lnSpc>
            </a:pPr>
            <a:r>
              <a:rPr lang="cs-CZ" altLang="cs-CZ" sz="2800" b="1" dirty="0" smtClean="0"/>
              <a:t>ochranná </a:t>
            </a:r>
            <a:r>
              <a:rPr lang="cs-CZ" altLang="cs-CZ" sz="2800" b="1" dirty="0"/>
              <a:t>výchova </a:t>
            </a:r>
            <a:r>
              <a:rPr lang="cs-CZ" altLang="cs-CZ" sz="2800" dirty="0"/>
              <a:t>– lze ji uložit mladistvému, pokud o jeho výchovu není řádně postaráno a současně nepostačuje uložení výchovných opatření. Lze ji uložit samostatně nebo vedle trestních opatření. Trvá, dokud to vyžaduje její účel, nejdéle do dovršení 18 roku, vyžaduje-li to zájem mladistvého, lze prodloužit do 19 roku. </a:t>
            </a:r>
            <a:endParaRPr lang="cs-CZ" altLang="cs-CZ" sz="2400" dirty="0"/>
          </a:p>
          <a:p>
            <a:pPr>
              <a:lnSpc>
                <a:spcPct val="120000"/>
              </a:lnSpc>
            </a:pPr>
            <a:endParaRPr lang="cs-CZ" dirty="0"/>
          </a:p>
        </p:txBody>
      </p:sp>
    </p:spTree>
    <p:extLst>
      <p:ext uri="{BB962C8B-B14F-4D97-AF65-F5344CB8AC3E}">
        <p14:creationId xmlns:p14="http://schemas.microsoft.com/office/powerpoint/2010/main" val="3713466865"/>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Trestní opatření ukládaná mladistvému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55000" lnSpcReduction="20000"/>
          </a:bodyPr>
          <a:lstStyle/>
          <a:p>
            <a:pPr marL="0" indent="0">
              <a:lnSpc>
                <a:spcPct val="120000"/>
              </a:lnSpc>
              <a:buNone/>
            </a:pPr>
            <a:r>
              <a:rPr lang="cs-CZ" altLang="cs-CZ" sz="2800" dirty="0"/>
              <a:t>a) </a:t>
            </a:r>
            <a:r>
              <a:rPr lang="cs-CZ" altLang="cs-CZ" sz="2800" b="1" dirty="0"/>
              <a:t>obecně prospěšné práce</a:t>
            </a:r>
            <a:r>
              <a:rPr lang="cs-CZ" altLang="cs-CZ" sz="2800" dirty="0"/>
              <a:t> – ve výměře 50-150 hodin</a:t>
            </a:r>
          </a:p>
          <a:p>
            <a:pPr marL="0" indent="0">
              <a:lnSpc>
                <a:spcPct val="120000"/>
              </a:lnSpc>
              <a:buNone/>
            </a:pPr>
            <a:r>
              <a:rPr lang="cs-CZ" altLang="cs-CZ" sz="2800" dirty="0"/>
              <a:t>b) </a:t>
            </a:r>
            <a:r>
              <a:rPr lang="cs-CZ" altLang="cs-CZ" sz="2800" b="1" dirty="0"/>
              <a:t>peněžité opatření</a:t>
            </a:r>
            <a:r>
              <a:rPr lang="cs-CZ" altLang="cs-CZ" sz="2800" dirty="0"/>
              <a:t> - 10 až 365 denních sazeb s výší denní sazby 100,- Kč až 5.000,- Kč</a:t>
            </a:r>
          </a:p>
          <a:p>
            <a:pPr marL="0" indent="0">
              <a:lnSpc>
                <a:spcPct val="120000"/>
              </a:lnSpc>
              <a:buNone/>
            </a:pPr>
            <a:r>
              <a:rPr lang="cs-CZ" altLang="cs-CZ" sz="2800" dirty="0"/>
              <a:t>c) </a:t>
            </a:r>
            <a:r>
              <a:rPr lang="cs-CZ" altLang="cs-CZ" sz="2800" b="1" dirty="0"/>
              <a:t>peněžité opatření s podmíněným odkladem výkonu</a:t>
            </a:r>
            <a:r>
              <a:rPr lang="cs-CZ" altLang="cs-CZ" sz="2800" dirty="0"/>
              <a:t> – Soud podmíněně odloží výkon peněžitého opatření a stanoví zkušební dobu až na tři léta</a:t>
            </a:r>
          </a:p>
          <a:p>
            <a:pPr marL="0" indent="0">
              <a:lnSpc>
                <a:spcPct val="120000"/>
              </a:lnSpc>
              <a:buNone/>
            </a:pPr>
            <a:r>
              <a:rPr lang="cs-CZ" altLang="cs-CZ" sz="2800" dirty="0"/>
              <a:t>d) </a:t>
            </a:r>
            <a:r>
              <a:rPr lang="cs-CZ" altLang="cs-CZ" sz="2800" b="1" dirty="0"/>
              <a:t>propadnutí věci nebo jiné majetkové hodnoty</a:t>
            </a:r>
            <a:r>
              <a:rPr lang="cs-CZ" altLang="cs-CZ" sz="2800" dirty="0"/>
              <a:t> - ukládá se za stejných podmínek jako u dospělého</a:t>
            </a:r>
          </a:p>
          <a:p>
            <a:pPr marL="0" indent="0">
              <a:lnSpc>
                <a:spcPct val="120000"/>
              </a:lnSpc>
              <a:buNone/>
            </a:pPr>
            <a:r>
              <a:rPr lang="cs-CZ" altLang="cs-CZ" sz="2800" dirty="0"/>
              <a:t>e) </a:t>
            </a:r>
            <a:r>
              <a:rPr lang="cs-CZ" altLang="cs-CZ" sz="2800" b="1" dirty="0"/>
              <a:t>zákaz činnosti</a:t>
            </a:r>
            <a:r>
              <a:rPr lang="cs-CZ" altLang="cs-CZ" sz="2800" dirty="0"/>
              <a:t> – až na pět let, není-li to na překážku přípravě na jeho povolání</a:t>
            </a:r>
          </a:p>
          <a:p>
            <a:pPr marL="0" indent="0">
              <a:lnSpc>
                <a:spcPct val="120000"/>
              </a:lnSpc>
              <a:buNone/>
            </a:pPr>
            <a:r>
              <a:rPr lang="cs-CZ" altLang="cs-CZ" sz="2800" dirty="0"/>
              <a:t>f) </a:t>
            </a:r>
            <a:r>
              <a:rPr lang="cs-CZ" altLang="cs-CZ" sz="2800" b="1" dirty="0"/>
              <a:t>vyhoštění</a:t>
            </a:r>
            <a:r>
              <a:rPr lang="cs-CZ" altLang="cs-CZ" sz="2800" dirty="0"/>
              <a:t> – na 1 až 5 let</a:t>
            </a:r>
          </a:p>
          <a:p>
            <a:pPr marL="0" indent="0">
              <a:lnSpc>
                <a:spcPct val="120000"/>
              </a:lnSpc>
              <a:buNone/>
            </a:pPr>
            <a:r>
              <a:rPr lang="cs-CZ" altLang="cs-CZ" sz="2800" dirty="0"/>
              <a:t>g) </a:t>
            </a:r>
            <a:r>
              <a:rPr lang="cs-CZ" altLang="cs-CZ" sz="2800" b="1" dirty="0"/>
              <a:t>domácí vězení</a:t>
            </a:r>
            <a:r>
              <a:rPr lang="cs-CZ" altLang="cs-CZ" sz="2800" dirty="0"/>
              <a:t> - ukládá se za stejných podmínek jako u dospělého</a:t>
            </a:r>
          </a:p>
          <a:p>
            <a:pPr marL="0" indent="0">
              <a:lnSpc>
                <a:spcPct val="120000"/>
              </a:lnSpc>
              <a:buNone/>
            </a:pPr>
            <a:r>
              <a:rPr lang="cs-CZ" altLang="cs-CZ" sz="2800" dirty="0"/>
              <a:t>h) </a:t>
            </a:r>
            <a:r>
              <a:rPr lang="cs-CZ" altLang="cs-CZ" sz="2800" b="1" dirty="0"/>
              <a:t>zákaz vstupu na sportovní, kulturní a jiné společenské akce</a:t>
            </a:r>
            <a:r>
              <a:rPr lang="cs-CZ" altLang="cs-CZ" sz="2800" dirty="0"/>
              <a:t> – maximálně 5 let</a:t>
            </a:r>
          </a:p>
          <a:p>
            <a:pPr marL="0" indent="0">
              <a:lnSpc>
                <a:spcPct val="120000"/>
              </a:lnSpc>
              <a:buNone/>
            </a:pPr>
            <a:r>
              <a:rPr lang="cs-CZ" altLang="cs-CZ" sz="2800" dirty="0"/>
              <a:t>g) </a:t>
            </a:r>
            <a:r>
              <a:rPr lang="cs-CZ" altLang="cs-CZ" sz="2800" b="1" dirty="0"/>
              <a:t>odnětí svobody podmíněně odložené na zkušební dobu</a:t>
            </a:r>
            <a:r>
              <a:rPr lang="cs-CZ" altLang="cs-CZ" sz="2800" dirty="0"/>
              <a:t> (podmíněné odsouzení) – odnětí svobody v trvání až tří let se zkušební dobou až na 3 léta</a:t>
            </a:r>
          </a:p>
          <a:p>
            <a:pPr marL="0" indent="0">
              <a:lnSpc>
                <a:spcPct val="120000"/>
              </a:lnSpc>
              <a:buNone/>
            </a:pPr>
            <a:r>
              <a:rPr lang="cs-CZ" altLang="cs-CZ" sz="2800" dirty="0"/>
              <a:t>h) </a:t>
            </a:r>
            <a:r>
              <a:rPr lang="cs-CZ" altLang="cs-CZ" sz="2800" b="1" dirty="0"/>
              <a:t>odnětí svobody podmíněně odložené na zkušební dobu s dohledem</a:t>
            </a:r>
            <a:r>
              <a:rPr lang="cs-CZ" altLang="cs-CZ" sz="2800" dirty="0"/>
              <a:t> (podmíněné odsouzení s dohledem) – totéž jako podmíněné odsouzení, jen je pachateli navíc stanoven dohled, </a:t>
            </a:r>
          </a:p>
          <a:p>
            <a:pPr marL="0" indent="0">
              <a:lnSpc>
                <a:spcPct val="120000"/>
              </a:lnSpc>
              <a:buNone/>
            </a:pPr>
            <a:r>
              <a:rPr lang="cs-CZ" altLang="cs-CZ" sz="2800" dirty="0"/>
              <a:t>i) </a:t>
            </a:r>
            <a:r>
              <a:rPr lang="cs-CZ" altLang="cs-CZ" sz="2800" b="1" dirty="0"/>
              <a:t>odnětí svobody nepodmíněné</a:t>
            </a:r>
            <a:r>
              <a:rPr lang="cs-CZ" altLang="cs-CZ" sz="2800" dirty="0"/>
              <a:t> – trestní sazba u mladistvých se snižuje na polovinu, maximální sazba může činit 1-5 let. Pouze v případě činu, za který trestní zákoník umožňuje uložit výjimečný trest, je možné uložit trestní opatření v rozmezí 5-10 let.</a:t>
            </a:r>
          </a:p>
          <a:p>
            <a:pPr marL="0" indent="0">
              <a:lnSpc>
                <a:spcPct val="120000"/>
              </a:lnSpc>
              <a:buNone/>
            </a:pPr>
            <a:endParaRPr lang="cs-CZ" dirty="0"/>
          </a:p>
        </p:txBody>
      </p:sp>
    </p:spTree>
    <p:extLst>
      <p:ext uri="{BB962C8B-B14F-4D97-AF65-F5344CB8AC3E}">
        <p14:creationId xmlns:p14="http://schemas.microsoft.com/office/powerpoint/2010/main" val="40585330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Zvíře</a:t>
            </a:r>
          </a:p>
        </p:txBody>
      </p:sp>
      <p:sp>
        <p:nvSpPr>
          <p:cNvPr id="3" name="Zástupný symbol pro obsah 2"/>
          <p:cNvSpPr>
            <a:spLocks noGrp="1"/>
          </p:cNvSpPr>
          <p:nvPr>
            <p:ph sz="quarter" idx="1"/>
          </p:nvPr>
        </p:nvSpPr>
        <p:spPr/>
        <p:txBody>
          <a:bodyPr>
            <a:normAutofit lnSpcReduction="10000"/>
          </a:bodyPr>
          <a:lstStyle/>
          <a:p>
            <a:r>
              <a:rPr lang="cs-CZ" dirty="0"/>
              <a:t>Zvířetem ve smyslu občanského práva je každý smysly nadaný živý tvor (s výjimkou člověka). Veřejné právo považuje za zvíře pouze obratlovce</a:t>
            </a:r>
            <a:r>
              <a:rPr lang="cs-CZ" dirty="0" smtClean="0"/>
              <a:t>.</a:t>
            </a:r>
          </a:p>
          <a:p>
            <a:r>
              <a:rPr lang="cs-CZ" dirty="0" smtClean="0"/>
              <a:t>Zvířata nejsou </a:t>
            </a:r>
            <a:r>
              <a:rPr lang="cs-CZ" dirty="0"/>
              <a:t>věcí, ale ustanovení o věcech se na zvíře použijí, pokud neodporují povaze živého </a:t>
            </a:r>
            <a:r>
              <a:rPr lang="cs-CZ" dirty="0" smtClean="0"/>
              <a:t>tvora.</a:t>
            </a:r>
          </a:p>
          <a:p>
            <a:r>
              <a:rPr lang="cs-CZ" dirty="0" smtClean="0"/>
              <a:t>Od věcí je odlišná také právní úprava náhrady </a:t>
            </a:r>
            <a:r>
              <a:rPr lang="cs-CZ" dirty="0"/>
              <a:t>škody za zraněné </a:t>
            </a:r>
            <a:r>
              <a:rPr lang="cs-CZ" dirty="0" smtClean="0"/>
              <a:t>zvíře, kdy </a:t>
            </a:r>
            <a:r>
              <a:rPr lang="da-DK" dirty="0"/>
              <a:t>škůdce </a:t>
            </a:r>
            <a:r>
              <a:rPr lang="da-DK" dirty="0" smtClean="0"/>
              <a:t>nahradí účelně </a:t>
            </a:r>
            <a:r>
              <a:rPr lang="da-DK" dirty="0"/>
              <a:t>vynaložené náklady spojené s péčí o zdraví zraněného </a:t>
            </a:r>
            <a:r>
              <a:rPr lang="da-DK" dirty="0" smtClean="0"/>
              <a:t>zvířete</a:t>
            </a:r>
            <a:r>
              <a:rPr lang="cs-CZ" dirty="0" smtClean="0"/>
              <a:t>,</a:t>
            </a:r>
            <a:r>
              <a:rPr lang="da-DK" dirty="0" smtClean="0"/>
              <a:t> i </a:t>
            </a:r>
            <a:r>
              <a:rPr lang="da-DK" dirty="0"/>
              <a:t>když podstatně převyšují cenu zvířete, pokud by je vynaložil rozumný </a:t>
            </a:r>
            <a:r>
              <a:rPr lang="da-DK" dirty="0" smtClean="0"/>
              <a:t>chovatel. </a:t>
            </a:r>
            <a:endParaRPr lang="cs-CZ" dirty="0"/>
          </a:p>
          <a:p>
            <a:endParaRPr lang="cs-CZ" dirty="0"/>
          </a:p>
        </p:txBody>
      </p:sp>
    </p:spTree>
    <p:extLst>
      <p:ext uri="{BB962C8B-B14F-4D97-AF65-F5344CB8AC3E}">
        <p14:creationId xmlns:p14="http://schemas.microsoft.com/office/powerpoint/2010/main" val="2347950775"/>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Procesní odlišnosti v řízení proti mladistvým</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r>
              <a:rPr lang="cs-CZ" dirty="0"/>
              <a:t>Mladiství jsou souzeni zvláštním soudem pro mladistvé (obvykle je to jeden senát obecného soudu). </a:t>
            </a:r>
            <a:endParaRPr lang="cs-CZ" dirty="0" smtClean="0"/>
          </a:p>
          <a:p>
            <a:r>
              <a:rPr lang="cs-CZ" dirty="0" smtClean="0"/>
              <a:t>Zákon </a:t>
            </a:r>
            <a:r>
              <a:rPr lang="cs-CZ" dirty="0"/>
              <a:t>používá rovněž odlišnou terminologii (provinění místo trestného činu, trestní opatření místo trestu), stanoví jiné podmínky pro upuštění od uložení trestního opatření, možnosti různých dohledů a výchovných opatření apod. </a:t>
            </a:r>
            <a:endParaRPr lang="cs-CZ" dirty="0" smtClean="0"/>
          </a:p>
          <a:p>
            <a:r>
              <a:rPr lang="cs-CZ" dirty="0" smtClean="0"/>
              <a:t>V</a:t>
            </a:r>
            <a:r>
              <a:rPr lang="cs-CZ" dirty="0"/>
              <a:t> řízení vystupuje jako osoba se samostatnými obhajovacími právy orgán sociálněprávní ochrany dětí (OSPOD</a:t>
            </a:r>
            <a:r>
              <a:rPr lang="cs-CZ" dirty="0" smtClean="0"/>
              <a:t>), </a:t>
            </a:r>
            <a:r>
              <a:rPr lang="cs-CZ" dirty="0"/>
              <a:t>a zákonný zástupce obviněného. </a:t>
            </a:r>
            <a:endParaRPr lang="cs-CZ" dirty="0" smtClean="0"/>
          </a:p>
          <a:p>
            <a:r>
              <a:rPr lang="cs-CZ" dirty="0" smtClean="0"/>
              <a:t>Vazba </a:t>
            </a:r>
            <a:r>
              <a:rPr lang="cs-CZ" dirty="0"/>
              <a:t>je pouze výjimečným opatřením a smí trvat max. 2 měsíce, u zvlášť závažného provinění 6 měsíců (výjimečně možnost prodloužit o další 2, resp. 6 měsíců). </a:t>
            </a:r>
            <a:endParaRPr lang="cs-CZ" dirty="0" smtClean="0"/>
          </a:p>
          <a:p>
            <a:r>
              <a:rPr lang="cs-CZ" dirty="0" smtClean="0"/>
              <a:t>Výsledkem </a:t>
            </a:r>
            <a:r>
              <a:rPr lang="cs-CZ" dirty="0"/>
              <a:t>řízení může být též odstoupení od trestního stíhání mladistvého (trestní stíhání není účelné a potrestání není nutné k odvrácení mladistvého od páchání dalších provinění. </a:t>
            </a:r>
            <a:endParaRPr lang="cs-CZ" dirty="0" smtClean="0"/>
          </a:p>
          <a:p>
            <a:r>
              <a:rPr lang="cs-CZ" dirty="0" smtClean="0"/>
              <a:t>Není </a:t>
            </a:r>
            <a:r>
              <a:rPr lang="cs-CZ" dirty="0"/>
              <a:t>možné rozhodnout trestním příkazem.</a:t>
            </a:r>
          </a:p>
          <a:p>
            <a:endParaRPr lang="cs-CZ" dirty="0"/>
          </a:p>
        </p:txBody>
      </p:sp>
    </p:spTree>
    <p:extLst>
      <p:ext uri="{BB962C8B-B14F-4D97-AF65-F5344CB8AC3E}">
        <p14:creationId xmlns:p14="http://schemas.microsoft.com/office/powerpoint/2010/main" val="1294087475"/>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Procesní odlišnosti v řízení proti </a:t>
            </a:r>
            <a:r>
              <a:rPr lang="cs-CZ" dirty="0" smtClean="0"/>
              <a:t>nezletilým</a:t>
            </a:r>
            <a:endParaRPr lang="cs-CZ" dirty="0"/>
          </a:p>
        </p:txBody>
      </p:sp>
      <p:sp>
        <p:nvSpPr>
          <p:cNvPr id="3" name="Zástupný symbol pro obsah 2"/>
          <p:cNvSpPr>
            <a:spLocks noGrp="1"/>
          </p:cNvSpPr>
          <p:nvPr>
            <p:ph sz="quarter" idx="1"/>
          </p:nvPr>
        </p:nvSpPr>
        <p:spPr/>
        <p:txBody>
          <a:bodyPr>
            <a:normAutofit fontScale="92500"/>
          </a:bodyPr>
          <a:lstStyle/>
          <a:p>
            <a:r>
              <a:rPr lang="cs-CZ" dirty="0"/>
              <a:t>J</a:t>
            </a:r>
            <a:r>
              <a:rPr lang="cs-CZ" dirty="0" smtClean="0"/>
              <a:t>ednání, které by u dospělého bylo považováno za trestný čin, se v případě nezletilého označuje jako „čin jinak trestný“</a:t>
            </a:r>
          </a:p>
          <a:p>
            <a:r>
              <a:rPr lang="cs-CZ" dirty="0" smtClean="0"/>
              <a:t>Dopustí-li </a:t>
            </a:r>
            <a:r>
              <a:rPr lang="cs-CZ" dirty="0"/>
              <a:t>se nezletilý činu jinak trestného, neprojednává se takové jednání v trestním řízení, ale ve zvláštním druhu nesporného občanskoprávního řízení. I toto řízení vede soud pro mladistvé. </a:t>
            </a:r>
            <a:endParaRPr lang="cs-CZ" dirty="0" smtClean="0"/>
          </a:p>
          <a:p>
            <a:r>
              <a:rPr lang="cs-CZ" dirty="0" smtClean="0"/>
              <a:t>I v tomto řízení vystupuje </a:t>
            </a:r>
            <a:r>
              <a:rPr lang="cs-CZ" dirty="0"/>
              <a:t>jako osoba se samostatnými obhajovacími právy orgán sociálněprávní ochrany dětí (OSPOD</a:t>
            </a:r>
            <a:r>
              <a:rPr lang="cs-CZ" dirty="0" smtClean="0"/>
              <a:t>), </a:t>
            </a:r>
            <a:r>
              <a:rPr lang="cs-CZ" dirty="0"/>
              <a:t>a zákonný zástupce nezletilého. </a:t>
            </a:r>
            <a:endParaRPr lang="cs-CZ" dirty="0" smtClean="0"/>
          </a:p>
          <a:p>
            <a:r>
              <a:rPr lang="cs-CZ" dirty="0" smtClean="0"/>
              <a:t>Vazba </a:t>
            </a:r>
            <a:r>
              <a:rPr lang="cs-CZ" dirty="0"/>
              <a:t>není přípustná</a:t>
            </a:r>
            <a:r>
              <a:rPr lang="cs-CZ" dirty="0" smtClean="0"/>
              <a:t>.</a:t>
            </a:r>
            <a:endParaRPr lang="cs-CZ" dirty="0"/>
          </a:p>
        </p:txBody>
      </p:sp>
    </p:spTree>
    <p:extLst>
      <p:ext uri="{BB962C8B-B14F-4D97-AF65-F5344CB8AC3E}">
        <p14:creationId xmlns:p14="http://schemas.microsoft.com/office/powerpoint/2010/main" val="4243309755"/>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Probační a mediační služba</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62500" lnSpcReduction="20000"/>
          </a:bodyPr>
          <a:lstStyle/>
          <a:p>
            <a:pPr lvl="0"/>
            <a:r>
              <a:rPr lang="cs-CZ" dirty="0"/>
              <a:t>státní </a:t>
            </a:r>
            <a:r>
              <a:rPr lang="cs-CZ" dirty="0" smtClean="0"/>
              <a:t>instituce, </a:t>
            </a:r>
            <a:r>
              <a:rPr lang="cs-CZ" dirty="0"/>
              <a:t>která zajišťuje kontrolu výkonu trestů nespojených s odnětím svobody, připravuje podklady pro jejich ukládání a nabízí možnost jednání mezi pachatelem a obětí o urovnání následků trestného </a:t>
            </a:r>
            <a:r>
              <a:rPr lang="cs-CZ" dirty="0" smtClean="0"/>
              <a:t>činu, usiluje </a:t>
            </a:r>
            <a:r>
              <a:rPr lang="cs-CZ" dirty="0"/>
              <a:t>o zprostředkování účinného a společensky prospěšného řešení konfliktů spojených s trestnou činností a současně organizuje a zajišťuje efektivní a důstojný výkon alternativních trestů a opatření s důrazem na zájmy poškozených, ochranu komunity a prevenci kriminality. PMS v přípravném řízení i v řízení před soudem</a:t>
            </a:r>
          </a:p>
          <a:p>
            <a:pPr lvl="0"/>
            <a:r>
              <a:rPr lang="cs-CZ" dirty="0"/>
              <a:t>může zprostředkovat uzavření dohody o náhradě škody pachatele s poškozeným, která může být podkladem pro některý z odklonů (podmíněné zastavení či narovnání)</a:t>
            </a:r>
          </a:p>
          <a:p>
            <a:pPr lvl="0"/>
            <a:r>
              <a:rPr lang="cs-CZ" dirty="0"/>
              <a:t>může kontrolovat chování obviněného v případech, kdy dohledem probačního úředníka byla nahrazena vazba</a:t>
            </a:r>
          </a:p>
          <a:p>
            <a:pPr lvl="0"/>
            <a:r>
              <a:rPr lang="cs-CZ" dirty="0"/>
              <a:t>může kontrolovat chování odsouzeného v případech, kdy mu byl uložen podmíněný trest s dohledem, nebo kdy došlo k jeho podmíněnému propuštění s dohledem</a:t>
            </a:r>
          </a:p>
          <a:p>
            <a:pPr lvl="0"/>
            <a:r>
              <a:rPr lang="cs-CZ" dirty="0"/>
              <a:t>kontroluje plnění trestu obecně prospěšných prací</a:t>
            </a:r>
          </a:p>
          <a:p>
            <a:pPr lvl="0"/>
            <a:r>
              <a:rPr lang="cs-CZ" dirty="0"/>
              <a:t>kontroluje plnění trestu domácího vězení</a:t>
            </a:r>
          </a:p>
          <a:p>
            <a:pPr lvl="0"/>
            <a:r>
              <a:rPr lang="cs-CZ" dirty="0"/>
              <a:t>kontroluje plnění trestu zákazu vstupu na sportovní, kulturní a jiné společenské akce</a:t>
            </a:r>
          </a:p>
          <a:p>
            <a:r>
              <a:rPr lang="cs-CZ" dirty="0"/>
              <a:t>poskytuje odsouzeným poradenství a pomoc při zapojení do života po propuštění z výkonu trestu.</a:t>
            </a:r>
            <a:endParaRPr lang="cs-CZ" dirty="0"/>
          </a:p>
        </p:txBody>
      </p:sp>
    </p:spTree>
    <p:extLst>
      <p:ext uri="{BB962C8B-B14F-4D97-AF65-F5344CB8AC3E}">
        <p14:creationId xmlns:p14="http://schemas.microsoft.com/office/powerpoint/2010/main" val="1415730019"/>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758952"/>
          </a:xfrm>
        </p:spPr>
        <p:txBody>
          <a:bodyPr>
            <a:normAutofit fontScale="90000"/>
          </a:bodyPr>
          <a:lstStyle/>
          <a:p>
            <a:r>
              <a:rPr lang="cs-CZ" dirty="0" smtClean="0"/>
              <a:t>Úkoly PMS v oblasti soudnictví ve věcech mládeže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Vedle obecných povinnosti zde PMS plní další úkoly vyplývající z jednotlivých opatření ukládaných nezletilému či mladistvému, zejména </a:t>
            </a:r>
          </a:p>
          <a:p>
            <a:pPr>
              <a:buFontTx/>
              <a:buChar char="-"/>
            </a:pPr>
            <a:r>
              <a:rPr lang="cs-CZ" dirty="0" smtClean="0"/>
              <a:t>dohled probačního úředníka</a:t>
            </a:r>
          </a:p>
          <a:p>
            <a:pPr>
              <a:buFontTx/>
              <a:buChar char="-"/>
            </a:pPr>
            <a:r>
              <a:rPr lang="cs-CZ" dirty="0" smtClean="0"/>
              <a:t>kontrola plnění probačních programů</a:t>
            </a:r>
          </a:p>
          <a:p>
            <a:pPr>
              <a:buFontTx/>
              <a:buChar char="-"/>
            </a:pPr>
            <a:r>
              <a:rPr lang="cs-CZ" dirty="0" smtClean="0"/>
              <a:t>kontrola dodržování výchovných povinností a výchovných omezení</a:t>
            </a:r>
            <a:endParaRPr lang="cs-CZ" dirty="0"/>
          </a:p>
        </p:txBody>
      </p:sp>
    </p:spTree>
    <p:extLst>
      <p:ext uri="{BB962C8B-B14F-4D97-AF65-F5344CB8AC3E}">
        <p14:creationId xmlns:p14="http://schemas.microsoft.com/office/powerpoint/2010/main" val="2657097369"/>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19</a:t>
            </a:r>
            <a:endParaRPr lang="cs-CZ" dirty="0"/>
          </a:p>
        </p:txBody>
      </p:sp>
      <p:sp>
        <p:nvSpPr>
          <p:cNvPr id="3" name="Zástupný symbol pro obsah 2"/>
          <p:cNvSpPr>
            <a:spLocks noGrp="1"/>
          </p:cNvSpPr>
          <p:nvPr>
            <p:ph sz="quarter" idx="1"/>
          </p:nvPr>
        </p:nvSpPr>
        <p:spPr/>
        <p:txBody>
          <a:bodyPr/>
          <a:lstStyle/>
          <a:p>
            <a:pPr marL="0" indent="0">
              <a:buNone/>
            </a:pPr>
            <a:r>
              <a:rPr lang="cs-CZ" b="1" dirty="0"/>
              <a:t>Stádia trestního řízení a orgány činné v trestním řízení</a:t>
            </a:r>
            <a:endParaRPr lang="cs-CZ" dirty="0"/>
          </a:p>
        </p:txBody>
      </p:sp>
    </p:spTree>
    <p:extLst>
      <p:ext uri="{BB962C8B-B14F-4D97-AF65-F5344CB8AC3E}">
        <p14:creationId xmlns:p14="http://schemas.microsoft.com/office/powerpoint/2010/main" val="3282981853"/>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devatenácté otázce </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dirty="0" smtClean="0"/>
              <a:t>Pokuste se pochopit tuto otázku logicky, neboť průběh trestního řízení je logický. Logicky musíte nejprve odhalit pachatele, pak nashromáždit důkazy a teprve nakonec jej odsoudit. Zabývejte se pouze standardním průběhem řízení, nechtě stranou zvláštní typy řízení (zkrácené přípravné řízení, řízení před samosoudcem apod.), na ty se ptát nebudu. Druhá část otázky (orgány činné v trestním řízení) bezprostředně souvisí s první částí (stádia trestního řízení), neboť v každé části trestního řízení se uplatní jiný orgán, a vy byste měli vědět, který.</a:t>
            </a:r>
            <a:endParaRPr lang="cs-CZ" dirty="0"/>
          </a:p>
        </p:txBody>
      </p:sp>
    </p:spTree>
    <p:extLst>
      <p:ext uri="{BB962C8B-B14F-4D97-AF65-F5344CB8AC3E}">
        <p14:creationId xmlns:p14="http://schemas.microsoft.com/office/powerpoint/2010/main" val="156149510"/>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Trestní řízení</a:t>
            </a:r>
            <a:endParaRPr lang="cs-CZ" dirty="0"/>
          </a:p>
        </p:txBody>
      </p:sp>
      <p:sp>
        <p:nvSpPr>
          <p:cNvPr id="3" name="Zástupný symbol pro obsah 2"/>
          <p:cNvSpPr>
            <a:spLocks noGrp="1"/>
          </p:cNvSpPr>
          <p:nvPr>
            <p:ph sz="quarter" idx="1"/>
          </p:nvPr>
        </p:nvSpPr>
        <p:spPr/>
        <p:txBody>
          <a:bodyPr/>
          <a:lstStyle/>
          <a:p>
            <a:pPr marL="0" indent="0">
              <a:buNone/>
            </a:pPr>
            <a:r>
              <a:rPr lang="cs-CZ" dirty="0"/>
              <a:t>zákonem upravený postup příslušných orgánů státu (tzv. orgánů činných v trestním řízení), jehož cílem je zjistit, zda byl spáchán trestný čin, zjistit jeho pachatele, uložit mu podle zákona trest nebo ochranné opatření a toto rozhodnutí vykonat, popřípadě zařídit jeho výkon.</a:t>
            </a:r>
          </a:p>
          <a:p>
            <a:endParaRPr lang="cs-CZ" dirty="0"/>
          </a:p>
        </p:txBody>
      </p:sp>
    </p:spTree>
    <p:extLst>
      <p:ext uri="{BB962C8B-B14F-4D97-AF65-F5344CB8AC3E}">
        <p14:creationId xmlns:p14="http://schemas.microsoft.com/office/powerpoint/2010/main" val="579316698"/>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Stadia trestního řízení</a:t>
            </a:r>
            <a:endParaRPr lang="cs-CZ" dirty="0"/>
          </a:p>
        </p:txBody>
      </p:sp>
      <p:pic>
        <p:nvPicPr>
          <p:cNvPr id="4" name="Picture 7" descr="tř"/>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51520" y="2780928"/>
            <a:ext cx="8692709" cy="169480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104974088"/>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Přípravné řízení - Prověřování</a:t>
            </a:r>
            <a:endParaRPr lang="cs-CZ" dirty="0"/>
          </a:p>
        </p:txBody>
      </p:sp>
      <p:sp>
        <p:nvSpPr>
          <p:cNvPr id="3" name="Zástupný symbol pro obsah 2"/>
          <p:cNvSpPr>
            <a:spLocks noGrp="1"/>
          </p:cNvSpPr>
          <p:nvPr>
            <p:ph sz="quarter" idx="1"/>
          </p:nvPr>
        </p:nvSpPr>
        <p:spPr/>
        <p:txBody>
          <a:bodyPr>
            <a:normAutofit lnSpcReduction="10000"/>
          </a:bodyPr>
          <a:lstStyle/>
          <a:p>
            <a:pPr marL="514350" indent="-514350">
              <a:buAutoNum type="arabicPeriod"/>
            </a:pPr>
            <a:r>
              <a:rPr lang="cs-CZ" dirty="0" smtClean="0"/>
              <a:t>na počátku trestního řízení se policejní orgán dozvídá o tom, že byl spáchán trestný čin (bylo podáno trestní oznámení, byla nalezena mrtvola, apod.)</a:t>
            </a:r>
          </a:p>
          <a:p>
            <a:pPr marL="514350" indent="-514350">
              <a:buAutoNum type="arabicPeriod"/>
            </a:pPr>
            <a:r>
              <a:rPr lang="cs-CZ" dirty="0" smtClean="0"/>
              <a:t>Policejní orgán vydá opatření o zahájení úkonů trestního řízení, čímž začíná trestní řízení, fáze přípravného řízení, část prověřování</a:t>
            </a:r>
          </a:p>
          <a:p>
            <a:pPr marL="514350" indent="-514350">
              <a:buAutoNum type="arabicPeriod"/>
            </a:pPr>
            <a:r>
              <a:rPr lang="cs-CZ" dirty="0" smtClean="0"/>
              <a:t>Policejní orgán pod dozorem státního zástupce zajišťuje  důkazy nezbytné k zjištění, zda </a:t>
            </a:r>
            <a:r>
              <a:rPr lang="cs-CZ" dirty="0"/>
              <a:t>došlo ke spáchání trestného činu, a </a:t>
            </a:r>
            <a:r>
              <a:rPr lang="cs-CZ" dirty="0" smtClean="0"/>
              <a:t>kdo je pachatelem </a:t>
            </a:r>
            <a:r>
              <a:rPr lang="cs-CZ" dirty="0"/>
              <a:t>tohoto trestného </a:t>
            </a:r>
            <a:r>
              <a:rPr lang="cs-CZ" dirty="0" smtClean="0"/>
              <a:t>činu. Jakmile to zjistí, tak …</a:t>
            </a:r>
            <a:endParaRPr lang="cs-CZ" dirty="0"/>
          </a:p>
        </p:txBody>
      </p:sp>
    </p:spTree>
    <p:extLst>
      <p:ext uri="{BB962C8B-B14F-4D97-AF65-F5344CB8AC3E}">
        <p14:creationId xmlns:p14="http://schemas.microsoft.com/office/powerpoint/2010/main" val="2645976012"/>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Přípravné řízení - Vyšetřování</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514350" indent="-514350">
              <a:buFont typeface="+mj-lt"/>
              <a:buAutoNum type="arabicPeriod" startAt="4"/>
            </a:pPr>
            <a:r>
              <a:rPr lang="cs-CZ" dirty="0" smtClean="0"/>
              <a:t>… policejní orgán vydá usnesení o zahájení trestního stíhání, kterým je konkrétní osobě sděleno obvinění z trestného činu. Tímto okamžikem končí prověřování a začíná vyšetřování (stále jako část přípravného řízení). Také tím začíná specifický úsek trestního řízení nazývaný „trestní stíhání“ (stojí mimo uváděné členění).</a:t>
            </a:r>
          </a:p>
          <a:p>
            <a:pPr marL="514350" indent="-514350">
              <a:buFont typeface="+mj-lt"/>
              <a:buAutoNum type="arabicPeriod" startAt="4"/>
            </a:pPr>
            <a:r>
              <a:rPr lang="cs-CZ" dirty="0" smtClean="0"/>
              <a:t>V průběhu vyšetřování policejní orgán pod dozorem státního zástupce opatřuje důkazy o vině </a:t>
            </a:r>
            <a:r>
              <a:rPr lang="cs-CZ" dirty="0"/>
              <a:t>(a případně i nevině) obviněného, které by umožňovaly postavit obviněného před soud nebo jinak ve věci rozhodnout</a:t>
            </a:r>
            <a:r>
              <a:rPr lang="cs-CZ" dirty="0" smtClean="0"/>
              <a:t>.</a:t>
            </a:r>
          </a:p>
          <a:p>
            <a:pPr marL="514350" indent="-514350">
              <a:buFont typeface="+mj-lt"/>
              <a:buAutoNum type="arabicPeriod" startAt="4"/>
            </a:pPr>
            <a:r>
              <a:rPr lang="cs-CZ" dirty="0" smtClean="0"/>
              <a:t>Po opatření všech potřebných důkazů předloží policejní orgán spisový materiál státnímu zástupci s návrhem na podání obžaloby, a státní zástupce (pokud nerozhodne jinak) vyhotoví obžalobu a pošle ji společně se spisem soudu. Tímto okamžikem končí vyšetřování i celé přípravné řízení.</a:t>
            </a:r>
          </a:p>
          <a:p>
            <a:pPr marL="0" indent="0">
              <a:buNone/>
            </a:pPr>
            <a:endParaRPr lang="cs-CZ" dirty="0"/>
          </a:p>
        </p:txBody>
      </p:sp>
    </p:spTree>
    <p:extLst>
      <p:ext uri="{BB962C8B-B14F-4D97-AF65-F5344CB8AC3E}">
        <p14:creationId xmlns:p14="http://schemas.microsoft.com/office/powerpoint/2010/main" val="6147176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3</a:t>
            </a:r>
            <a:endParaRPr lang="cs-CZ" dirty="0"/>
          </a:p>
        </p:txBody>
      </p:sp>
      <p:sp>
        <p:nvSpPr>
          <p:cNvPr id="3" name="Zástupný symbol pro obsah 2"/>
          <p:cNvSpPr>
            <a:spLocks noGrp="1"/>
          </p:cNvSpPr>
          <p:nvPr>
            <p:ph sz="quarter" idx="1"/>
          </p:nvPr>
        </p:nvSpPr>
        <p:spPr/>
        <p:txBody>
          <a:bodyPr/>
          <a:lstStyle/>
          <a:p>
            <a:r>
              <a:rPr lang="cs-CZ" b="1" dirty="0"/>
              <a:t>Osoby soukromoprávních vztahů, právní zastoupení, promlčení a prekluze v soukromém právu</a:t>
            </a:r>
            <a:endParaRPr lang="cs-CZ" dirty="0"/>
          </a:p>
        </p:txBody>
      </p:sp>
    </p:spTree>
    <p:extLst>
      <p:ext uri="{BB962C8B-B14F-4D97-AF65-F5344CB8AC3E}">
        <p14:creationId xmlns:p14="http://schemas.microsoft.com/office/powerpoint/2010/main" val="973909894"/>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758952"/>
          </a:xfrm>
        </p:spPr>
        <p:txBody>
          <a:bodyPr>
            <a:noAutofit/>
          </a:bodyPr>
          <a:lstStyle/>
          <a:p>
            <a:r>
              <a:rPr lang="cs-CZ" sz="2800" dirty="0" smtClean="0"/>
              <a:t>Řízení před soudem – předběžné projednání obžaloby</a:t>
            </a:r>
            <a:endParaRPr lang="cs-CZ" sz="2800" dirty="0"/>
          </a:p>
        </p:txBody>
      </p:sp>
      <p:sp>
        <p:nvSpPr>
          <p:cNvPr id="3" name="Zástupný symbol pro obsah 2"/>
          <p:cNvSpPr>
            <a:spLocks noGrp="1"/>
          </p:cNvSpPr>
          <p:nvPr>
            <p:ph sz="quarter" idx="1"/>
          </p:nvPr>
        </p:nvSpPr>
        <p:spPr/>
        <p:txBody>
          <a:bodyPr/>
          <a:lstStyle/>
          <a:p>
            <a:pPr marL="514350" indent="-514350">
              <a:buFont typeface="+mj-lt"/>
              <a:buAutoNum type="arabicPeriod" startAt="7"/>
            </a:pPr>
            <a:r>
              <a:rPr lang="cs-CZ" dirty="0" smtClean="0"/>
              <a:t>Doručením obžaloby soudu začíná fáze řízení před soudem. Než však soud obžalobu akceptuje a nařídí hlavní líčení, musí prověřit, zda přípravné řízení proběhlo řádným a zákonným způsobem. K tomu slouží předběžné projednání obžaloby.</a:t>
            </a:r>
          </a:p>
          <a:p>
            <a:pPr marL="514350" indent="-514350">
              <a:buFont typeface="+mj-lt"/>
              <a:buAutoNum type="arabicPeriod" startAt="7"/>
            </a:pPr>
            <a:r>
              <a:rPr lang="cs-CZ" dirty="0" smtClean="0"/>
              <a:t>Jestliže vady zjištěny nebyly, nařídí soud hlavní líčení, čímž se z obviněného stane obžalovaný.</a:t>
            </a:r>
            <a:endParaRPr lang="cs-CZ" dirty="0"/>
          </a:p>
        </p:txBody>
      </p:sp>
    </p:spTree>
    <p:extLst>
      <p:ext uri="{BB962C8B-B14F-4D97-AF65-F5344CB8AC3E}">
        <p14:creationId xmlns:p14="http://schemas.microsoft.com/office/powerpoint/2010/main" val="719844642"/>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600" dirty="0"/>
              <a:t>Řízení před soudem </a:t>
            </a:r>
            <a:r>
              <a:rPr lang="cs-CZ" sz="3600" dirty="0" smtClean="0"/>
              <a:t>– hlavní líčení</a:t>
            </a:r>
            <a:endParaRPr lang="cs-CZ" dirty="0"/>
          </a:p>
        </p:txBody>
      </p:sp>
      <p:sp>
        <p:nvSpPr>
          <p:cNvPr id="3" name="Zástupný symbol pro obsah 2"/>
          <p:cNvSpPr>
            <a:spLocks noGrp="1"/>
          </p:cNvSpPr>
          <p:nvPr>
            <p:ph sz="quarter" idx="1"/>
          </p:nvPr>
        </p:nvSpPr>
        <p:spPr/>
        <p:txBody>
          <a:bodyPr>
            <a:normAutofit lnSpcReduction="10000"/>
          </a:bodyPr>
          <a:lstStyle/>
          <a:p>
            <a:pPr marL="514350" indent="-514350">
              <a:buFont typeface="+mj-lt"/>
              <a:buAutoNum type="arabicPeriod" startAt="9"/>
            </a:pPr>
            <a:r>
              <a:rPr lang="cs-CZ" dirty="0" smtClean="0"/>
              <a:t>k nařízenému hlavnímu líčení soud předvolá obžalovaného, jeho obhájce, poškozeného a státního zástupce.</a:t>
            </a:r>
          </a:p>
          <a:p>
            <a:pPr marL="514350" indent="-514350">
              <a:buFont typeface="+mj-lt"/>
              <a:buAutoNum type="arabicPeriod" startAt="9"/>
            </a:pPr>
            <a:r>
              <a:rPr lang="cs-CZ" dirty="0"/>
              <a:t>Účelem hlavního líčení je provést před soudem důkazy opatřené v přípravném řízení, případně i další důkazy, které soudu umožní rozhodnout o vině a trestu. Hlavní líčení je veřejné a ústní</a:t>
            </a:r>
            <a:r>
              <a:rPr lang="cs-CZ" dirty="0" smtClean="0"/>
              <a:t>.</a:t>
            </a:r>
          </a:p>
          <a:p>
            <a:pPr marL="514350" indent="-514350">
              <a:buFont typeface="+mj-lt"/>
              <a:buAutoNum type="arabicPeriod" startAt="9"/>
            </a:pPr>
            <a:r>
              <a:rPr lang="cs-CZ" dirty="0" smtClean="0"/>
              <a:t>Na závěr je vyhlášen rozsudek, kde je rozhodnuto o vině a trestu. Tím končí hlavní líčení, a může tím skončit i celá fáze řízení před soudem i trestní stíhání, pokud není podáno odvolání …</a:t>
            </a:r>
            <a:endParaRPr lang="cs-CZ" dirty="0"/>
          </a:p>
        </p:txBody>
      </p:sp>
    </p:spTree>
    <p:extLst>
      <p:ext uri="{BB962C8B-B14F-4D97-AF65-F5344CB8AC3E}">
        <p14:creationId xmlns:p14="http://schemas.microsoft.com/office/powerpoint/2010/main" val="1981294944"/>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Řízení před soudem – odvolací řízení</a:t>
            </a:r>
            <a:endParaRPr lang="cs-CZ" dirty="0"/>
          </a:p>
        </p:txBody>
      </p:sp>
      <p:sp>
        <p:nvSpPr>
          <p:cNvPr id="3" name="Zástupný symbol pro obsah 2"/>
          <p:cNvSpPr>
            <a:spLocks noGrp="1"/>
          </p:cNvSpPr>
          <p:nvPr>
            <p:ph sz="quarter" idx="1"/>
          </p:nvPr>
        </p:nvSpPr>
        <p:spPr>
          <a:xfrm>
            <a:off x="301752" y="1527048"/>
            <a:ext cx="8503920" cy="4854280"/>
          </a:xfrm>
        </p:spPr>
        <p:txBody>
          <a:bodyPr>
            <a:noAutofit/>
          </a:bodyPr>
          <a:lstStyle/>
          <a:p>
            <a:pPr marL="514350" indent="-514350">
              <a:buFont typeface="+mj-lt"/>
              <a:buAutoNum type="arabicPeriod" startAt="12"/>
            </a:pPr>
            <a:r>
              <a:rPr lang="cs-CZ" sz="2000" dirty="0" smtClean="0"/>
              <a:t>Jestliže proti rozsudku je podáno odvolání, rozsudek nenabude právní moci a řízení před soudem pokračuje další částí – odvolacím řízení. Stejně tak pokračuje i trestní stíhání.</a:t>
            </a:r>
          </a:p>
          <a:p>
            <a:pPr marL="514350" indent="-514350">
              <a:buFont typeface="+mj-lt"/>
              <a:buAutoNum type="arabicPeriod" startAt="12"/>
            </a:pPr>
            <a:r>
              <a:rPr lang="cs-CZ" sz="2000" dirty="0" smtClean="0"/>
              <a:t>Soud prvního stupně předloží spis odvolacímu (nadřízenému) soudu,.</a:t>
            </a:r>
          </a:p>
          <a:p>
            <a:pPr marL="514350" indent="-514350">
              <a:buFont typeface="+mj-lt"/>
              <a:buAutoNum type="arabicPeriod" startAt="12"/>
            </a:pPr>
            <a:r>
              <a:rPr lang="cs-CZ" sz="2000" dirty="0"/>
              <a:t>Úkolem </a:t>
            </a:r>
            <a:r>
              <a:rPr lang="cs-CZ" sz="2000" dirty="0" smtClean="0"/>
              <a:t>odvolacího soudu je </a:t>
            </a:r>
            <a:r>
              <a:rPr lang="cs-CZ" sz="2000" dirty="0"/>
              <a:t>přezkoumat napadený rozsudek a řízení, které mu předcházelo, a v případě zjištěných pochybení přijmout opatření k jejich nápravě. Odvolací soud může buď zrušit napadený rozsudek a vrátit věc do hlavního líčení </a:t>
            </a:r>
            <a:r>
              <a:rPr lang="cs-CZ" sz="2000" dirty="0" smtClean="0"/>
              <a:t>nebo </a:t>
            </a:r>
            <a:r>
              <a:rPr lang="cs-CZ" sz="2000" dirty="0"/>
              <a:t>dokonce do </a:t>
            </a:r>
            <a:r>
              <a:rPr lang="cs-CZ" sz="2000" dirty="0" smtClean="0"/>
              <a:t>vyšetřování, </a:t>
            </a:r>
            <a:r>
              <a:rPr lang="cs-CZ" sz="2000" dirty="0"/>
              <a:t>nebo napadený rozsudek zrušit a sám ve věci rozhodnout vlastním rozsudkem, nebo odvolání zamítnout</a:t>
            </a:r>
            <a:r>
              <a:rPr lang="cs-CZ" sz="2000" dirty="0" smtClean="0"/>
              <a:t>.</a:t>
            </a:r>
          </a:p>
          <a:p>
            <a:pPr marL="514350" indent="-514350">
              <a:buFont typeface="+mj-lt"/>
              <a:buAutoNum type="arabicPeriod" startAt="12"/>
            </a:pPr>
            <a:r>
              <a:rPr lang="cs-CZ" sz="2000" dirty="0" smtClean="0"/>
              <a:t>Jestliže věc není vrácena, nabývá rozsudek právní moci, z obžalovaného se stává odsouzený a končí trestní řízení. Může tím skončit i fáze řízení před soudem, pokud není podán mimo řádný opravný prostředek.</a:t>
            </a:r>
            <a:endParaRPr lang="cs-CZ" sz="2000" dirty="0"/>
          </a:p>
        </p:txBody>
      </p:sp>
    </p:spTree>
    <p:extLst>
      <p:ext uri="{BB962C8B-B14F-4D97-AF65-F5344CB8AC3E}">
        <p14:creationId xmlns:p14="http://schemas.microsoft.com/office/powerpoint/2010/main" val="1861918665"/>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24136"/>
          </a:xfrm>
        </p:spPr>
        <p:txBody>
          <a:bodyPr>
            <a:noAutofit/>
          </a:bodyPr>
          <a:lstStyle/>
          <a:p>
            <a:r>
              <a:rPr lang="cs-CZ" sz="2800" dirty="0" smtClean="0"/>
              <a:t>Řízení před soudem – řízení o mimořádném opravném prostředku</a:t>
            </a:r>
            <a:endParaRPr lang="cs-CZ" sz="2800" dirty="0"/>
          </a:p>
        </p:txBody>
      </p:sp>
      <p:sp>
        <p:nvSpPr>
          <p:cNvPr id="3" name="Zástupný symbol pro obsah 2"/>
          <p:cNvSpPr>
            <a:spLocks noGrp="1"/>
          </p:cNvSpPr>
          <p:nvPr>
            <p:ph sz="quarter" idx="1"/>
          </p:nvPr>
        </p:nvSpPr>
        <p:spPr/>
        <p:txBody>
          <a:bodyPr>
            <a:normAutofit fontScale="85000" lnSpcReduction="20000"/>
          </a:bodyPr>
          <a:lstStyle/>
          <a:p>
            <a:pPr marL="514350" indent="-514350">
              <a:buFont typeface="+mj-lt"/>
              <a:buAutoNum type="arabicPeriod" startAt="16"/>
            </a:pPr>
            <a:r>
              <a:rPr lang="cs-CZ" dirty="0" smtClean="0"/>
              <a:t>Zákon umožňuje napadnout i pravomocné rozhodnutí, a to tzv. mimořádným opravným prostředkem, kterým je dovolání, stížnost pro porušení zákona nebo návrh na obnovu řízení</a:t>
            </a:r>
          </a:p>
          <a:p>
            <a:pPr marL="514350" indent="-514350">
              <a:buFont typeface="+mj-lt"/>
              <a:buAutoNum type="arabicPeriod" startAt="16"/>
            </a:pPr>
            <a:r>
              <a:rPr lang="cs-CZ" dirty="0"/>
              <a:t>T</a:t>
            </a:r>
            <a:r>
              <a:rPr lang="cs-CZ" dirty="0" smtClean="0"/>
              <a:t>ato část řízení probíhá již souběžně s vykonávacím řízením a nespadá do trestního stíhání (to skončilo pravomocným rozhodnutím.</a:t>
            </a:r>
          </a:p>
          <a:p>
            <a:pPr marL="514350" indent="-514350">
              <a:buFont typeface="+mj-lt"/>
              <a:buAutoNum type="arabicPeriod" startAt="16"/>
            </a:pPr>
            <a:r>
              <a:rPr lang="cs-CZ" dirty="0" smtClean="0"/>
              <a:t>Mimořádné opravné prostředky projedná buď Nejvyšší soud (dovolání a stížnost pro porušení zákona), nebo soud prvního stupně (návrh na obnovu řízení) Na jejich základě může dojít k</a:t>
            </a:r>
            <a:r>
              <a:rPr lang="cs-CZ" dirty="0"/>
              <a:t> tomu, že (pokud budou shledány důvodnými) pravomocné rozhodnutí je zrušeno a věc se vrátí příslušnému orgánu (soudu prvního stupně, odvolacímu soudu nebo státnímu zástupci) k novému projednání. </a:t>
            </a:r>
            <a:endParaRPr lang="cs-CZ" dirty="0" smtClean="0"/>
          </a:p>
          <a:p>
            <a:pPr marL="514350" indent="-514350">
              <a:buFont typeface="+mj-lt"/>
              <a:buAutoNum type="arabicPeriod" startAt="16"/>
            </a:pPr>
            <a:endParaRPr lang="cs-CZ" dirty="0"/>
          </a:p>
        </p:txBody>
      </p:sp>
    </p:spTree>
    <p:extLst>
      <p:ext uri="{BB962C8B-B14F-4D97-AF65-F5344CB8AC3E}">
        <p14:creationId xmlns:p14="http://schemas.microsoft.com/office/powerpoint/2010/main" val="2553614576"/>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Vykonávací řízení</a:t>
            </a:r>
            <a:endParaRPr lang="cs-CZ" dirty="0"/>
          </a:p>
        </p:txBody>
      </p:sp>
      <p:sp>
        <p:nvSpPr>
          <p:cNvPr id="3" name="Zástupný symbol pro obsah 2"/>
          <p:cNvSpPr>
            <a:spLocks noGrp="1"/>
          </p:cNvSpPr>
          <p:nvPr>
            <p:ph sz="quarter" idx="1"/>
          </p:nvPr>
        </p:nvSpPr>
        <p:spPr/>
        <p:txBody>
          <a:bodyPr/>
          <a:lstStyle/>
          <a:p>
            <a:pPr marL="514350" indent="-514350">
              <a:buFont typeface="+mj-lt"/>
              <a:buAutoNum type="arabicPeriod" startAt="17"/>
            </a:pPr>
            <a:r>
              <a:rPr lang="cs-CZ" dirty="0"/>
              <a:t>Poslední fází trestního řízení je </a:t>
            </a:r>
            <a:r>
              <a:rPr lang="cs-CZ" b="1" dirty="0"/>
              <a:t>řízení vykonávací</a:t>
            </a:r>
            <a:r>
              <a:rPr lang="cs-CZ" dirty="0"/>
              <a:t>. Jeho účelem je vykonat na odsouzeném trest, který mu byl uložen soudem, tedy vymoci peněžitý trest, realizovat trest odnětí svobody, odebrat odsouzenému majetek, který byl postižen trestem propadnutí </a:t>
            </a:r>
            <a:r>
              <a:rPr lang="cs-CZ" dirty="0" smtClean="0"/>
              <a:t>majetku, rozhodnout o podmíněném propuštění, </a:t>
            </a:r>
            <a:r>
              <a:rPr lang="cs-CZ" dirty="0"/>
              <a:t>apod. O jednotlivých krocích zde rozhoduje soud.</a:t>
            </a:r>
          </a:p>
          <a:p>
            <a:pPr marL="514350" indent="-514350">
              <a:buFont typeface="+mj-lt"/>
              <a:buAutoNum type="arabicPeriod" startAt="17"/>
            </a:pPr>
            <a:endParaRPr lang="cs-CZ" dirty="0"/>
          </a:p>
        </p:txBody>
      </p:sp>
    </p:spTree>
    <p:extLst>
      <p:ext uri="{BB962C8B-B14F-4D97-AF65-F5344CB8AC3E}">
        <p14:creationId xmlns:p14="http://schemas.microsoft.com/office/powerpoint/2010/main" val="2774098172"/>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Orgány činné v trestním řízení</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Jde o státní orgány, které trestní řízení postupně v jednotlivých fázích proti obviněnému vedou. Jsou to:</a:t>
            </a:r>
          </a:p>
          <a:p>
            <a:r>
              <a:rPr lang="cs-CZ" dirty="0"/>
              <a:t>Policejní orgán</a:t>
            </a:r>
          </a:p>
          <a:p>
            <a:r>
              <a:rPr lang="cs-CZ" dirty="0" smtClean="0"/>
              <a:t>Státní zástupce</a:t>
            </a:r>
          </a:p>
          <a:p>
            <a:r>
              <a:rPr lang="cs-CZ" dirty="0" smtClean="0"/>
              <a:t>Soud</a:t>
            </a:r>
            <a:endParaRPr lang="cs-CZ" dirty="0"/>
          </a:p>
          <a:p>
            <a:endParaRPr lang="cs-CZ" dirty="0" smtClean="0"/>
          </a:p>
        </p:txBody>
      </p:sp>
    </p:spTree>
    <p:extLst>
      <p:ext uri="{BB962C8B-B14F-4D97-AF65-F5344CB8AC3E}">
        <p14:creationId xmlns:p14="http://schemas.microsoft.com/office/powerpoint/2010/main" val="2121322027"/>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Policejní orgán </a:t>
            </a:r>
            <a:endParaRPr lang="cs-CZ" dirty="0"/>
          </a:p>
        </p:txBody>
      </p:sp>
      <p:sp>
        <p:nvSpPr>
          <p:cNvPr id="3" name="Zástupný symbol pro obsah 2"/>
          <p:cNvSpPr>
            <a:spLocks noGrp="1"/>
          </p:cNvSpPr>
          <p:nvPr>
            <p:ph sz="quarter" idx="1"/>
          </p:nvPr>
        </p:nvSpPr>
        <p:spPr>
          <a:xfrm>
            <a:off x="301752" y="1527048"/>
            <a:ext cx="8503920" cy="4782272"/>
          </a:xfrm>
        </p:spPr>
        <p:txBody>
          <a:bodyPr>
            <a:normAutofit fontScale="70000" lnSpcReduction="20000"/>
          </a:bodyPr>
          <a:lstStyle/>
          <a:p>
            <a:pPr marL="0" indent="0">
              <a:lnSpc>
                <a:spcPct val="120000"/>
              </a:lnSpc>
              <a:buNone/>
            </a:pPr>
            <a:r>
              <a:rPr lang="cs-CZ" altLang="cs-CZ" sz="2800" dirty="0"/>
              <a:t>Za policejní orgán považujeme pověřené orgány </a:t>
            </a:r>
          </a:p>
          <a:p>
            <a:pPr>
              <a:lnSpc>
                <a:spcPct val="120000"/>
              </a:lnSpc>
            </a:pPr>
            <a:r>
              <a:rPr lang="cs-CZ" altLang="cs-CZ" sz="2800" dirty="0" smtClean="0"/>
              <a:t>Policie </a:t>
            </a:r>
            <a:r>
              <a:rPr lang="cs-CZ" altLang="cs-CZ" sz="2800" dirty="0"/>
              <a:t>České republiky</a:t>
            </a:r>
          </a:p>
          <a:p>
            <a:pPr>
              <a:lnSpc>
                <a:spcPct val="120000"/>
              </a:lnSpc>
            </a:pPr>
            <a:r>
              <a:rPr lang="cs-CZ" altLang="cs-CZ" sz="2800" dirty="0" smtClean="0"/>
              <a:t>Generální </a:t>
            </a:r>
            <a:r>
              <a:rPr lang="cs-CZ" altLang="cs-CZ" sz="2800" dirty="0"/>
              <a:t>inspekce bezpečnostních sborů</a:t>
            </a:r>
          </a:p>
          <a:p>
            <a:pPr>
              <a:lnSpc>
                <a:spcPct val="120000"/>
              </a:lnSpc>
            </a:pPr>
            <a:r>
              <a:rPr lang="cs-CZ" altLang="cs-CZ" sz="2800" dirty="0" smtClean="0"/>
              <a:t>Vězeňské </a:t>
            </a:r>
            <a:r>
              <a:rPr lang="cs-CZ" altLang="cs-CZ" sz="2800" dirty="0"/>
              <a:t>služby České republiky</a:t>
            </a:r>
          </a:p>
          <a:p>
            <a:pPr>
              <a:lnSpc>
                <a:spcPct val="120000"/>
              </a:lnSpc>
            </a:pPr>
            <a:r>
              <a:rPr lang="cs-CZ" altLang="cs-CZ" sz="2800" dirty="0" smtClean="0"/>
              <a:t>Celní </a:t>
            </a:r>
            <a:r>
              <a:rPr lang="cs-CZ" altLang="cs-CZ" sz="2800" dirty="0"/>
              <a:t>správy, </a:t>
            </a:r>
          </a:p>
          <a:p>
            <a:pPr>
              <a:lnSpc>
                <a:spcPct val="120000"/>
              </a:lnSpc>
            </a:pPr>
            <a:r>
              <a:rPr lang="cs-CZ" altLang="cs-CZ" sz="2800" dirty="0" smtClean="0"/>
              <a:t>Vojenské </a:t>
            </a:r>
            <a:r>
              <a:rPr lang="cs-CZ" altLang="cs-CZ" sz="2800" dirty="0"/>
              <a:t>policie, </a:t>
            </a:r>
          </a:p>
          <a:p>
            <a:pPr>
              <a:lnSpc>
                <a:spcPct val="120000"/>
              </a:lnSpc>
            </a:pPr>
            <a:r>
              <a:rPr lang="cs-CZ" altLang="cs-CZ" sz="2800" dirty="0" smtClean="0"/>
              <a:t>Bezpečnostní </a:t>
            </a:r>
            <a:r>
              <a:rPr lang="cs-CZ" altLang="cs-CZ" sz="2800" dirty="0"/>
              <a:t>informační služby, </a:t>
            </a:r>
          </a:p>
          <a:p>
            <a:pPr>
              <a:lnSpc>
                <a:spcPct val="120000"/>
              </a:lnSpc>
            </a:pPr>
            <a:r>
              <a:rPr lang="cs-CZ" altLang="cs-CZ" sz="2800" dirty="0" smtClean="0"/>
              <a:t>Úřadu </a:t>
            </a:r>
            <a:r>
              <a:rPr lang="cs-CZ" altLang="cs-CZ" sz="2800" dirty="0"/>
              <a:t>pro zahraniční styky a informace a </a:t>
            </a:r>
          </a:p>
          <a:p>
            <a:pPr>
              <a:lnSpc>
                <a:spcPct val="120000"/>
              </a:lnSpc>
            </a:pPr>
            <a:r>
              <a:rPr lang="cs-CZ" altLang="cs-CZ" sz="2800" dirty="0" smtClean="0"/>
              <a:t>Vojenského </a:t>
            </a:r>
            <a:r>
              <a:rPr lang="cs-CZ" altLang="cs-CZ" sz="2800" dirty="0"/>
              <a:t>zpravodajství, </a:t>
            </a:r>
          </a:p>
          <a:p>
            <a:pPr marL="0" indent="0">
              <a:lnSpc>
                <a:spcPct val="120000"/>
              </a:lnSpc>
              <a:buNone/>
            </a:pPr>
            <a:r>
              <a:rPr lang="cs-CZ" altLang="cs-CZ" sz="2800" dirty="0" smtClean="0"/>
              <a:t>Podle </a:t>
            </a:r>
            <a:r>
              <a:rPr lang="cs-CZ" altLang="cs-CZ" sz="2800" dirty="0"/>
              <a:t>pokynů státního zástupce provádějí vlastní vyhledávání, prověřování (všechny uvedené orgány) a vyšetřování (pouze orgány Policie ČR, Vojenské policie a Generální inspekce bezpečnostních sborů)</a:t>
            </a:r>
          </a:p>
          <a:p>
            <a:pPr>
              <a:lnSpc>
                <a:spcPct val="120000"/>
              </a:lnSpc>
            </a:pPr>
            <a:endParaRPr lang="cs-CZ" dirty="0"/>
          </a:p>
        </p:txBody>
      </p:sp>
    </p:spTree>
    <p:extLst>
      <p:ext uri="{BB962C8B-B14F-4D97-AF65-F5344CB8AC3E}">
        <p14:creationId xmlns:p14="http://schemas.microsoft.com/office/powerpoint/2010/main" val="1595711841"/>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Státní </a:t>
            </a:r>
            <a:r>
              <a:rPr lang="cs-CZ" altLang="cs-CZ" dirty="0" smtClean="0"/>
              <a:t>zástupce</a:t>
            </a:r>
            <a:endParaRPr lang="cs-CZ" dirty="0"/>
          </a:p>
        </p:txBody>
      </p:sp>
      <p:sp>
        <p:nvSpPr>
          <p:cNvPr id="3" name="Zástupný symbol pro obsah 2"/>
          <p:cNvSpPr>
            <a:spLocks noGrp="1"/>
          </p:cNvSpPr>
          <p:nvPr>
            <p:ph sz="quarter" idx="1"/>
          </p:nvPr>
        </p:nvSpPr>
        <p:spPr/>
        <p:txBody>
          <a:bodyPr/>
          <a:lstStyle/>
          <a:p>
            <a:pPr marL="0" indent="0">
              <a:buNone/>
            </a:pPr>
            <a:r>
              <a:rPr lang="cs-CZ" altLang="cs-CZ" sz="2400" dirty="0" smtClean="0"/>
              <a:t>Státní zástupce je pracovníkem příslušného státního zastupitelství (státní zastupitelství má stejnou strukturu jako soudy, tj. okresní, krajská, vrchní a nejvyšší SZ), které je  orgánem </a:t>
            </a:r>
            <a:r>
              <a:rPr lang="cs-CZ" altLang="cs-CZ" sz="2400" dirty="0"/>
              <a:t>veřejné </a:t>
            </a:r>
            <a:r>
              <a:rPr lang="cs-CZ" altLang="cs-CZ" sz="2400" dirty="0" smtClean="0"/>
              <a:t>žaloby. Státní zástupce</a:t>
            </a:r>
            <a:endParaRPr lang="cs-CZ" altLang="cs-CZ" sz="2400" dirty="0"/>
          </a:p>
          <a:p>
            <a:pPr marL="263525" indent="-263525"/>
            <a:r>
              <a:rPr lang="cs-CZ" altLang="cs-CZ" sz="2400" dirty="0" smtClean="0"/>
              <a:t>v</a:t>
            </a:r>
            <a:r>
              <a:rPr lang="cs-CZ" altLang="cs-CZ" sz="2400" dirty="0"/>
              <a:t> přípravném řízení má postavení rozhodujícího orgánu</a:t>
            </a:r>
          </a:p>
          <a:p>
            <a:pPr marL="263525" indent="-263525"/>
            <a:r>
              <a:rPr lang="cs-CZ" altLang="cs-CZ" sz="2400" dirty="0" smtClean="0"/>
              <a:t>v přípravném řízení </a:t>
            </a:r>
            <a:r>
              <a:rPr lang="cs-CZ" altLang="cs-CZ" sz="2400" dirty="0"/>
              <a:t>může vydat některá rozhodnutí o odklonech</a:t>
            </a:r>
          </a:p>
          <a:p>
            <a:pPr marL="263525" indent="-263525"/>
            <a:r>
              <a:rPr lang="cs-CZ" altLang="cs-CZ" sz="2400" dirty="0" smtClean="0"/>
              <a:t>na závěr přípravného řízení podává </a:t>
            </a:r>
            <a:r>
              <a:rPr lang="cs-CZ" altLang="cs-CZ" sz="2400" dirty="0"/>
              <a:t>obžalobu</a:t>
            </a:r>
          </a:p>
          <a:p>
            <a:pPr marL="263525" indent="-263525"/>
            <a:r>
              <a:rPr lang="cs-CZ" altLang="cs-CZ" sz="2400" dirty="0" smtClean="0"/>
              <a:t>v</a:t>
            </a:r>
            <a:r>
              <a:rPr lang="cs-CZ" altLang="cs-CZ" sz="2400" dirty="0"/>
              <a:t> řízení před soudem získává postavení </a:t>
            </a:r>
            <a:r>
              <a:rPr lang="cs-CZ" altLang="cs-CZ" sz="2400" dirty="0" smtClean="0"/>
              <a:t>strany (nemůže už rozhodovat, jen navrhovat)</a:t>
            </a:r>
          </a:p>
          <a:p>
            <a:pPr marL="263525" indent="-263525"/>
            <a:r>
              <a:rPr lang="cs-CZ" altLang="cs-CZ" sz="2400" dirty="0" smtClean="0"/>
              <a:t>může podávat opravné prostředky proti rozhodnutím soudu</a:t>
            </a:r>
            <a:endParaRPr lang="cs-CZ" altLang="cs-CZ" sz="2400" dirty="0"/>
          </a:p>
          <a:p>
            <a:endParaRPr lang="cs-CZ" dirty="0"/>
          </a:p>
        </p:txBody>
      </p:sp>
    </p:spTree>
    <p:extLst>
      <p:ext uri="{BB962C8B-B14F-4D97-AF65-F5344CB8AC3E}">
        <p14:creationId xmlns:p14="http://schemas.microsoft.com/office/powerpoint/2010/main" val="1866093728"/>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Soud</a:t>
            </a:r>
            <a:endParaRPr lang="cs-CZ" dirty="0"/>
          </a:p>
        </p:txBody>
      </p:sp>
      <p:sp>
        <p:nvSpPr>
          <p:cNvPr id="3" name="Zástupný symbol pro obsah 2"/>
          <p:cNvSpPr>
            <a:spLocks noGrp="1"/>
          </p:cNvSpPr>
          <p:nvPr>
            <p:ph sz="quarter" idx="1"/>
          </p:nvPr>
        </p:nvSpPr>
        <p:spPr>
          <a:xfrm>
            <a:off x="301752" y="1556792"/>
            <a:ext cx="8503920" cy="4896544"/>
          </a:xfrm>
        </p:spPr>
        <p:txBody>
          <a:bodyPr>
            <a:noAutofit/>
          </a:bodyPr>
          <a:lstStyle/>
          <a:p>
            <a:pPr marL="0" indent="0">
              <a:buNone/>
            </a:pPr>
            <a:r>
              <a:rPr lang="cs-CZ" sz="2000" dirty="0"/>
              <a:t>rozhoduje o vině a trestu obžalovaného na základě obžaloby podané státním zástupce, a na základě důkazů provedených při hlavním </a:t>
            </a:r>
            <a:r>
              <a:rPr lang="cs-CZ" sz="2000" dirty="0" smtClean="0"/>
              <a:t>líčení</a:t>
            </a:r>
            <a:endParaRPr lang="cs-CZ" altLang="cs-CZ" sz="2000" dirty="0" smtClean="0"/>
          </a:p>
          <a:p>
            <a:pPr marL="185738" indent="-185738"/>
            <a:r>
              <a:rPr lang="cs-CZ" altLang="cs-CZ" sz="2000" dirty="0" smtClean="0"/>
              <a:t>v</a:t>
            </a:r>
            <a:r>
              <a:rPr lang="cs-CZ" altLang="cs-CZ" sz="2000" dirty="0"/>
              <a:t> 1. stupni rozhoduje buď okresní soud, nebo krajský soud </a:t>
            </a:r>
          </a:p>
          <a:p>
            <a:pPr marL="185738" indent="-185738"/>
            <a:r>
              <a:rPr lang="cs-CZ" altLang="cs-CZ" sz="2000" dirty="0" smtClean="0"/>
              <a:t>okresní </a:t>
            </a:r>
            <a:r>
              <a:rPr lang="cs-CZ" altLang="cs-CZ" sz="2000" dirty="0"/>
              <a:t>soud rozhoduje buď samosoudcem, nebo senátem složeným z 1 soudce a dvou přísedících</a:t>
            </a:r>
          </a:p>
          <a:p>
            <a:pPr marL="185738" indent="-185738"/>
            <a:r>
              <a:rPr lang="cs-CZ" altLang="cs-CZ" sz="2000" dirty="0" smtClean="0"/>
              <a:t>Krajský </a:t>
            </a:r>
            <a:r>
              <a:rPr lang="cs-CZ" altLang="cs-CZ" sz="2000" dirty="0"/>
              <a:t>soud rozhoduje v prvním stupni v senátu složeném z 1 soudce a dvou přísedících, ve druhém stupni v senátu složeném ze tří soudců.</a:t>
            </a:r>
          </a:p>
          <a:p>
            <a:pPr marL="185738" indent="-185738"/>
            <a:r>
              <a:rPr lang="cs-CZ" altLang="cs-CZ" sz="2000" dirty="0" smtClean="0"/>
              <a:t>Vrchní </a:t>
            </a:r>
            <a:r>
              <a:rPr lang="cs-CZ" altLang="cs-CZ" sz="2000" dirty="0"/>
              <a:t>soud jako soud odvolací rozhoduje v senátu složeném ze tří soudců.</a:t>
            </a:r>
          </a:p>
          <a:p>
            <a:pPr marL="185738" indent="-185738"/>
            <a:r>
              <a:rPr lang="cs-CZ" altLang="cs-CZ" sz="2000" dirty="0" smtClean="0"/>
              <a:t>Nejvyšší </a:t>
            </a:r>
            <a:r>
              <a:rPr lang="cs-CZ" altLang="cs-CZ" sz="2000" dirty="0"/>
              <a:t>soud rozhoduje o mimořádných opravných prostředcích v senátu složeném ze tří soudců.</a:t>
            </a:r>
          </a:p>
          <a:p>
            <a:pPr marL="185738" indent="-185738"/>
            <a:r>
              <a:rPr lang="cs-CZ" altLang="cs-CZ" sz="2000" dirty="0" smtClean="0"/>
              <a:t>místně </a:t>
            </a:r>
            <a:r>
              <a:rPr lang="cs-CZ" altLang="cs-CZ" sz="2000" dirty="0"/>
              <a:t>příslušný je soud, v jehož obvodu byl spáchán nejzávažnější trestný čin</a:t>
            </a:r>
          </a:p>
        </p:txBody>
      </p:sp>
    </p:spTree>
    <p:extLst>
      <p:ext uri="{BB962C8B-B14F-4D97-AF65-F5344CB8AC3E}">
        <p14:creationId xmlns:p14="http://schemas.microsoft.com/office/powerpoint/2010/main" val="2991762579"/>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20</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Práva </a:t>
            </a:r>
            <a:r>
              <a:rPr lang="cs-CZ" dirty="0"/>
              <a:t>obviněného v trestním řízení a právo na obhajobu</a:t>
            </a:r>
            <a:endParaRPr lang="cs-CZ" dirty="0"/>
          </a:p>
        </p:txBody>
      </p:sp>
    </p:spTree>
    <p:extLst>
      <p:ext uri="{BB962C8B-B14F-4D97-AF65-F5344CB8AC3E}">
        <p14:creationId xmlns:p14="http://schemas.microsoft.com/office/powerpoint/2010/main" val="9301289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třetí otázce</a:t>
            </a:r>
            <a:endParaRPr lang="cs-CZ" dirty="0"/>
          </a:p>
        </p:txBody>
      </p:sp>
      <p:sp>
        <p:nvSpPr>
          <p:cNvPr id="3" name="Zástupný symbol pro obsah 2"/>
          <p:cNvSpPr>
            <a:spLocks noGrp="1"/>
          </p:cNvSpPr>
          <p:nvPr>
            <p:ph sz="quarter" idx="1"/>
          </p:nvPr>
        </p:nvSpPr>
        <p:spPr/>
        <p:txBody>
          <a:bodyPr>
            <a:normAutofit lnSpcReduction="10000"/>
          </a:bodyPr>
          <a:lstStyle/>
          <a:p>
            <a:r>
              <a:rPr lang="cs-CZ" dirty="0" smtClean="0"/>
              <a:t>Každý pojem je nutné definovat (co je to fyzická osoba, právnická osoba, atd.)</a:t>
            </a:r>
          </a:p>
          <a:p>
            <a:r>
              <a:rPr lang="cs-CZ" dirty="0" smtClean="0"/>
              <a:t>Důležité je správně pochopit (nejen se nazpaměť naučit, ale pochopit), co je to svéprávnost a co je to právní osobnost. Pozor na chyták…, jestliže plné svéprávnosti nabývá člověk zletilostí, tak to znamená, že před dosažením věku 18 let má svéprávnost částečnou, odpovídající jeho rozumovým schopnostem. Také pozor na pojem smlouva – jde o souhlasný projev vůle dvou stran, který nemusí mít (a zpravidla ani nemá) písemnou podobu.</a:t>
            </a:r>
          </a:p>
          <a:p>
            <a:endParaRPr lang="cs-CZ" dirty="0"/>
          </a:p>
        </p:txBody>
      </p:sp>
    </p:spTree>
    <p:extLst>
      <p:ext uri="{BB962C8B-B14F-4D97-AF65-F5344CB8AC3E}">
        <p14:creationId xmlns:p14="http://schemas.microsoft.com/office/powerpoint/2010/main" val="1567603202"/>
      </p:ext>
    </p:extLst>
  </p:cSld>
  <p:clrMapOvr>
    <a:masterClrMapping/>
  </p:clrMapOvr>
</p:sld>
</file>

<file path=ppt/slides/slide2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dvacáté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Otázka směřuje na osobu, proti níž je vedeno trestní stíhání. Nejprve vysvětlíte, jak se mění procesní označení této osoby v jednotlivých stádiích trestního řízení, a poté se budete zabývat jejími právy. Očekávejte také otázku na rozdíl mezi obviněným a pachatelem. (obviněný je osoba, proti níž je vedeno trestní stíhání, zatímco pachatel je osoba, která spáchala trestný čin). Podrobně také vysvětlete právo na obhajobu včetně nutné obhajoby nebo bezplatné obhajoby.</a:t>
            </a:r>
            <a:endParaRPr lang="cs-CZ" dirty="0"/>
          </a:p>
        </p:txBody>
      </p:sp>
    </p:spTree>
    <p:extLst>
      <p:ext uri="{BB962C8B-B14F-4D97-AF65-F5344CB8AC3E}">
        <p14:creationId xmlns:p14="http://schemas.microsoft.com/office/powerpoint/2010/main" val="3681238674"/>
      </p:ext>
    </p:extLst>
  </p:cSld>
  <p:clrMapOvr>
    <a:masterClrMapping/>
  </p:clrMapOvr>
</p:sld>
</file>

<file path=ppt/slides/slide2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Osoba, proti které se řízení vede </a:t>
            </a:r>
            <a:endParaRPr lang="cs-CZ" dirty="0"/>
          </a:p>
        </p:txBody>
      </p:sp>
      <p:sp>
        <p:nvSpPr>
          <p:cNvPr id="3" name="Zástupný symbol pro obsah 2"/>
          <p:cNvSpPr>
            <a:spLocks noGrp="1"/>
          </p:cNvSpPr>
          <p:nvPr>
            <p:ph sz="quarter" idx="1"/>
          </p:nvPr>
        </p:nvSpPr>
        <p:spPr>
          <a:xfrm>
            <a:off x="301752" y="1527048"/>
            <a:ext cx="8503920" cy="4854280"/>
          </a:xfrm>
        </p:spPr>
        <p:txBody>
          <a:bodyPr>
            <a:normAutofit/>
          </a:bodyPr>
          <a:lstStyle/>
          <a:p>
            <a:pPr marL="0" indent="0">
              <a:lnSpc>
                <a:spcPct val="80000"/>
              </a:lnSpc>
              <a:buNone/>
              <a:defRPr/>
            </a:pPr>
            <a:r>
              <a:rPr lang="cs-CZ" altLang="cs-CZ" sz="2200" dirty="0" smtClean="0"/>
              <a:t>Označení osoby, proti níž je vedeno trestní řízení, se mění podle fáze trestního řízení:</a:t>
            </a:r>
          </a:p>
          <a:p>
            <a:pPr marL="285750" indent="-285750">
              <a:lnSpc>
                <a:spcPct val="80000"/>
              </a:lnSpc>
              <a:buFont typeface="Arial" panose="020B0604020202020204" pitchFamily="34" charset="0"/>
              <a:buChar char="•"/>
              <a:defRPr/>
            </a:pPr>
            <a:r>
              <a:rPr lang="cs-CZ" altLang="cs-CZ" sz="2200" dirty="0" smtClean="0"/>
              <a:t>podezřelý </a:t>
            </a:r>
            <a:r>
              <a:rPr lang="cs-CZ" altLang="cs-CZ" sz="2200" dirty="0"/>
              <a:t>(do doby zahájení trestního </a:t>
            </a:r>
            <a:r>
              <a:rPr lang="cs-CZ" altLang="cs-CZ" sz="2200" dirty="0" smtClean="0"/>
              <a:t>stíhání, tj. ve fázi prověřování)</a:t>
            </a:r>
            <a:endParaRPr lang="cs-CZ" altLang="cs-CZ" sz="2200" dirty="0"/>
          </a:p>
          <a:p>
            <a:pPr marL="285750" indent="-285750">
              <a:lnSpc>
                <a:spcPct val="80000"/>
              </a:lnSpc>
              <a:buFont typeface="Arial" panose="020B0604020202020204" pitchFamily="34" charset="0"/>
              <a:buChar char="•"/>
              <a:defRPr/>
            </a:pPr>
            <a:r>
              <a:rPr lang="cs-CZ" altLang="cs-CZ" sz="2200" dirty="0" smtClean="0"/>
              <a:t>obviněný </a:t>
            </a:r>
            <a:r>
              <a:rPr lang="cs-CZ" altLang="cs-CZ" sz="2200" dirty="0"/>
              <a:t>(od zahájení trestního stíhání do nařízení hlavního </a:t>
            </a:r>
            <a:r>
              <a:rPr lang="cs-CZ" altLang="cs-CZ" sz="2200" dirty="0" smtClean="0"/>
              <a:t>líčení, tj. ve fázi vyšetřování a předběžného projednání obžaloby)</a:t>
            </a:r>
            <a:endParaRPr lang="cs-CZ" altLang="cs-CZ" sz="2200" dirty="0"/>
          </a:p>
          <a:p>
            <a:pPr marL="285750" indent="-285750">
              <a:lnSpc>
                <a:spcPct val="80000"/>
              </a:lnSpc>
              <a:buFont typeface="Arial" panose="020B0604020202020204" pitchFamily="34" charset="0"/>
              <a:buChar char="•"/>
              <a:defRPr/>
            </a:pPr>
            <a:r>
              <a:rPr lang="cs-CZ" altLang="cs-CZ" sz="2200" dirty="0" smtClean="0"/>
              <a:t>obžalovaný </a:t>
            </a:r>
            <a:r>
              <a:rPr lang="cs-CZ" altLang="cs-CZ" sz="2200" dirty="0"/>
              <a:t>(od nařízení hlavního líčení do právní moci odsuzujícího </a:t>
            </a:r>
            <a:r>
              <a:rPr lang="cs-CZ" altLang="cs-CZ" sz="2200" dirty="0" smtClean="0"/>
              <a:t>rozsudku, tj. ve fázi hlavního líčení a odvolacího řízení)</a:t>
            </a:r>
            <a:endParaRPr lang="cs-CZ" altLang="cs-CZ" sz="2200" dirty="0"/>
          </a:p>
          <a:p>
            <a:pPr marL="285750" indent="-285750">
              <a:lnSpc>
                <a:spcPct val="80000"/>
              </a:lnSpc>
              <a:buFont typeface="Arial" panose="020B0604020202020204" pitchFamily="34" charset="0"/>
              <a:buChar char="•"/>
              <a:defRPr/>
            </a:pPr>
            <a:r>
              <a:rPr lang="cs-CZ" altLang="cs-CZ" sz="2200" dirty="0" smtClean="0"/>
              <a:t>odsouzený </a:t>
            </a:r>
            <a:r>
              <a:rPr lang="cs-CZ" altLang="cs-CZ" sz="2200" dirty="0"/>
              <a:t>(po právní moci odsuzujícího </a:t>
            </a:r>
            <a:r>
              <a:rPr lang="cs-CZ" altLang="cs-CZ" sz="2200" dirty="0" smtClean="0"/>
              <a:t>rozsudku, tj. ve fázi řízení o mimořádném opravném prostředku a vykonávacím řízení)</a:t>
            </a:r>
            <a:endParaRPr lang="cs-CZ" altLang="cs-CZ" sz="2200" dirty="0"/>
          </a:p>
          <a:p>
            <a:pPr marL="0" indent="0">
              <a:buNone/>
            </a:pPr>
            <a:r>
              <a:rPr lang="cs-CZ" sz="2200" dirty="0" smtClean="0"/>
              <a:t>Pojem „obviněný“ navíc bývá užíván i v obecnější rovině (legislativní zkratka) jako označení osoby, proti které je vedeno trestní řízení bez ohledu na jeho fázi.</a:t>
            </a:r>
            <a:endParaRPr lang="cs-CZ" sz="2200" dirty="0"/>
          </a:p>
        </p:txBody>
      </p:sp>
    </p:spTree>
    <p:extLst>
      <p:ext uri="{BB962C8B-B14F-4D97-AF65-F5344CB8AC3E}">
        <p14:creationId xmlns:p14="http://schemas.microsoft.com/office/powerpoint/2010/main" val="2899745096"/>
      </p:ext>
    </p:extLst>
  </p:cSld>
  <p:clrMapOvr>
    <a:masterClrMapping/>
  </p:clrMapOvr>
</p:sld>
</file>

<file path=ppt/slides/slide2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Práva obviněného</a:t>
            </a:r>
            <a:endParaRPr lang="cs-CZ" dirty="0"/>
          </a:p>
        </p:txBody>
      </p:sp>
      <p:sp>
        <p:nvSpPr>
          <p:cNvPr id="3" name="Zástupný symbol pro obsah 2"/>
          <p:cNvSpPr>
            <a:spLocks noGrp="1"/>
          </p:cNvSpPr>
          <p:nvPr>
            <p:ph sz="quarter" idx="1"/>
          </p:nvPr>
        </p:nvSpPr>
        <p:spPr>
          <a:xfrm>
            <a:off x="301752" y="1340768"/>
            <a:ext cx="8503920" cy="5040560"/>
          </a:xfrm>
        </p:spPr>
        <p:txBody>
          <a:bodyPr>
            <a:noAutofit/>
          </a:bodyPr>
          <a:lstStyle/>
          <a:p>
            <a:pPr marL="0" indent="0">
              <a:buNone/>
              <a:defRPr/>
            </a:pPr>
            <a:r>
              <a:rPr lang="cs-CZ" altLang="cs-CZ" sz="2000" dirty="0"/>
              <a:t>Práva osoby, proti které se vede řízení (obviněný v širším smyslu):</a:t>
            </a:r>
          </a:p>
          <a:p>
            <a:pPr marL="285750" indent="-285750">
              <a:buFont typeface="Arial" panose="020B0604020202020204" pitchFamily="34" charset="0"/>
              <a:buChar char="•"/>
              <a:defRPr/>
            </a:pPr>
            <a:r>
              <a:rPr lang="cs-CZ" altLang="cs-CZ" sz="2000" dirty="0"/>
              <a:t>Právo vyjádřit se ke všemu, co je mu kladeno za vinu a k prováděným důkazům (včetně práva nevypovídat)</a:t>
            </a:r>
          </a:p>
          <a:p>
            <a:pPr marL="285750" indent="-285750">
              <a:buFont typeface="Arial" panose="020B0604020202020204" pitchFamily="34" charset="0"/>
              <a:buChar char="•"/>
              <a:defRPr/>
            </a:pPr>
            <a:r>
              <a:rPr lang="cs-CZ" sz="2000" dirty="0"/>
              <a:t>Právo uvádět okolnosti a důkazy na svou obhajobu. </a:t>
            </a:r>
          </a:p>
          <a:p>
            <a:pPr marL="285750" indent="-285750">
              <a:buFont typeface="Arial" panose="020B0604020202020204" pitchFamily="34" charset="0"/>
              <a:buChar char="•"/>
              <a:defRPr/>
            </a:pPr>
            <a:r>
              <a:rPr lang="cs-CZ" sz="2000" dirty="0"/>
              <a:t>Právo činit návrhy a podávat žádosti. </a:t>
            </a:r>
          </a:p>
          <a:p>
            <a:pPr marL="285750" indent="-285750">
              <a:buFont typeface="Arial" panose="020B0604020202020204" pitchFamily="34" charset="0"/>
              <a:buChar char="•"/>
              <a:defRPr/>
            </a:pPr>
            <a:r>
              <a:rPr lang="cs-CZ" sz="2000" dirty="0"/>
              <a:t>Právo podávat opravné prostředky.</a:t>
            </a:r>
          </a:p>
          <a:p>
            <a:pPr marL="285750" indent="-285750">
              <a:buFont typeface="Arial" panose="020B0604020202020204" pitchFamily="34" charset="0"/>
              <a:buChar char="•"/>
              <a:defRPr/>
            </a:pPr>
            <a:r>
              <a:rPr lang="cs-CZ" sz="2000" dirty="0"/>
              <a:t>Právo užívat mateřského jazyka.</a:t>
            </a:r>
          </a:p>
          <a:p>
            <a:pPr marL="285750" indent="-285750">
              <a:buFont typeface="Arial" panose="020B0604020202020204" pitchFamily="34" charset="0"/>
              <a:buChar char="•"/>
              <a:defRPr/>
            </a:pPr>
            <a:r>
              <a:rPr lang="cs-CZ" sz="2000" dirty="0"/>
              <a:t>Právo na závěrečnou řeč a poslední slovo. </a:t>
            </a:r>
          </a:p>
          <a:p>
            <a:pPr marL="285750" lvl="0" indent="-285750">
              <a:buFont typeface="Arial" panose="020B0604020202020204" pitchFamily="34" charset="0"/>
              <a:buChar char="•"/>
              <a:defRPr/>
            </a:pPr>
            <a:r>
              <a:rPr lang="cs-CZ" sz="2000" dirty="0"/>
              <a:t>Právo na obhájce včetně práva na bezplatnou </a:t>
            </a:r>
            <a:r>
              <a:rPr lang="cs-CZ" sz="2000" dirty="0" smtClean="0"/>
              <a:t>obhajobu (</a:t>
            </a:r>
            <a:r>
              <a:rPr lang="cs-CZ" sz="2000" dirty="0"/>
              <a:t>o</a:t>
            </a:r>
            <a:r>
              <a:rPr lang="cs-CZ" sz="2000" dirty="0" smtClean="0"/>
              <a:t>bviněný </a:t>
            </a:r>
            <a:r>
              <a:rPr lang="cs-CZ" sz="2000" dirty="0"/>
              <a:t>má právo obhájce si zvolit </a:t>
            </a:r>
            <a:r>
              <a:rPr lang="cs-CZ" sz="2000" dirty="0" smtClean="0"/>
              <a:t>a </a:t>
            </a:r>
            <a:r>
              <a:rPr lang="cs-CZ" sz="2000" dirty="0"/>
              <a:t>jím zvolený obhájce musí být orgány činnými v trestním řízení akceptován. </a:t>
            </a:r>
            <a:r>
              <a:rPr lang="cs-CZ" sz="2000" dirty="0" smtClean="0"/>
              <a:t>Jestliže </a:t>
            </a:r>
            <a:r>
              <a:rPr lang="cs-CZ" sz="2000" dirty="0"/>
              <a:t>si obviněný obhájce nezvolí, může mu být ustanoven soudem. S obhájcem se obviněný může v průběhu celého trestního řízení radit. Obviněný má právo hovořit se svým obhájcem i bez přítomnosti dalších osob, a to i v případě, že je ve vazbě nebo ve výkonu trestu. </a:t>
            </a:r>
          </a:p>
          <a:p>
            <a:pPr marL="285750" indent="-285750">
              <a:buFont typeface="Arial" panose="020B0604020202020204" pitchFamily="34" charset="0"/>
              <a:buChar char="•"/>
              <a:defRPr/>
            </a:pPr>
            <a:endParaRPr lang="cs-CZ" sz="2000" dirty="0"/>
          </a:p>
          <a:p>
            <a:endParaRPr lang="cs-CZ" sz="2000" dirty="0"/>
          </a:p>
        </p:txBody>
      </p:sp>
    </p:spTree>
    <p:extLst>
      <p:ext uri="{BB962C8B-B14F-4D97-AF65-F5344CB8AC3E}">
        <p14:creationId xmlns:p14="http://schemas.microsoft.com/office/powerpoint/2010/main" val="351862033"/>
      </p:ext>
    </p:extLst>
  </p:cSld>
  <p:clrMapOvr>
    <a:masterClrMapping/>
  </p:clrMapOvr>
</p:sld>
</file>

<file path=ppt/slides/slide2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Obhájce</a:t>
            </a:r>
            <a:endParaRPr lang="cs-CZ" dirty="0"/>
          </a:p>
        </p:txBody>
      </p:sp>
      <p:sp>
        <p:nvSpPr>
          <p:cNvPr id="3" name="Zástupný symbol pro obsah 2"/>
          <p:cNvSpPr>
            <a:spLocks noGrp="1"/>
          </p:cNvSpPr>
          <p:nvPr>
            <p:ph sz="quarter" idx="1"/>
          </p:nvPr>
        </p:nvSpPr>
        <p:spPr/>
        <p:txBody>
          <a:bodyPr/>
          <a:lstStyle/>
          <a:p>
            <a:pPr marL="457200" indent="-457200">
              <a:lnSpc>
                <a:spcPct val="80000"/>
              </a:lnSpc>
              <a:buFont typeface="Arial" panose="020B0604020202020204" pitchFamily="34" charset="0"/>
              <a:buChar char="•"/>
              <a:defRPr/>
            </a:pPr>
            <a:r>
              <a:rPr lang="cs-CZ" altLang="cs-CZ" sz="2400" dirty="0"/>
              <a:t>Může jím být pouze advokát </a:t>
            </a:r>
          </a:p>
          <a:p>
            <a:pPr marL="457200" indent="-457200">
              <a:lnSpc>
                <a:spcPct val="80000"/>
              </a:lnSpc>
              <a:buFont typeface="Arial" panose="020B0604020202020204" pitchFamily="34" charset="0"/>
              <a:buChar char="•"/>
              <a:defRPr/>
            </a:pPr>
            <a:r>
              <a:rPr lang="cs-CZ" altLang="cs-CZ" sz="2400" dirty="0"/>
              <a:t>je povinen hájit práva a zájmy obviněného a řídit se jeho pokyny</a:t>
            </a:r>
          </a:p>
          <a:p>
            <a:pPr marL="457200" indent="-457200">
              <a:lnSpc>
                <a:spcPct val="80000"/>
              </a:lnSpc>
              <a:buFont typeface="Arial" panose="020B0604020202020204" pitchFamily="34" charset="0"/>
              <a:buChar char="•"/>
              <a:defRPr/>
            </a:pPr>
            <a:r>
              <a:rPr lang="cs-CZ" altLang="cs-CZ" sz="2400" dirty="0"/>
              <a:t>nesmí používat jiné prostředky, než ty, které připouští trestní řád</a:t>
            </a:r>
          </a:p>
          <a:p>
            <a:pPr marL="457200" indent="-457200">
              <a:lnSpc>
                <a:spcPct val="80000"/>
              </a:lnSpc>
              <a:buFont typeface="Arial" panose="020B0604020202020204" pitchFamily="34" charset="0"/>
              <a:buChar char="•"/>
              <a:defRPr/>
            </a:pPr>
            <a:r>
              <a:rPr lang="cs-CZ" altLang="cs-CZ" sz="2400" dirty="0"/>
              <a:t>může za obviněného činit návrhy</a:t>
            </a:r>
          </a:p>
          <a:p>
            <a:pPr marL="457200" indent="-457200">
              <a:lnSpc>
                <a:spcPct val="80000"/>
              </a:lnSpc>
              <a:buFont typeface="Arial" panose="020B0604020202020204" pitchFamily="34" charset="0"/>
              <a:buChar char="•"/>
              <a:defRPr/>
            </a:pPr>
            <a:r>
              <a:rPr lang="cs-CZ" altLang="cs-CZ" sz="2400" dirty="0"/>
              <a:t>může nahlížet do spisu</a:t>
            </a:r>
          </a:p>
          <a:p>
            <a:pPr marL="457200" indent="-457200">
              <a:lnSpc>
                <a:spcPct val="80000"/>
              </a:lnSpc>
              <a:buFont typeface="Arial" panose="020B0604020202020204" pitchFamily="34" charset="0"/>
              <a:buChar char="•"/>
              <a:defRPr/>
            </a:pPr>
            <a:r>
              <a:rPr lang="cs-CZ" altLang="cs-CZ" sz="2400" dirty="0"/>
              <a:t>může se účastnit vyšetřovacích úkonů</a:t>
            </a:r>
          </a:p>
          <a:p>
            <a:pPr marL="457200" indent="-457200">
              <a:lnSpc>
                <a:spcPct val="80000"/>
              </a:lnSpc>
              <a:buFont typeface="Arial" panose="020B0604020202020204" pitchFamily="34" charset="0"/>
              <a:buChar char="•"/>
              <a:defRPr/>
            </a:pPr>
            <a:r>
              <a:rPr lang="cs-CZ" altLang="cs-CZ" sz="2400" dirty="0"/>
              <a:t>může rozmlouvat s obviněným bez přítomnosti další </a:t>
            </a:r>
            <a:r>
              <a:rPr lang="cs-CZ" altLang="cs-CZ" sz="2400" dirty="0" smtClean="0"/>
              <a:t>osoby</a:t>
            </a:r>
          </a:p>
          <a:p>
            <a:endParaRPr lang="cs-CZ" dirty="0"/>
          </a:p>
        </p:txBody>
      </p:sp>
    </p:spTree>
    <p:extLst>
      <p:ext uri="{BB962C8B-B14F-4D97-AF65-F5344CB8AC3E}">
        <p14:creationId xmlns:p14="http://schemas.microsoft.com/office/powerpoint/2010/main" val="3350423094"/>
      </p:ext>
    </p:extLst>
  </p:cSld>
  <p:clrMapOvr>
    <a:masterClrMapping/>
  </p:clrMapOvr>
</p:sld>
</file>

<file path=ppt/slides/slide2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Nutná obhajoba</a:t>
            </a:r>
            <a:endParaRPr lang="cs-CZ" dirty="0"/>
          </a:p>
        </p:txBody>
      </p:sp>
      <p:sp>
        <p:nvSpPr>
          <p:cNvPr id="3" name="Zástupný symbol pro obsah 2"/>
          <p:cNvSpPr>
            <a:spLocks noGrp="1"/>
          </p:cNvSpPr>
          <p:nvPr>
            <p:ph sz="quarter" idx="1"/>
          </p:nvPr>
        </p:nvSpPr>
        <p:spPr/>
        <p:txBody>
          <a:bodyPr>
            <a:normAutofit fontScale="77500" lnSpcReduction="20000"/>
          </a:bodyPr>
          <a:lstStyle/>
          <a:p>
            <a:pPr marL="0" indent="0">
              <a:lnSpc>
                <a:spcPct val="110000"/>
              </a:lnSpc>
              <a:buNone/>
              <a:defRPr/>
            </a:pPr>
            <a:r>
              <a:rPr lang="cs-CZ" altLang="cs-CZ" sz="2800" dirty="0"/>
              <a:t>V některých případech obviněný obhájce mít musí, a to v řízeních proti obviněnému, </a:t>
            </a:r>
          </a:p>
          <a:p>
            <a:pPr>
              <a:lnSpc>
                <a:spcPct val="110000"/>
              </a:lnSpc>
              <a:defRPr/>
            </a:pPr>
            <a:r>
              <a:rPr lang="cs-CZ" altLang="cs-CZ" sz="2800" dirty="0"/>
              <a:t>který je ve vazbě či výkonu trestu</a:t>
            </a:r>
          </a:p>
          <a:p>
            <a:pPr>
              <a:lnSpc>
                <a:spcPct val="110000"/>
              </a:lnSpc>
              <a:defRPr/>
            </a:pPr>
            <a:r>
              <a:rPr lang="cs-CZ" altLang="cs-CZ" sz="2800" dirty="0"/>
              <a:t>jehož svéprávnost je omezena</a:t>
            </a:r>
          </a:p>
          <a:p>
            <a:pPr>
              <a:lnSpc>
                <a:spcPct val="110000"/>
              </a:lnSpc>
              <a:defRPr/>
            </a:pPr>
            <a:r>
              <a:rPr lang="cs-CZ" altLang="cs-CZ" sz="2800" dirty="0"/>
              <a:t>který je uprchlý</a:t>
            </a:r>
          </a:p>
          <a:p>
            <a:pPr>
              <a:lnSpc>
                <a:spcPct val="110000"/>
              </a:lnSpc>
              <a:defRPr/>
            </a:pPr>
            <a:r>
              <a:rPr lang="cs-CZ" altLang="cs-CZ" sz="2800" dirty="0"/>
              <a:t>u něhož jsou pochybnosti o jeho schopnosti se hájit</a:t>
            </a:r>
          </a:p>
          <a:p>
            <a:pPr>
              <a:lnSpc>
                <a:spcPct val="110000"/>
              </a:lnSpc>
              <a:defRPr/>
            </a:pPr>
            <a:r>
              <a:rPr lang="cs-CZ" altLang="cs-CZ" sz="2800" dirty="0"/>
              <a:t>který je obviněn z trestného činu, jehož horní hranice převyšuje 5 let</a:t>
            </a:r>
          </a:p>
          <a:p>
            <a:pPr>
              <a:lnSpc>
                <a:spcPct val="110000"/>
              </a:lnSpc>
              <a:defRPr/>
            </a:pPr>
            <a:r>
              <a:rPr lang="cs-CZ" altLang="cs-CZ" sz="2800" dirty="0"/>
              <a:t>při hlavním líčení ve zjednodušeném řízení proti zadrženému</a:t>
            </a:r>
          </a:p>
          <a:p>
            <a:pPr>
              <a:lnSpc>
                <a:spcPct val="110000"/>
              </a:lnSpc>
              <a:defRPr/>
            </a:pPr>
            <a:r>
              <a:rPr lang="cs-CZ" altLang="cs-CZ" sz="2800" dirty="0"/>
              <a:t>v řízení, v němž se rozhoduje o uložení nebo změně zabezpečovací detence či ochranného léčení</a:t>
            </a:r>
          </a:p>
          <a:p>
            <a:pPr>
              <a:lnSpc>
                <a:spcPct val="110000"/>
              </a:lnSpc>
              <a:defRPr/>
            </a:pPr>
            <a:r>
              <a:rPr lang="cs-CZ" altLang="cs-CZ" sz="2800" dirty="0"/>
              <a:t>který je mladistvý</a:t>
            </a:r>
          </a:p>
          <a:p>
            <a:pPr>
              <a:lnSpc>
                <a:spcPct val="110000"/>
              </a:lnSpc>
            </a:pPr>
            <a:endParaRPr lang="cs-CZ" dirty="0"/>
          </a:p>
        </p:txBody>
      </p:sp>
    </p:spTree>
    <p:extLst>
      <p:ext uri="{BB962C8B-B14F-4D97-AF65-F5344CB8AC3E}">
        <p14:creationId xmlns:p14="http://schemas.microsoft.com/office/powerpoint/2010/main" val="965529674"/>
      </p:ext>
    </p:extLst>
  </p:cSld>
  <p:clrMapOvr>
    <a:masterClrMapping/>
  </p:clrMapOvr>
</p:sld>
</file>

<file path=ppt/slides/slide2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Bezplatná obhajoba</a:t>
            </a:r>
            <a:endParaRPr lang="cs-CZ" dirty="0"/>
          </a:p>
        </p:txBody>
      </p:sp>
      <p:sp>
        <p:nvSpPr>
          <p:cNvPr id="3" name="Zástupný symbol pro obsah 2"/>
          <p:cNvSpPr>
            <a:spLocks noGrp="1"/>
          </p:cNvSpPr>
          <p:nvPr>
            <p:ph sz="quarter" idx="1"/>
          </p:nvPr>
        </p:nvSpPr>
        <p:spPr/>
        <p:txBody>
          <a:bodyPr>
            <a:normAutofit/>
          </a:bodyPr>
          <a:lstStyle/>
          <a:p>
            <a:pPr marL="0" indent="0">
              <a:buNone/>
            </a:pPr>
            <a:r>
              <a:rPr lang="cs-CZ" dirty="0"/>
              <a:t>pokud obviněnému jeho majetková situace neumožňuje uhradit náklady na obhájce, může požádat o přiznání nároku na bezplatnou obhajobu či obhajobu za sníženou odměnu. V takovém případě nese náklady obhajoby stát. Tohoto práva může využít jak v případě zvoleného, tak i v případě ustanoveného obhájce, a to bez ohledu na to, zda jsou dány důvody nutné </a:t>
            </a:r>
            <a:r>
              <a:rPr lang="cs-CZ" dirty="0" smtClean="0"/>
              <a:t>obhajoby</a:t>
            </a:r>
            <a:endParaRPr lang="cs-CZ" dirty="0"/>
          </a:p>
        </p:txBody>
      </p:sp>
    </p:spTree>
    <p:extLst>
      <p:ext uri="{BB962C8B-B14F-4D97-AF65-F5344CB8AC3E}">
        <p14:creationId xmlns:p14="http://schemas.microsoft.com/office/powerpoint/2010/main" val="798431728"/>
      </p:ext>
    </p:extLst>
  </p:cSld>
  <p:clrMapOvr>
    <a:masterClrMapping/>
  </p:clrMapOvr>
</p:sld>
</file>

<file path=ppt/slides/slide2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21</a:t>
            </a:r>
            <a:endParaRPr lang="cs-CZ" dirty="0"/>
          </a:p>
        </p:txBody>
      </p:sp>
      <p:sp>
        <p:nvSpPr>
          <p:cNvPr id="3" name="Zástupný symbol pro obsah 2"/>
          <p:cNvSpPr>
            <a:spLocks noGrp="1"/>
          </p:cNvSpPr>
          <p:nvPr>
            <p:ph sz="quarter" idx="1"/>
          </p:nvPr>
        </p:nvSpPr>
        <p:spPr/>
        <p:txBody>
          <a:bodyPr/>
          <a:lstStyle/>
          <a:p>
            <a:pPr marL="0" indent="0">
              <a:buNone/>
            </a:pPr>
            <a:r>
              <a:rPr lang="cs-CZ" dirty="0"/>
              <a:t>Práva poškozeného a oběti trestného činu v trestním řízení, adhezní řízení</a:t>
            </a:r>
            <a:endParaRPr lang="cs-CZ" dirty="0"/>
          </a:p>
        </p:txBody>
      </p:sp>
    </p:spTree>
    <p:extLst>
      <p:ext uri="{BB962C8B-B14F-4D97-AF65-F5344CB8AC3E}">
        <p14:creationId xmlns:p14="http://schemas.microsoft.com/office/powerpoint/2010/main" val="2472262411"/>
      </p:ext>
    </p:extLst>
  </p:cSld>
  <p:clrMapOvr>
    <a:masterClrMapping/>
  </p:clrMapOvr>
</p:sld>
</file>

<file path=ppt/slides/slide2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jednadvacáté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Otázka směřuje na poškozeného a oběť v trestním řízení, proto je nutné pochopit rozdíl mezi těmito dvěma pojmy (ne každý poškozený je současně i obětí). Dále je zapotřebí vědět, jak je to s adhezním řízením, že nejde o nějakou oddělenou část trestního řízení, ale o ukrytý prolínající se proces, který od trestního řízení oddělit nelze. Některé úkony a důkazy prováděné v trestním řízení jsou prostě použitelné i pro rozhodnutí o náhradě škody. </a:t>
            </a:r>
            <a:endParaRPr lang="cs-CZ" dirty="0"/>
          </a:p>
        </p:txBody>
      </p:sp>
    </p:spTree>
    <p:extLst>
      <p:ext uri="{BB962C8B-B14F-4D97-AF65-F5344CB8AC3E}">
        <p14:creationId xmlns:p14="http://schemas.microsoft.com/office/powerpoint/2010/main" val="2568208346"/>
      </p:ext>
    </p:extLst>
  </p:cSld>
  <p:clrMapOvr>
    <a:masterClrMapping/>
  </p:clrMapOvr>
</p:sld>
</file>

<file path=ppt/slides/slide2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Poškozený</a:t>
            </a:r>
            <a:endParaRPr lang="cs-CZ" dirty="0"/>
          </a:p>
        </p:txBody>
      </p:sp>
      <p:sp>
        <p:nvSpPr>
          <p:cNvPr id="3" name="Zástupný symbol pro obsah 2"/>
          <p:cNvSpPr>
            <a:spLocks noGrp="1"/>
          </p:cNvSpPr>
          <p:nvPr>
            <p:ph sz="quarter" idx="1"/>
          </p:nvPr>
        </p:nvSpPr>
        <p:spPr/>
        <p:txBody>
          <a:bodyPr>
            <a:normAutofit fontScale="85000" lnSpcReduction="20000"/>
          </a:bodyPr>
          <a:lstStyle/>
          <a:p>
            <a:r>
              <a:rPr lang="cs-CZ" dirty="0" smtClean="0"/>
              <a:t>Ten</a:t>
            </a:r>
            <a:r>
              <a:rPr lang="cs-CZ" dirty="0"/>
              <a:t>, jemuž pachatel svým jednáním ublížil na zdraví, způsobil majetkovou, morální nebo jinou </a:t>
            </a:r>
            <a:r>
              <a:rPr lang="cs-CZ" dirty="0" smtClean="0"/>
              <a:t>škodu. Škoda nemusela poškozenému vzniknout přímo, ale i zprostředkovaně (poškozeným proto bude např. i pojišťovna, který hradí škodu způsobenou trestným činem), avšak např. pro </a:t>
            </a:r>
            <a:r>
              <a:rPr lang="cs-CZ" dirty="0"/>
              <a:t>účely narovnání </a:t>
            </a:r>
            <a:r>
              <a:rPr lang="cs-CZ" dirty="0" smtClean="0"/>
              <a:t>je za </a:t>
            </a:r>
            <a:r>
              <a:rPr lang="cs-CZ" dirty="0"/>
              <a:t>poškozeného </a:t>
            </a:r>
            <a:r>
              <a:rPr lang="cs-CZ" dirty="0" smtClean="0"/>
              <a:t>považován pouze ten, </a:t>
            </a:r>
            <a:r>
              <a:rPr lang="cs-CZ" dirty="0"/>
              <a:t>komu škoda vznikla </a:t>
            </a:r>
            <a:r>
              <a:rPr lang="cs-CZ" dirty="0" smtClean="0"/>
              <a:t>přímo. </a:t>
            </a:r>
            <a:endParaRPr lang="cs-CZ" dirty="0"/>
          </a:p>
          <a:p>
            <a:pPr lvl="0"/>
            <a:r>
              <a:rPr lang="cs-CZ" dirty="0"/>
              <a:t>Trestní řád zná dvě skupiny poškozených – poškozené, kteří mohou žádat náhradu škody a poškozené bez nároku na náhradu škody. </a:t>
            </a:r>
          </a:p>
          <a:p>
            <a:pPr lvl="0"/>
            <a:r>
              <a:rPr lang="cs-CZ" dirty="0"/>
              <a:t>Poškozeným mohou být fyzické i právnické osoby. </a:t>
            </a:r>
          </a:p>
          <a:p>
            <a:pPr lvl="0"/>
            <a:r>
              <a:rPr lang="cs-CZ" dirty="0"/>
              <a:t>Účast poškozeného v řízení není povinná, poškozený svá práva vykonávat může a nemusí, může a nemusí žádat náhradu škody</a:t>
            </a:r>
          </a:p>
          <a:p>
            <a:endParaRPr lang="cs-CZ" dirty="0"/>
          </a:p>
        </p:txBody>
      </p:sp>
    </p:spTree>
    <p:extLst>
      <p:ext uri="{BB962C8B-B14F-4D97-AF65-F5344CB8AC3E}">
        <p14:creationId xmlns:p14="http://schemas.microsoft.com/office/powerpoint/2010/main" val="1377165876"/>
      </p:ext>
    </p:extLst>
  </p:cSld>
  <p:clrMapOvr>
    <a:masterClrMapping/>
  </p:clrMapOvr>
</p:sld>
</file>

<file path=ppt/slides/slide2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poškozeného</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0" indent="0">
              <a:lnSpc>
                <a:spcPct val="110000"/>
              </a:lnSpc>
              <a:buNone/>
            </a:pPr>
            <a:r>
              <a:rPr lang="cs-CZ" altLang="cs-CZ" sz="2800" dirty="0" smtClean="0"/>
              <a:t>Poškozený má v trestním řízení právo:</a:t>
            </a:r>
          </a:p>
          <a:p>
            <a:pPr>
              <a:lnSpc>
                <a:spcPct val="110000"/>
              </a:lnSpc>
            </a:pPr>
            <a:r>
              <a:rPr lang="cs-CZ" altLang="cs-CZ" sz="2800" dirty="0" smtClean="0"/>
              <a:t>připojit </a:t>
            </a:r>
            <a:r>
              <a:rPr lang="cs-CZ" altLang="cs-CZ" sz="2800" dirty="0"/>
              <a:t>se s nárokem na náhradu škody k trestnímu řízení (</a:t>
            </a:r>
            <a:r>
              <a:rPr lang="cs-CZ" altLang="cs-CZ" sz="2800" b="1" dirty="0"/>
              <a:t>adhezní řízení</a:t>
            </a:r>
            <a:r>
              <a:rPr lang="cs-CZ" altLang="cs-CZ" sz="2800" dirty="0"/>
              <a:t>). </a:t>
            </a:r>
          </a:p>
          <a:p>
            <a:pPr>
              <a:lnSpc>
                <a:spcPct val="110000"/>
              </a:lnSpc>
            </a:pPr>
            <a:r>
              <a:rPr lang="cs-CZ" altLang="cs-CZ" sz="2800" dirty="0" smtClean="0"/>
              <a:t>navrhovat </a:t>
            </a:r>
            <a:r>
              <a:rPr lang="cs-CZ" altLang="cs-CZ" sz="2800" dirty="0"/>
              <a:t>a vyhledávat důkazy</a:t>
            </a:r>
          </a:p>
          <a:p>
            <a:pPr>
              <a:lnSpc>
                <a:spcPct val="110000"/>
              </a:lnSpc>
            </a:pPr>
            <a:r>
              <a:rPr lang="cs-CZ" altLang="cs-CZ" sz="2800" dirty="0" smtClean="0"/>
              <a:t>nahlížet </a:t>
            </a:r>
            <a:r>
              <a:rPr lang="cs-CZ" altLang="cs-CZ" sz="2800" dirty="0"/>
              <a:t>do spisu a pořizovat si z něj kopie</a:t>
            </a:r>
          </a:p>
          <a:p>
            <a:pPr>
              <a:lnSpc>
                <a:spcPct val="110000"/>
              </a:lnSpc>
            </a:pPr>
            <a:r>
              <a:rPr lang="cs-CZ" altLang="cs-CZ" sz="2800" dirty="0" smtClean="0"/>
              <a:t>účastnit </a:t>
            </a:r>
            <a:r>
              <a:rPr lang="cs-CZ" altLang="cs-CZ" sz="2800" dirty="0"/>
              <a:t>se hlavního líčení a klást vyslýchaným osobám otázky</a:t>
            </a:r>
          </a:p>
          <a:p>
            <a:pPr>
              <a:lnSpc>
                <a:spcPct val="110000"/>
              </a:lnSpc>
            </a:pPr>
            <a:r>
              <a:rPr lang="cs-CZ" altLang="cs-CZ" sz="2800" dirty="0" smtClean="0"/>
              <a:t>podávat </a:t>
            </a:r>
            <a:r>
              <a:rPr lang="cs-CZ" altLang="cs-CZ" sz="2800" dirty="0"/>
              <a:t>stížnosti proti některým usnesením OČTŘ</a:t>
            </a:r>
          </a:p>
          <a:p>
            <a:pPr>
              <a:lnSpc>
                <a:spcPct val="110000"/>
              </a:lnSpc>
            </a:pPr>
            <a:r>
              <a:rPr lang="cs-CZ" altLang="cs-CZ" sz="2800" dirty="0" smtClean="0"/>
              <a:t>podat </a:t>
            </a:r>
            <a:r>
              <a:rPr lang="cs-CZ" altLang="cs-CZ" sz="2800" dirty="0"/>
              <a:t>odvolání proti rozhodnutí o náhradě škody</a:t>
            </a:r>
          </a:p>
          <a:p>
            <a:pPr>
              <a:lnSpc>
                <a:spcPct val="110000"/>
              </a:lnSpc>
            </a:pPr>
            <a:r>
              <a:rPr lang="cs-CZ" altLang="cs-CZ" sz="2800" dirty="0" smtClean="0"/>
              <a:t>v</a:t>
            </a:r>
            <a:r>
              <a:rPr lang="cs-CZ" altLang="cs-CZ" sz="2800" dirty="0"/>
              <a:t> případě některých trestných činů je potřebný souhlas poškozeného k trestnímu stíhání pachatele, který je jeho </a:t>
            </a:r>
            <a:r>
              <a:rPr lang="cs-CZ" altLang="cs-CZ" sz="2800" dirty="0" smtClean="0"/>
              <a:t>příbuzným</a:t>
            </a:r>
          </a:p>
          <a:p>
            <a:pPr>
              <a:lnSpc>
                <a:spcPct val="110000"/>
              </a:lnSpc>
            </a:pPr>
            <a:r>
              <a:rPr lang="cs-CZ" altLang="cs-CZ" sz="2800" dirty="0" smtClean="0"/>
              <a:t>svá práva může vykonávat buď přímo, nebo prostřednictvím jiné osoby (zákonného zástupce, opatrovníka, zmocněnce)</a:t>
            </a:r>
            <a:endParaRPr lang="cs-CZ" altLang="cs-CZ" sz="2800" dirty="0"/>
          </a:p>
        </p:txBody>
      </p:sp>
    </p:spTree>
    <p:extLst>
      <p:ext uri="{BB962C8B-B14F-4D97-AF65-F5344CB8AC3E}">
        <p14:creationId xmlns:p14="http://schemas.microsoft.com/office/powerpoint/2010/main" val="2789880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1</a:t>
            </a:r>
            <a:endParaRPr lang="cs-CZ" dirty="0"/>
          </a:p>
        </p:txBody>
      </p:sp>
      <p:sp>
        <p:nvSpPr>
          <p:cNvPr id="3" name="Zástupný symbol pro obsah 2"/>
          <p:cNvSpPr>
            <a:spLocks noGrp="1"/>
          </p:cNvSpPr>
          <p:nvPr>
            <p:ph sz="quarter" idx="1"/>
          </p:nvPr>
        </p:nvSpPr>
        <p:spPr/>
        <p:txBody>
          <a:bodyPr/>
          <a:lstStyle/>
          <a:p>
            <a:r>
              <a:rPr lang="cs-CZ" b="1" dirty="0"/>
              <a:t>Základní lidská práva a ochrana proti diskriminaci</a:t>
            </a:r>
            <a:r>
              <a:rPr lang="cs-CZ" dirty="0"/>
              <a:t> (přirozenoprávní a pozitivněprávní teorie, Listina základních práv a svobod, antidiskriminační zákon, formy diskriminačního jednání, ochrana proti diskriminaci). </a:t>
            </a:r>
          </a:p>
        </p:txBody>
      </p:sp>
    </p:spTree>
    <p:extLst>
      <p:ext uri="{BB962C8B-B14F-4D97-AF65-F5344CB8AC3E}">
        <p14:creationId xmlns:p14="http://schemas.microsoft.com/office/powerpoint/2010/main" val="23948192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Osoby</a:t>
            </a:r>
          </a:p>
        </p:txBody>
      </p:sp>
      <p:sp>
        <p:nvSpPr>
          <p:cNvPr id="3" name="Zástupný symbol pro obsah 2"/>
          <p:cNvSpPr>
            <a:spLocks noGrp="1"/>
          </p:cNvSpPr>
          <p:nvPr>
            <p:ph sz="quarter" idx="1"/>
          </p:nvPr>
        </p:nvSpPr>
        <p:spPr>
          <a:xfrm>
            <a:off x="301752" y="1527048"/>
            <a:ext cx="8503920" cy="4782272"/>
          </a:xfrm>
        </p:spPr>
        <p:txBody>
          <a:bodyPr>
            <a:normAutofit fontScale="92500" lnSpcReduction="10000"/>
          </a:bodyPr>
          <a:lstStyle/>
          <a:p>
            <a:pPr marL="68580" indent="0">
              <a:buNone/>
            </a:pPr>
            <a:r>
              <a:rPr lang="cs-CZ" b="1" dirty="0"/>
              <a:t>Osoba</a:t>
            </a:r>
            <a:r>
              <a:rPr lang="cs-CZ" dirty="0"/>
              <a:t> - nositel právního statusu, který z ní činí způsobilý subjekt právních vztahů, tedy nositele subjektivních práv a subjektivních povinností z těchto vztahů vyplývajících. Dělíme je na:</a:t>
            </a:r>
          </a:p>
          <a:p>
            <a:r>
              <a:rPr lang="cs-CZ" dirty="0"/>
              <a:t>fyzické osoby (lidé) </a:t>
            </a:r>
          </a:p>
          <a:p>
            <a:r>
              <a:rPr lang="cs-CZ" dirty="0"/>
              <a:t>právnické osoby. </a:t>
            </a:r>
          </a:p>
          <a:p>
            <a:pPr marL="68580" indent="0">
              <a:buNone/>
            </a:pPr>
            <a:r>
              <a:rPr lang="cs-CZ" dirty="0"/>
              <a:t>U každé osoby rozlišuje dvě základní kategorie:</a:t>
            </a:r>
          </a:p>
          <a:p>
            <a:r>
              <a:rPr lang="cs-CZ" dirty="0"/>
              <a:t>právní osobnost - způsobilost mít v mezích právního řádu práva a povinnosti</a:t>
            </a:r>
          </a:p>
          <a:p>
            <a:r>
              <a:rPr lang="cs-CZ" dirty="0"/>
              <a:t>svéprávnost - způsobilost nabývat pro sebe vlastním právním jednáním práva a zavazovat se k povinnostem (právně jednat)</a:t>
            </a:r>
          </a:p>
          <a:p>
            <a:endParaRPr lang="cs-CZ" dirty="0"/>
          </a:p>
        </p:txBody>
      </p:sp>
    </p:spTree>
    <p:extLst>
      <p:ext uri="{BB962C8B-B14F-4D97-AF65-F5344CB8AC3E}">
        <p14:creationId xmlns:p14="http://schemas.microsoft.com/office/powerpoint/2010/main" val="2084935058"/>
      </p:ext>
    </p:extLst>
  </p:cSld>
  <p:clrMapOvr>
    <a:masterClrMapping/>
  </p:clrMapOvr>
</p:sld>
</file>

<file path=ppt/slides/slide3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Právo na náhradu škody – adhezní řízení</a:t>
            </a:r>
            <a:endParaRPr lang="cs-CZ" dirty="0"/>
          </a:p>
        </p:txBody>
      </p:sp>
      <p:sp>
        <p:nvSpPr>
          <p:cNvPr id="3" name="Zástupný symbol pro obsah 2"/>
          <p:cNvSpPr>
            <a:spLocks noGrp="1"/>
          </p:cNvSpPr>
          <p:nvPr>
            <p:ph sz="quarter" idx="1"/>
          </p:nvPr>
        </p:nvSpPr>
        <p:spPr>
          <a:xfrm>
            <a:off x="301752" y="1527048"/>
            <a:ext cx="8503920" cy="4854280"/>
          </a:xfrm>
        </p:spPr>
        <p:txBody>
          <a:bodyPr>
            <a:noAutofit/>
          </a:bodyPr>
          <a:lstStyle/>
          <a:p>
            <a:r>
              <a:rPr lang="cs-CZ" sz="1800" dirty="0" smtClean="0"/>
              <a:t>Poškozený </a:t>
            </a:r>
            <a:r>
              <a:rPr lang="cs-CZ" sz="1800" dirty="0"/>
              <a:t>se k trestnímu řízení může připojit s nárokem na náhradu škody. Část řízení, které se vede o jeho nároku, se nazývá adhezní řízení. Adhezní řízení se prolíná celým trestním řízení a nelze je z něj vydělit. </a:t>
            </a:r>
            <a:endParaRPr lang="cs-CZ" sz="1800" dirty="0" smtClean="0"/>
          </a:p>
          <a:p>
            <a:r>
              <a:rPr lang="cs-CZ" sz="1800" dirty="0" smtClean="0"/>
              <a:t>Adhezní řízení se </a:t>
            </a:r>
            <a:r>
              <a:rPr lang="cs-CZ" sz="1800" dirty="0"/>
              <a:t>tím, že po přednesu obžaloby poškozený sdělí, jaký nárok na náhradu škody vůči obžalovanému uplatňuje (výši a právní důvod), případně se přečte jeho připojení (uplatnění nároku), které učinil dříve (např. v rámci svého výslechu nebo písemně). </a:t>
            </a:r>
            <a:endParaRPr lang="cs-CZ" sz="1800" dirty="0" smtClean="0"/>
          </a:p>
          <a:p>
            <a:r>
              <a:rPr lang="cs-CZ" sz="1800" dirty="0" smtClean="0"/>
              <a:t>Nárok </a:t>
            </a:r>
            <a:r>
              <a:rPr lang="cs-CZ" sz="1800" dirty="0"/>
              <a:t>na náhradu škody musí poškozený uplatnit nejpozději do zahájení dokazování při hlavním líčení, jinak toto právo ztrácí, a adhezní řízení se nekoná. </a:t>
            </a:r>
            <a:endParaRPr lang="cs-CZ" sz="1800" dirty="0" smtClean="0"/>
          </a:p>
          <a:p>
            <a:r>
              <a:rPr lang="cs-CZ" sz="1800" dirty="0" smtClean="0"/>
              <a:t>Důkazy </a:t>
            </a:r>
            <a:r>
              <a:rPr lang="cs-CZ" sz="1800" dirty="0"/>
              <a:t>provedené při hlavním líčení pak soud hodnotí jednak z pohledu podané obžaloby (tedy zda prokazují vinu obžalovaného), a rovněž z pohledu uplatněného nároku na náhradu škody (zda prokazují vznik a výši škody). </a:t>
            </a:r>
            <a:endParaRPr lang="cs-CZ" sz="1800" dirty="0" smtClean="0"/>
          </a:p>
          <a:p>
            <a:r>
              <a:rPr lang="cs-CZ" sz="1800" dirty="0" smtClean="0"/>
              <a:t>O </a:t>
            </a:r>
            <a:r>
              <a:rPr lang="cs-CZ" sz="1800" dirty="0"/>
              <a:t>uplatněném nároku může soud rozhodnout buď tak, že poškozenému přizná právo na náhradu </a:t>
            </a:r>
            <a:r>
              <a:rPr lang="cs-CZ" sz="1800" dirty="0" smtClean="0"/>
              <a:t>škody, </a:t>
            </a:r>
            <a:r>
              <a:rPr lang="cs-CZ" sz="1800" dirty="0"/>
              <a:t>nebo jej odkáže na řízení ve věcech </a:t>
            </a:r>
            <a:r>
              <a:rPr lang="cs-CZ" sz="1800" dirty="0" smtClean="0"/>
              <a:t>občanskoprávních. Nárok nelze zamítnout.</a:t>
            </a:r>
            <a:endParaRPr lang="cs-CZ" sz="1800" dirty="0"/>
          </a:p>
        </p:txBody>
      </p:sp>
    </p:spTree>
    <p:extLst>
      <p:ext uri="{BB962C8B-B14F-4D97-AF65-F5344CB8AC3E}">
        <p14:creationId xmlns:p14="http://schemas.microsoft.com/office/powerpoint/2010/main" val="2135583707"/>
      </p:ext>
    </p:extLst>
  </p:cSld>
  <p:clrMapOvr>
    <a:masterClrMapping/>
  </p:clrMapOvr>
</p:sld>
</file>

<file path=ppt/slides/slide3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Zastoupení poškozeného zmocněncem</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85000" lnSpcReduction="10000"/>
          </a:bodyPr>
          <a:lstStyle/>
          <a:p>
            <a:r>
              <a:rPr lang="cs-CZ" dirty="0" smtClean="0"/>
              <a:t>Zmocněncem poškozeného může </a:t>
            </a:r>
            <a:r>
              <a:rPr lang="cs-CZ" dirty="0"/>
              <a:t>být </a:t>
            </a:r>
            <a:r>
              <a:rPr lang="cs-CZ" dirty="0" smtClean="0"/>
              <a:t>fyzická i </a:t>
            </a:r>
            <a:r>
              <a:rPr lang="cs-CZ" dirty="0"/>
              <a:t>právnická osoba. Zmocněnec poškozeného je již od zahájení trestního stíhání oprávněn být přítomen při vyšetřovacích úkonech, může obviněnému i jiným vyslýchaným osobám klást otázky.</a:t>
            </a:r>
          </a:p>
          <a:p>
            <a:r>
              <a:rPr lang="cs-CZ" dirty="0"/>
              <a:t>Osvědčí-li poškozený, </a:t>
            </a:r>
            <a:r>
              <a:rPr lang="cs-CZ" dirty="0" smtClean="0"/>
              <a:t>kterému </a:t>
            </a:r>
            <a:r>
              <a:rPr lang="cs-CZ" dirty="0"/>
              <a:t>byla způsobena úmyslným trestným činem těžká újma na zdraví, nebo který je pozůstalým po oběti, které byla trestným činem způsobena smrt, že nemá dostatek prostředků, aby si hradil náklady vzniklé přibráním zmocněnce, rozhodne na jeho návrh soud, že má nárok na právní pomoc poskytovanou zmocněncem bezplatně nebo za sníženou odměnu. </a:t>
            </a:r>
            <a:endParaRPr lang="cs-CZ" dirty="0" smtClean="0"/>
          </a:p>
          <a:p>
            <a:r>
              <a:rPr lang="cs-CZ" dirty="0" smtClean="0"/>
              <a:t>Poškozený </a:t>
            </a:r>
            <a:r>
              <a:rPr lang="cs-CZ" dirty="0"/>
              <a:t>mladší než osmnáct </a:t>
            </a:r>
            <a:r>
              <a:rPr lang="cs-CZ" dirty="0" smtClean="0"/>
              <a:t>let nebo zvlášť zranitelná oběť </a:t>
            </a:r>
            <a:r>
              <a:rPr lang="cs-CZ" dirty="0"/>
              <a:t>má </a:t>
            </a:r>
            <a:r>
              <a:rPr lang="cs-CZ" dirty="0" smtClean="0"/>
              <a:t>nárok </a:t>
            </a:r>
            <a:r>
              <a:rPr lang="cs-CZ" dirty="0"/>
              <a:t>na právní pomoc poskytovanou zmocněncem bezplatně i bez splnění výše uvedených podmínek. </a:t>
            </a:r>
            <a:endParaRPr lang="cs-CZ" dirty="0"/>
          </a:p>
        </p:txBody>
      </p:sp>
    </p:spTree>
    <p:extLst>
      <p:ext uri="{BB962C8B-B14F-4D97-AF65-F5344CB8AC3E}">
        <p14:creationId xmlns:p14="http://schemas.microsoft.com/office/powerpoint/2010/main" val="2726083338"/>
      </p:ext>
    </p:extLst>
  </p:cSld>
  <p:clrMapOvr>
    <a:masterClrMapping/>
  </p:clrMapOvr>
</p:sld>
</file>

<file path=ppt/slides/slide3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Oběť</a:t>
            </a:r>
            <a:endParaRPr lang="cs-CZ" dirty="0"/>
          </a:p>
        </p:txBody>
      </p:sp>
      <p:sp>
        <p:nvSpPr>
          <p:cNvPr id="3" name="Zástupný symbol pro obsah 2"/>
          <p:cNvSpPr>
            <a:spLocks noGrp="1"/>
          </p:cNvSpPr>
          <p:nvPr>
            <p:ph sz="quarter" idx="1"/>
          </p:nvPr>
        </p:nvSpPr>
        <p:spPr/>
        <p:txBody>
          <a:bodyPr/>
          <a:lstStyle/>
          <a:p>
            <a:r>
              <a:rPr lang="cs-CZ" altLang="cs-CZ" sz="2800" b="1" dirty="0"/>
              <a:t>Oběť</a:t>
            </a:r>
            <a:r>
              <a:rPr lang="cs-CZ" altLang="cs-CZ" sz="2800" dirty="0"/>
              <a:t> - zvláštní kategorie poškozeného, fyzická osoba, které bylo trestným činem ublíženo na zdraví, způsobena majetková nebo nemajetková újma nebo na jejíž úkor se pachatel trestným činem obohatil. Byla-li trestným činem způsobena smrt oběti, považují se za oběť též pozůstalí. </a:t>
            </a:r>
          </a:p>
          <a:p>
            <a:r>
              <a:rPr lang="cs-CZ" altLang="cs-CZ" sz="2800" b="1" dirty="0"/>
              <a:t>Zvlášť zranitelná oběť</a:t>
            </a:r>
            <a:r>
              <a:rPr lang="cs-CZ" altLang="cs-CZ" sz="2800" dirty="0"/>
              <a:t> - dítě, fyzicky či duševně postižená osoba, oběť trestného činu obchodování s lidmi či sexuálního trestného činu</a:t>
            </a:r>
          </a:p>
          <a:p>
            <a:endParaRPr lang="cs-CZ" dirty="0"/>
          </a:p>
        </p:txBody>
      </p:sp>
    </p:spTree>
    <p:extLst>
      <p:ext uri="{BB962C8B-B14F-4D97-AF65-F5344CB8AC3E}">
        <p14:creationId xmlns:p14="http://schemas.microsoft.com/office/powerpoint/2010/main" val="3840902238"/>
      </p:ext>
    </p:extLst>
  </p:cSld>
  <p:clrMapOvr>
    <a:masterClrMapping/>
  </p:clrMapOvr>
</p:sld>
</file>

<file path=ppt/slides/slide3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Práva oběti</a:t>
            </a:r>
            <a:endParaRPr lang="cs-CZ" dirty="0"/>
          </a:p>
        </p:txBody>
      </p:sp>
      <p:sp>
        <p:nvSpPr>
          <p:cNvPr id="3" name="Zástupný symbol pro obsah 2"/>
          <p:cNvSpPr>
            <a:spLocks noGrp="1"/>
          </p:cNvSpPr>
          <p:nvPr>
            <p:ph sz="quarter" idx="1"/>
          </p:nvPr>
        </p:nvSpPr>
        <p:spPr/>
        <p:txBody>
          <a:bodyPr>
            <a:normAutofit lnSpcReduction="10000"/>
          </a:bodyPr>
          <a:lstStyle/>
          <a:p>
            <a:pPr marL="0" indent="0">
              <a:lnSpc>
                <a:spcPct val="80000"/>
              </a:lnSpc>
              <a:buNone/>
            </a:pPr>
            <a:r>
              <a:rPr lang="cs-CZ" altLang="cs-CZ" sz="2800" dirty="0" smtClean="0"/>
              <a:t>Vedle práv, které náleží každému poškozenému, má oběť navíc právo</a:t>
            </a:r>
          </a:p>
          <a:p>
            <a:pPr>
              <a:lnSpc>
                <a:spcPct val="80000"/>
              </a:lnSpc>
            </a:pPr>
            <a:r>
              <a:rPr lang="cs-CZ" altLang="cs-CZ" sz="2800" dirty="0" smtClean="0"/>
              <a:t>učinit </a:t>
            </a:r>
            <a:r>
              <a:rPr lang="cs-CZ" altLang="cs-CZ" sz="2800" dirty="0"/>
              <a:t>prohlášení o dopadu trestného </a:t>
            </a:r>
            <a:r>
              <a:rPr lang="cs-CZ" altLang="cs-CZ" sz="2800" dirty="0" smtClean="0"/>
              <a:t>činu na její život</a:t>
            </a:r>
            <a:endParaRPr lang="cs-CZ" altLang="cs-CZ" sz="2800" dirty="0"/>
          </a:p>
          <a:p>
            <a:pPr>
              <a:lnSpc>
                <a:spcPct val="80000"/>
              </a:lnSpc>
            </a:pPr>
            <a:r>
              <a:rPr lang="cs-CZ" altLang="cs-CZ" sz="2800" dirty="0" smtClean="0"/>
              <a:t>na </a:t>
            </a:r>
            <a:r>
              <a:rPr lang="cs-CZ" altLang="cs-CZ" sz="2800" dirty="0"/>
              <a:t>poskytnutí odborné </a:t>
            </a:r>
            <a:r>
              <a:rPr lang="cs-CZ" altLang="cs-CZ" sz="2800" dirty="0" smtClean="0"/>
              <a:t>pomoci, v případě nemajetnosti i bezplatně</a:t>
            </a:r>
          </a:p>
          <a:p>
            <a:pPr>
              <a:lnSpc>
                <a:spcPct val="80000"/>
              </a:lnSpc>
            </a:pPr>
            <a:r>
              <a:rPr lang="cs-CZ" altLang="cs-CZ" sz="2800" dirty="0" smtClean="0"/>
              <a:t>na informace</a:t>
            </a:r>
            <a:endParaRPr lang="cs-CZ" altLang="cs-CZ" sz="2800" dirty="0"/>
          </a:p>
          <a:p>
            <a:pPr>
              <a:lnSpc>
                <a:spcPct val="80000"/>
              </a:lnSpc>
            </a:pPr>
            <a:r>
              <a:rPr lang="cs-CZ" altLang="cs-CZ" sz="2800" dirty="0" smtClean="0"/>
              <a:t>na </a:t>
            </a:r>
            <a:r>
              <a:rPr lang="cs-CZ" altLang="cs-CZ" sz="2800" dirty="0"/>
              <a:t>ochranu před hrozícím nebezpečím</a:t>
            </a:r>
          </a:p>
          <a:p>
            <a:pPr>
              <a:lnSpc>
                <a:spcPct val="80000"/>
              </a:lnSpc>
            </a:pPr>
            <a:r>
              <a:rPr lang="cs-CZ" altLang="cs-CZ" sz="2800" dirty="0" smtClean="0"/>
              <a:t>na </a:t>
            </a:r>
            <a:r>
              <a:rPr lang="cs-CZ" altLang="cs-CZ" sz="2800" dirty="0"/>
              <a:t>ochranu soukromí</a:t>
            </a:r>
          </a:p>
          <a:p>
            <a:pPr>
              <a:lnSpc>
                <a:spcPct val="80000"/>
              </a:lnSpc>
            </a:pPr>
            <a:r>
              <a:rPr lang="cs-CZ" altLang="cs-CZ" sz="2800" dirty="0" smtClean="0"/>
              <a:t>na </a:t>
            </a:r>
            <a:r>
              <a:rPr lang="cs-CZ" altLang="cs-CZ" sz="2800" dirty="0"/>
              <a:t>ochranu před druhotnou újmou </a:t>
            </a:r>
          </a:p>
          <a:p>
            <a:pPr>
              <a:lnSpc>
                <a:spcPct val="80000"/>
              </a:lnSpc>
            </a:pPr>
            <a:r>
              <a:rPr lang="cs-CZ" altLang="cs-CZ" sz="2800" dirty="0" smtClean="0"/>
              <a:t>na </a:t>
            </a:r>
            <a:r>
              <a:rPr lang="cs-CZ" altLang="cs-CZ" sz="2800" dirty="0"/>
              <a:t>doprovod důvěrníkem</a:t>
            </a:r>
          </a:p>
          <a:p>
            <a:pPr>
              <a:lnSpc>
                <a:spcPct val="80000"/>
              </a:lnSpc>
            </a:pPr>
            <a:r>
              <a:rPr lang="cs-CZ" altLang="cs-CZ" sz="2800" dirty="0" smtClean="0"/>
              <a:t>na </a:t>
            </a:r>
            <a:r>
              <a:rPr lang="cs-CZ" altLang="cs-CZ" sz="2800" dirty="0"/>
              <a:t>peněžitou pomoc  </a:t>
            </a:r>
            <a:endParaRPr lang="cs-CZ" altLang="cs-CZ" sz="2800" dirty="0" smtClean="0"/>
          </a:p>
          <a:p>
            <a:endParaRPr lang="cs-CZ" dirty="0"/>
          </a:p>
        </p:txBody>
      </p:sp>
    </p:spTree>
    <p:extLst>
      <p:ext uri="{BB962C8B-B14F-4D97-AF65-F5344CB8AC3E}">
        <p14:creationId xmlns:p14="http://schemas.microsoft.com/office/powerpoint/2010/main" val="2602913745"/>
      </p:ext>
    </p:extLst>
  </p:cSld>
  <p:clrMapOvr>
    <a:masterClrMapping/>
  </p:clrMapOvr>
</p:sld>
</file>

<file path=ppt/slides/slide3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zvlášť zranitelné oběti</a:t>
            </a:r>
          </a:p>
        </p:txBody>
      </p:sp>
      <p:sp>
        <p:nvSpPr>
          <p:cNvPr id="3" name="Zástupný symbol pro obsah 2"/>
          <p:cNvSpPr>
            <a:spLocks noGrp="1"/>
          </p:cNvSpPr>
          <p:nvPr>
            <p:ph sz="quarter" idx="1"/>
          </p:nvPr>
        </p:nvSpPr>
        <p:spPr/>
        <p:txBody>
          <a:bodyPr/>
          <a:lstStyle/>
          <a:p>
            <a:pPr marL="0" indent="0">
              <a:buNone/>
            </a:pPr>
            <a:r>
              <a:rPr lang="cs-CZ" altLang="cs-CZ" dirty="0"/>
              <a:t>Vedle práv, které náleží každému poškozenému i každé oběti, má zvlášť zranitelná oběť navíc právo</a:t>
            </a:r>
          </a:p>
          <a:p>
            <a:r>
              <a:rPr lang="cs-CZ" altLang="cs-CZ" dirty="0"/>
              <a:t>na bezplatné poskytnutí odborné pomoci (bez dalších podmínek)</a:t>
            </a:r>
          </a:p>
          <a:p>
            <a:r>
              <a:rPr lang="cs-CZ" dirty="0"/>
              <a:t>právo na zabránění kontaktu s obviněným</a:t>
            </a:r>
          </a:p>
          <a:p>
            <a:r>
              <a:rPr lang="cs-CZ" dirty="0"/>
              <a:t>právo na ochranu při výslechu (výběr pohlaví vyslýchajícího, zákaz intimních otázek, citlivost přístupu)</a:t>
            </a:r>
          </a:p>
          <a:p>
            <a:endParaRPr lang="cs-CZ" dirty="0"/>
          </a:p>
        </p:txBody>
      </p:sp>
    </p:spTree>
    <p:extLst>
      <p:ext uri="{BB962C8B-B14F-4D97-AF65-F5344CB8AC3E}">
        <p14:creationId xmlns:p14="http://schemas.microsoft.com/office/powerpoint/2010/main" val="1853360221"/>
      </p:ext>
    </p:extLst>
  </p:cSld>
  <p:clrMapOvr>
    <a:masterClrMapping/>
  </p:clrMapOvr>
</p:sld>
</file>

<file path=ppt/slides/slide3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Peněžitá pomoc obětem</a:t>
            </a:r>
            <a:endParaRPr lang="cs-CZ" dirty="0"/>
          </a:p>
        </p:txBody>
      </p:sp>
      <p:sp>
        <p:nvSpPr>
          <p:cNvPr id="3" name="Zástupný symbol pro obsah 2"/>
          <p:cNvSpPr>
            <a:spLocks noGrp="1"/>
          </p:cNvSpPr>
          <p:nvPr>
            <p:ph sz="quarter" idx="1"/>
          </p:nvPr>
        </p:nvSpPr>
        <p:spPr>
          <a:xfrm>
            <a:off x="301752" y="1412776"/>
            <a:ext cx="8503920" cy="4968552"/>
          </a:xfrm>
        </p:spPr>
        <p:txBody>
          <a:bodyPr>
            <a:noAutofit/>
          </a:bodyPr>
          <a:lstStyle/>
          <a:p>
            <a:pPr marL="0" lvl="0" indent="0">
              <a:buNone/>
            </a:pPr>
            <a:r>
              <a:rPr lang="cs-CZ" sz="1600" dirty="0" smtClean="0"/>
              <a:t>Oběť má právo na peněžitou </a:t>
            </a:r>
            <a:r>
              <a:rPr lang="cs-CZ" sz="1600" dirty="0"/>
              <a:t>pomoc, spočívající v jednorázovém poskytnutí peněžité částky k překlenutí zhoršené sociální situace způsobené oběti trestným </a:t>
            </a:r>
            <a:r>
              <a:rPr lang="cs-CZ" sz="1600" dirty="0" smtClean="0"/>
              <a:t>činem . Právo </a:t>
            </a:r>
            <a:r>
              <a:rPr lang="cs-CZ" sz="1600" dirty="0"/>
              <a:t>na peněžitou pomoc má: </a:t>
            </a:r>
            <a:endParaRPr lang="cs-CZ" sz="1600" dirty="0" smtClean="0"/>
          </a:p>
          <a:p>
            <a:pPr marL="268288" lvl="0" indent="-268288">
              <a:buAutoNum type="alphaLcParenR"/>
            </a:pPr>
            <a:r>
              <a:rPr lang="cs-CZ" sz="1600" dirty="0" smtClean="0"/>
              <a:t>oběť</a:t>
            </a:r>
            <a:r>
              <a:rPr lang="cs-CZ" sz="1600" dirty="0"/>
              <a:t>, které bylo v důsledku trestného činu ublíženo na zdraví [paušální částka 10 000 Kč, max. 200 000 Kč], </a:t>
            </a:r>
            <a:endParaRPr lang="cs-CZ" sz="1600" dirty="0" smtClean="0"/>
          </a:p>
          <a:p>
            <a:pPr marL="268288" lvl="0" indent="-268288">
              <a:buAutoNum type="alphaLcParenR"/>
            </a:pPr>
            <a:r>
              <a:rPr lang="cs-CZ" sz="1600" dirty="0" smtClean="0"/>
              <a:t>oběť</a:t>
            </a:r>
            <a:r>
              <a:rPr lang="cs-CZ" sz="1600" dirty="0"/>
              <a:t>, které byla v důsledku trestného činu způsobena těžká újma na zdraví [paušální částka 50 000 Kč, max. 200 000 Kč], </a:t>
            </a:r>
            <a:endParaRPr lang="cs-CZ" sz="1600" dirty="0" smtClean="0"/>
          </a:p>
          <a:p>
            <a:pPr marL="268288" lvl="0" indent="-268288">
              <a:buAutoNum type="alphaLcParenR"/>
            </a:pPr>
            <a:r>
              <a:rPr lang="cs-CZ" sz="1600" dirty="0" smtClean="0"/>
              <a:t>osoba </a:t>
            </a:r>
            <a:r>
              <a:rPr lang="cs-CZ" sz="1600" dirty="0"/>
              <a:t>pozůstalá po oběti, která v důsledku trestného činu zemřela, byla-li rodičem, manželem, registrovaným partnerem, dítětem nebo sourozencem zemřelého a současně v době jeho smrti s ním žila v domácnosti, nebo osoba, které zemřelý poskytoval nebo byl povinen poskytovat výživu [paušální částka 200 000 Kč, jde-li o sourozence v paušální částce 175 000 Kč, snížené o součet všech částek, které oběť z titulu náhrady škody již obdržela; maximální souhrnná částka je 600 000 Kč], </a:t>
            </a:r>
            <a:endParaRPr lang="cs-CZ" sz="1600" dirty="0" smtClean="0"/>
          </a:p>
          <a:p>
            <a:pPr marL="268288" lvl="0" indent="-268288">
              <a:buAutoNum type="alphaLcParenR"/>
            </a:pPr>
            <a:r>
              <a:rPr lang="cs-CZ" sz="1600" dirty="0" smtClean="0"/>
              <a:t>oběť </a:t>
            </a:r>
            <a:r>
              <a:rPr lang="cs-CZ" sz="1600" dirty="0"/>
              <a:t>trestného činu proti lidské důstojnosti v sexuální oblasti a dítě, které je obětí trestného činu týrání svěřené </a:t>
            </a:r>
            <a:r>
              <a:rPr lang="cs-CZ" sz="1600" dirty="0" smtClean="0"/>
              <a:t>osoby, </a:t>
            </a:r>
            <a:r>
              <a:rPr lang="cs-CZ" sz="1600" dirty="0"/>
              <a:t>kterým vznikla nemajetková újma [do výše 50 </a:t>
            </a:r>
            <a:r>
              <a:rPr lang="cs-CZ" sz="1600" dirty="0" smtClean="0"/>
              <a:t>000 </a:t>
            </a:r>
            <a:r>
              <a:rPr lang="cs-CZ" sz="1600" dirty="0"/>
              <a:t>Kč]. </a:t>
            </a:r>
            <a:endParaRPr lang="cs-CZ" sz="1600" dirty="0" smtClean="0"/>
          </a:p>
          <a:p>
            <a:pPr marL="0" lvl="0" indent="0">
              <a:buNone/>
            </a:pPr>
            <a:r>
              <a:rPr lang="cs-CZ" sz="1600" dirty="0" smtClean="0"/>
              <a:t>O </a:t>
            </a:r>
            <a:r>
              <a:rPr lang="cs-CZ" sz="1600" dirty="0"/>
              <a:t>peněžitou pomoc je nutné požádat Ministerstvo spravedlnosti ve lhůtě 2 let ode dne, kdy se oběť dozvěděla o škodě, způsobené trestným činem (subjektivní lhůta), a současně ve lhůtě 5 let ode dne spáchání trestného činu (objektivní lhůta). </a:t>
            </a:r>
            <a:endParaRPr lang="cs-CZ" sz="1600" dirty="0"/>
          </a:p>
        </p:txBody>
      </p:sp>
    </p:spTree>
    <p:extLst>
      <p:ext uri="{BB962C8B-B14F-4D97-AF65-F5344CB8AC3E}">
        <p14:creationId xmlns:p14="http://schemas.microsoft.com/office/powerpoint/2010/main" val="1798092679"/>
      </p:ext>
    </p:extLst>
  </p:cSld>
  <p:clrMapOvr>
    <a:masterClrMapping/>
  </p:clrMapOvr>
</p:sld>
</file>

<file path=ppt/slides/slide3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22</a:t>
            </a:r>
            <a:endParaRPr lang="cs-CZ" dirty="0"/>
          </a:p>
        </p:txBody>
      </p:sp>
      <p:sp>
        <p:nvSpPr>
          <p:cNvPr id="3" name="Zástupný symbol pro obsah 2"/>
          <p:cNvSpPr>
            <a:spLocks noGrp="1"/>
          </p:cNvSpPr>
          <p:nvPr>
            <p:ph sz="quarter" idx="1"/>
          </p:nvPr>
        </p:nvSpPr>
        <p:spPr/>
        <p:txBody>
          <a:bodyPr/>
          <a:lstStyle/>
          <a:p>
            <a:pPr marL="0" indent="0">
              <a:buNone/>
            </a:pPr>
            <a:r>
              <a:rPr lang="cs-CZ" b="1" dirty="0"/>
              <a:t>Odklony v trestním řízení a úloha probační a mediační služby v této oblasti.</a:t>
            </a:r>
            <a:endParaRPr lang="cs-CZ" dirty="0"/>
          </a:p>
        </p:txBody>
      </p:sp>
    </p:spTree>
    <p:extLst>
      <p:ext uri="{BB962C8B-B14F-4D97-AF65-F5344CB8AC3E}">
        <p14:creationId xmlns:p14="http://schemas.microsoft.com/office/powerpoint/2010/main" val="2916923024"/>
      </p:ext>
    </p:extLst>
  </p:cSld>
  <p:clrMapOvr>
    <a:masterClrMapping/>
  </p:clrMapOvr>
</p:sld>
</file>

<file path=ppt/slides/slide3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dvaadvacáté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Odpověď na otázku, prosím, začněte vysvětlením (definováním) pojmu odklon. Když </a:t>
            </a:r>
            <a:r>
              <a:rPr lang="cs-CZ" dirty="0"/>
              <a:t>z</a:t>
            </a:r>
            <a:r>
              <a:rPr lang="cs-CZ" dirty="0" smtClean="0"/>
              <a:t>ačnete rovnou jednotlivé odklony vyjmenovávat, určitě Vás přeruším a budu se definice dožadovat. Odklony nemusíte umět všechny. Stačí, když budete umět trestní příkaz, narovnání a podmíněné zastavení, u ostatních mi bude stačit, když si vzpomenete, jak se jmenují, a jednou větou je </a:t>
            </a:r>
            <a:r>
              <a:rPr lang="cs-CZ" dirty="0" err="1" smtClean="0"/>
              <a:t>chrakterizujete</a:t>
            </a:r>
            <a:r>
              <a:rPr lang="cs-CZ" dirty="0" smtClean="0"/>
              <a:t>.</a:t>
            </a:r>
            <a:endParaRPr lang="cs-CZ" dirty="0"/>
          </a:p>
        </p:txBody>
      </p:sp>
    </p:spTree>
    <p:extLst>
      <p:ext uri="{BB962C8B-B14F-4D97-AF65-F5344CB8AC3E}">
        <p14:creationId xmlns:p14="http://schemas.microsoft.com/office/powerpoint/2010/main" val="2812194280"/>
      </p:ext>
    </p:extLst>
  </p:cSld>
  <p:clrMapOvr>
    <a:masterClrMapping/>
  </p:clrMapOvr>
</p:sld>
</file>

<file path=ppt/slides/slide3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Odklony</a:t>
            </a:r>
            <a:endParaRPr lang="cs-CZ" dirty="0"/>
          </a:p>
        </p:txBody>
      </p:sp>
      <p:sp>
        <p:nvSpPr>
          <p:cNvPr id="3" name="Zástupný symbol pro obsah 2"/>
          <p:cNvSpPr>
            <a:spLocks noGrp="1"/>
          </p:cNvSpPr>
          <p:nvPr>
            <p:ph sz="quarter" idx="1"/>
          </p:nvPr>
        </p:nvSpPr>
        <p:spPr/>
        <p:txBody>
          <a:bodyPr/>
          <a:lstStyle/>
          <a:p>
            <a:pPr marL="0" indent="0">
              <a:lnSpc>
                <a:spcPct val="80000"/>
              </a:lnSpc>
              <a:buNone/>
              <a:defRPr/>
            </a:pPr>
            <a:r>
              <a:rPr lang="cs-CZ" altLang="cs-CZ" sz="2400" dirty="0"/>
              <a:t>Odklon </a:t>
            </a:r>
            <a:r>
              <a:rPr lang="cs-CZ" altLang="cs-CZ" sz="2400" dirty="0" smtClean="0"/>
              <a:t>= </a:t>
            </a:r>
            <a:r>
              <a:rPr lang="cs-CZ" altLang="cs-CZ" sz="2400" dirty="0"/>
              <a:t>způsob řízení umožňující rychlejší skončení řízení buď tím, že se zkrátí či vyloučí některá </a:t>
            </a:r>
            <a:r>
              <a:rPr lang="cs-CZ" altLang="cs-CZ" sz="2400" dirty="0" smtClean="0"/>
              <a:t>stádia </a:t>
            </a:r>
            <a:r>
              <a:rPr lang="cs-CZ" altLang="cs-CZ" sz="2400" dirty="0"/>
              <a:t>řízení, nebo tím, že trestní řízení dospěje k jinému výsledku než odsouzení pachatele. Patří sem:</a:t>
            </a:r>
          </a:p>
          <a:p>
            <a:pPr marL="457200" indent="-457200">
              <a:lnSpc>
                <a:spcPct val="80000"/>
              </a:lnSpc>
              <a:buFont typeface="Arial" panose="020B0604020202020204" pitchFamily="34" charset="0"/>
              <a:buChar char="•"/>
              <a:defRPr/>
            </a:pPr>
            <a:r>
              <a:rPr lang="cs-CZ" altLang="cs-CZ" sz="2400" dirty="0"/>
              <a:t>trestní příkaz</a:t>
            </a:r>
          </a:p>
          <a:p>
            <a:pPr marL="457200" indent="-457200">
              <a:lnSpc>
                <a:spcPct val="80000"/>
              </a:lnSpc>
              <a:buFont typeface="Arial" panose="020B0604020202020204" pitchFamily="34" charset="0"/>
              <a:buChar char="•"/>
              <a:defRPr/>
            </a:pPr>
            <a:r>
              <a:rPr lang="cs-CZ" altLang="cs-CZ" sz="2400" dirty="0"/>
              <a:t>narovnání</a:t>
            </a:r>
          </a:p>
          <a:p>
            <a:pPr marL="457200" indent="-457200">
              <a:lnSpc>
                <a:spcPct val="80000"/>
              </a:lnSpc>
              <a:buFont typeface="Arial" panose="020B0604020202020204" pitchFamily="34" charset="0"/>
              <a:buChar char="•"/>
              <a:defRPr/>
            </a:pPr>
            <a:r>
              <a:rPr lang="cs-CZ" altLang="cs-CZ" sz="2400" dirty="0"/>
              <a:t>podmíněné zastavení trestního stíhání</a:t>
            </a:r>
          </a:p>
          <a:p>
            <a:pPr marL="457200" indent="-457200">
              <a:lnSpc>
                <a:spcPct val="80000"/>
              </a:lnSpc>
              <a:buFont typeface="Arial" panose="020B0604020202020204" pitchFamily="34" charset="0"/>
              <a:buChar char="•"/>
              <a:defRPr/>
            </a:pPr>
            <a:r>
              <a:rPr lang="cs-CZ" altLang="cs-CZ" sz="2400" dirty="0"/>
              <a:t>podmíněné odložení podání návrhu na potrestání </a:t>
            </a:r>
          </a:p>
          <a:p>
            <a:pPr marL="457200" indent="-457200">
              <a:lnSpc>
                <a:spcPct val="80000"/>
              </a:lnSpc>
              <a:buFont typeface="Arial" panose="020B0604020202020204" pitchFamily="34" charset="0"/>
              <a:buChar char="•"/>
              <a:defRPr/>
            </a:pPr>
            <a:r>
              <a:rPr lang="cs-CZ" altLang="cs-CZ" sz="2400" dirty="0"/>
              <a:t>odstoupení od trestního stíhání mladistvého</a:t>
            </a:r>
          </a:p>
          <a:p>
            <a:pPr marL="457200" indent="-457200">
              <a:lnSpc>
                <a:spcPct val="80000"/>
              </a:lnSpc>
              <a:buFont typeface="Arial" panose="020B0604020202020204" pitchFamily="34" charset="0"/>
              <a:buChar char="•"/>
              <a:defRPr/>
            </a:pPr>
            <a:r>
              <a:rPr lang="cs-CZ" altLang="cs-CZ" sz="2400" dirty="0"/>
              <a:t>dohoda o vině a trestu</a:t>
            </a:r>
          </a:p>
          <a:p>
            <a:endParaRPr lang="cs-CZ" dirty="0"/>
          </a:p>
        </p:txBody>
      </p:sp>
    </p:spTree>
    <p:extLst>
      <p:ext uri="{BB962C8B-B14F-4D97-AF65-F5344CB8AC3E}">
        <p14:creationId xmlns:p14="http://schemas.microsoft.com/office/powerpoint/2010/main" val="1958695184"/>
      </p:ext>
    </p:extLst>
  </p:cSld>
  <p:clrMapOvr>
    <a:masterClrMapping/>
  </p:clrMapOvr>
</p:sld>
</file>

<file path=ppt/slides/slide3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Trestní příkaz</a:t>
            </a:r>
            <a:endParaRPr lang="cs-CZ" dirty="0"/>
          </a:p>
        </p:txBody>
      </p:sp>
      <p:sp>
        <p:nvSpPr>
          <p:cNvPr id="3" name="Zástupný symbol pro obsah 2"/>
          <p:cNvSpPr>
            <a:spLocks noGrp="1"/>
          </p:cNvSpPr>
          <p:nvPr>
            <p:ph sz="quarter" idx="1"/>
          </p:nvPr>
        </p:nvSpPr>
        <p:spPr>
          <a:xfrm>
            <a:off x="301752" y="1527048"/>
            <a:ext cx="8503920" cy="4926288"/>
          </a:xfrm>
        </p:spPr>
        <p:txBody>
          <a:bodyPr>
            <a:noAutofit/>
          </a:bodyPr>
          <a:lstStyle/>
          <a:p>
            <a:pPr marL="0" indent="0">
              <a:lnSpc>
                <a:spcPct val="120000"/>
              </a:lnSpc>
              <a:buNone/>
            </a:pPr>
            <a:r>
              <a:rPr lang="cs-CZ" altLang="cs-CZ" sz="1800" b="1" dirty="0"/>
              <a:t>Trestní příkaz</a:t>
            </a:r>
            <a:r>
              <a:rPr lang="cs-CZ" altLang="cs-CZ" sz="1800" dirty="0"/>
              <a:t> - Odsuzující meritorní rozhodnutí vydávané bez projednání věci. Lze jej vydat, </a:t>
            </a:r>
          </a:p>
          <a:p>
            <a:pPr>
              <a:lnSpc>
                <a:spcPct val="120000"/>
              </a:lnSpc>
            </a:pPr>
            <a:r>
              <a:rPr lang="cs-CZ" altLang="cs-CZ" sz="1800" dirty="0" smtClean="0"/>
              <a:t>jestliže </a:t>
            </a:r>
            <a:r>
              <a:rPr lang="cs-CZ" altLang="cs-CZ" sz="1800" dirty="0"/>
              <a:t>skutkový stav je spolehlivě prokázán opatřenými důkazy</a:t>
            </a:r>
          </a:p>
          <a:p>
            <a:pPr>
              <a:lnSpc>
                <a:spcPct val="120000"/>
              </a:lnSpc>
            </a:pPr>
            <a:r>
              <a:rPr lang="cs-CZ" altLang="cs-CZ" sz="1800" dirty="0" smtClean="0"/>
              <a:t>v </a:t>
            </a:r>
            <a:r>
              <a:rPr lang="cs-CZ" altLang="cs-CZ" sz="1800" dirty="0"/>
              <a:t>řízení o trestných činech s horní hranicí trestní sazby do 5 let</a:t>
            </a:r>
          </a:p>
          <a:p>
            <a:pPr marL="0" indent="0">
              <a:lnSpc>
                <a:spcPct val="120000"/>
              </a:lnSpc>
              <a:buNone/>
            </a:pPr>
            <a:r>
              <a:rPr lang="cs-CZ" altLang="cs-CZ" sz="1800" dirty="0" smtClean="0"/>
              <a:t>Trestním </a:t>
            </a:r>
            <a:r>
              <a:rPr lang="cs-CZ" altLang="cs-CZ" sz="1800" dirty="0"/>
              <a:t>příkazem lze uložit</a:t>
            </a:r>
          </a:p>
          <a:p>
            <a:pPr>
              <a:lnSpc>
                <a:spcPct val="120000"/>
              </a:lnSpc>
            </a:pPr>
            <a:r>
              <a:rPr lang="cs-CZ" altLang="cs-CZ" sz="1800" dirty="0" smtClean="0"/>
              <a:t>trest </a:t>
            </a:r>
            <a:r>
              <a:rPr lang="cs-CZ" altLang="cs-CZ" sz="1800" dirty="0"/>
              <a:t>odnětí svobody do jednoho roku s podmíněným odkladem jeho výkonu,</a:t>
            </a:r>
          </a:p>
          <a:p>
            <a:pPr>
              <a:lnSpc>
                <a:spcPct val="120000"/>
              </a:lnSpc>
            </a:pPr>
            <a:r>
              <a:rPr lang="cs-CZ" altLang="cs-CZ" sz="1800" dirty="0" smtClean="0"/>
              <a:t>některé </a:t>
            </a:r>
            <a:r>
              <a:rPr lang="cs-CZ" altLang="cs-CZ" sz="1800" dirty="0"/>
              <a:t>alternativní trasty nespojené s odnětím svobody (v omezeném rozsahu)</a:t>
            </a:r>
          </a:p>
          <a:p>
            <a:pPr marL="0" indent="0">
              <a:lnSpc>
                <a:spcPct val="120000"/>
              </a:lnSpc>
              <a:buNone/>
            </a:pPr>
            <a:r>
              <a:rPr lang="cs-CZ" altLang="cs-CZ" sz="1800" dirty="0" smtClean="0"/>
              <a:t>Trestní </a:t>
            </a:r>
            <a:r>
              <a:rPr lang="cs-CZ" altLang="cs-CZ" sz="1800" dirty="0"/>
              <a:t>příkaz nelze vydat</a:t>
            </a:r>
          </a:p>
          <a:p>
            <a:pPr>
              <a:lnSpc>
                <a:spcPct val="120000"/>
              </a:lnSpc>
            </a:pPr>
            <a:r>
              <a:rPr lang="cs-CZ" altLang="cs-CZ" sz="1800" dirty="0" smtClean="0"/>
              <a:t>v </a:t>
            </a:r>
            <a:r>
              <a:rPr lang="cs-CZ" altLang="cs-CZ" sz="1800" dirty="0"/>
              <a:t>řízení proti osobě, jejíž svéprávnost je omezena,</a:t>
            </a:r>
          </a:p>
          <a:p>
            <a:pPr>
              <a:lnSpc>
                <a:spcPct val="120000"/>
              </a:lnSpc>
            </a:pPr>
            <a:r>
              <a:rPr lang="cs-CZ" altLang="cs-CZ" sz="1800" dirty="0" smtClean="0"/>
              <a:t>jestliže </a:t>
            </a:r>
            <a:r>
              <a:rPr lang="cs-CZ" altLang="cs-CZ" sz="1800" dirty="0"/>
              <a:t>má být rozhodováno o ochranném opatření,</a:t>
            </a:r>
          </a:p>
          <a:p>
            <a:pPr>
              <a:lnSpc>
                <a:spcPct val="120000"/>
              </a:lnSpc>
            </a:pPr>
            <a:r>
              <a:rPr lang="cs-CZ" altLang="cs-CZ" sz="1800" dirty="0" smtClean="0"/>
              <a:t>jestliže </a:t>
            </a:r>
            <a:r>
              <a:rPr lang="cs-CZ" altLang="cs-CZ" sz="1800" dirty="0"/>
              <a:t>má být uložen souhrnný nebo společný trest a předchozí trest byl uložen rozsudkem</a:t>
            </a:r>
          </a:p>
          <a:p>
            <a:pPr>
              <a:lnSpc>
                <a:spcPct val="120000"/>
              </a:lnSpc>
            </a:pPr>
            <a:r>
              <a:rPr lang="cs-CZ" altLang="cs-CZ" sz="1800" dirty="0" smtClean="0"/>
              <a:t>v </a:t>
            </a:r>
            <a:r>
              <a:rPr lang="cs-CZ" altLang="cs-CZ" sz="1800" dirty="0"/>
              <a:t>řízení proti mladistvému</a:t>
            </a:r>
            <a:r>
              <a:rPr lang="cs-CZ" altLang="cs-CZ" sz="1800" dirty="0" smtClean="0"/>
              <a:t>.</a:t>
            </a:r>
            <a:endParaRPr lang="cs-CZ" altLang="cs-CZ" sz="1800" dirty="0"/>
          </a:p>
        </p:txBody>
      </p:sp>
    </p:spTree>
    <p:extLst>
      <p:ext uri="{BB962C8B-B14F-4D97-AF65-F5344CB8AC3E}">
        <p14:creationId xmlns:p14="http://schemas.microsoft.com/office/powerpoint/2010/main" val="968755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Člověk (fyzická osoba)</a:t>
            </a:r>
          </a:p>
        </p:txBody>
      </p:sp>
      <p:sp>
        <p:nvSpPr>
          <p:cNvPr id="3" name="Zástupný symbol pro obsah 2"/>
          <p:cNvSpPr>
            <a:spLocks noGrp="1"/>
          </p:cNvSpPr>
          <p:nvPr>
            <p:ph sz="quarter" idx="1"/>
          </p:nvPr>
        </p:nvSpPr>
        <p:spPr>
          <a:xfrm>
            <a:off x="301752" y="1412776"/>
            <a:ext cx="8503920" cy="4968552"/>
          </a:xfrm>
        </p:spPr>
        <p:txBody>
          <a:bodyPr>
            <a:normAutofit fontScale="77500" lnSpcReduction="20000"/>
          </a:bodyPr>
          <a:lstStyle/>
          <a:p>
            <a:pPr marL="68580" indent="0">
              <a:buNone/>
            </a:pPr>
            <a:r>
              <a:rPr lang="da-DK" sz="2800" b="1" dirty="0"/>
              <a:t>Právní osobnost </a:t>
            </a:r>
            <a:r>
              <a:rPr lang="cs-CZ" sz="2800" b="1" dirty="0"/>
              <a:t>vzniká</a:t>
            </a:r>
          </a:p>
          <a:p>
            <a:r>
              <a:rPr lang="da-DK" sz="2800" dirty="0"/>
              <a:t>člověk od narození</a:t>
            </a:r>
            <a:endParaRPr lang="cs-CZ" sz="2800" dirty="0"/>
          </a:p>
          <a:p>
            <a:r>
              <a:rPr lang="da-DK" sz="2800" dirty="0"/>
              <a:t>počaté dítě, jestliže to vyhovuje jeho zájmům.</a:t>
            </a:r>
            <a:endParaRPr lang="cs-CZ" sz="2800" dirty="0"/>
          </a:p>
          <a:p>
            <a:pPr marL="68580" indent="0">
              <a:buNone/>
            </a:pPr>
            <a:r>
              <a:rPr lang="cs-CZ" sz="2800" b="1" dirty="0"/>
              <a:t>Právní osobnost zaniká </a:t>
            </a:r>
          </a:p>
          <a:p>
            <a:r>
              <a:rPr lang="cs-CZ" sz="2800" dirty="0"/>
              <a:t>smrtí</a:t>
            </a:r>
          </a:p>
          <a:p>
            <a:r>
              <a:rPr lang="cs-CZ" sz="2800" dirty="0"/>
              <a:t>důkazem smrti</a:t>
            </a:r>
          </a:p>
          <a:p>
            <a:r>
              <a:rPr lang="cs-CZ" sz="2800" dirty="0"/>
              <a:t>prohlášením za mrtvého</a:t>
            </a:r>
          </a:p>
          <a:p>
            <a:pPr marL="68580" indent="0">
              <a:buNone/>
            </a:pPr>
            <a:r>
              <a:rPr lang="cs-CZ" sz="2800" b="1" dirty="0"/>
              <a:t>Plné svéprávnosti </a:t>
            </a:r>
            <a:r>
              <a:rPr lang="cs-CZ" sz="2800" dirty="0"/>
              <a:t>nabývá člověk </a:t>
            </a:r>
          </a:p>
          <a:p>
            <a:r>
              <a:rPr lang="cs-CZ" sz="2800" dirty="0"/>
              <a:t>zletilostí, tj. dosažením věku 18 let. </a:t>
            </a:r>
          </a:p>
          <a:p>
            <a:r>
              <a:rPr lang="cs-CZ" sz="2800" dirty="0"/>
              <a:t>uzavřením manželství </a:t>
            </a:r>
            <a:r>
              <a:rPr lang="cs-CZ" sz="2800" dirty="0" smtClean="0"/>
              <a:t>(se souhlasem soudu)</a:t>
            </a:r>
            <a:endParaRPr lang="cs-CZ" sz="2800" dirty="0"/>
          </a:p>
          <a:p>
            <a:r>
              <a:rPr lang="cs-CZ" sz="2800" dirty="0"/>
              <a:t>rozhodnutím soudu o přiznání plné svéprávnosti </a:t>
            </a:r>
          </a:p>
          <a:p>
            <a:pPr marL="68580" indent="0">
              <a:buNone/>
            </a:pPr>
            <a:r>
              <a:rPr lang="cs-CZ" sz="2800" dirty="0"/>
              <a:t>Nezletilý může činit jen taková právní jednání, k jejichž vykování je dostatečně rozumově způsobilý (</a:t>
            </a:r>
            <a:r>
              <a:rPr lang="cs-CZ" sz="2800" b="1" dirty="0"/>
              <a:t>svéprávnost částečná</a:t>
            </a:r>
            <a:r>
              <a:rPr lang="cs-CZ" sz="2800" dirty="0"/>
              <a:t>)</a:t>
            </a:r>
          </a:p>
          <a:p>
            <a:pPr marL="68580" indent="0">
              <a:buNone/>
            </a:pPr>
            <a:r>
              <a:rPr lang="cs-CZ" sz="2800" b="1" dirty="0"/>
              <a:t>Omezení svéprávnosti </a:t>
            </a:r>
            <a:r>
              <a:rPr lang="cs-CZ" sz="2800" dirty="0"/>
              <a:t>- jen při vážné duševní poruše, max. na 3, příp. 5 let, a jen rozhodnutím soudu</a:t>
            </a:r>
          </a:p>
          <a:p>
            <a:endParaRPr lang="cs-CZ" dirty="0"/>
          </a:p>
        </p:txBody>
      </p:sp>
    </p:spTree>
    <p:extLst>
      <p:ext uri="{BB962C8B-B14F-4D97-AF65-F5344CB8AC3E}">
        <p14:creationId xmlns:p14="http://schemas.microsoft.com/office/powerpoint/2010/main" val="2502959598"/>
      </p:ext>
    </p:extLst>
  </p:cSld>
  <p:clrMapOvr>
    <a:masterClrMapping/>
  </p:clrMapOvr>
</p:sld>
</file>

<file path=ppt/slides/slide3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Opravný prostředek proti trestnímu příkazu</a:t>
            </a:r>
            <a:endParaRPr lang="cs-CZ" dirty="0"/>
          </a:p>
        </p:txBody>
      </p:sp>
      <p:sp>
        <p:nvSpPr>
          <p:cNvPr id="3" name="Zástupný symbol pro obsah 2"/>
          <p:cNvSpPr>
            <a:spLocks noGrp="1"/>
          </p:cNvSpPr>
          <p:nvPr>
            <p:ph sz="quarter" idx="1"/>
          </p:nvPr>
        </p:nvSpPr>
        <p:spPr/>
        <p:txBody>
          <a:bodyPr/>
          <a:lstStyle/>
          <a:p>
            <a:pPr marL="0" indent="0">
              <a:buNone/>
            </a:pPr>
            <a:r>
              <a:rPr lang="cs-CZ" altLang="cs-CZ" sz="2800" dirty="0"/>
              <a:t>Trestní příkaz lze napadnout do 8 </a:t>
            </a:r>
            <a:r>
              <a:rPr lang="cs-CZ" altLang="cs-CZ" sz="2800" dirty="0" smtClean="0"/>
              <a:t>dnů od jeho doručení odporem. Jde o řádný opraný prostředek, který automaticky způsobuje zrušení napadeného trestního příkazu (nerozhoduje se o jeho důvodnosti). Po podání odporu se pokračuje v trestním řízení, jako by žádný trestní příkaz vydán nebyl, a nařídí se hlavní líčení, kde se pak rozhoduje rozsudkem.</a:t>
            </a:r>
            <a:endParaRPr lang="cs-CZ" altLang="cs-CZ" sz="2800" dirty="0"/>
          </a:p>
          <a:p>
            <a:endParaRPr lang="cs-CZ" dirty="0"/>
          </a:p>
        </p:txBody>
      </p:sp>
    </p:spTree>
    <p:extLst>
      <p:ext uri="{BB962C8B-B14F-4D97-AF65-F5344CB8AC3E}">
        <p14:creationId xmlns:p14="http://schemas.microsoft.com/office/powerpoint/2010/main" val="456754395"/>
      </p:ext>
    </p:extLst>
  </p:cSld>
  <p:clrMapOvr>
    <a:masterClrMapping/>
  </p:clrMapOvr>
</p:sld>
</file>

<file path=ppt/slides/slide3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Podmíněné zastavení trestního stíhání </a:t>
            </a:r>
            <a:endParaRPr lang="cs-CZ" dirty="0"/>
          </a:p>
        </p:txBody>
      </p:sp>
      <p:sp>
        <p:nvSpPr>
          <p:cNvPr id="3" name="Zástupný symbol pro obsah 2"/>
          <p:cNvSpPr>
            <a:spLocks noGrp="1"/>
          </p:cNvSpPr>
          <p:nvPr>
            <p:ph sz="quarter" idx="1"/>
          </p:nvPr>
        </p:nvSpPr>
        <p:spPr>
          <a:xfrm>
            <a:off x="301752" y="1527048"/>
            <a:ext cx="8503920" cy="4854280"/>
          </a:xfrm>
        </p:spPr>
        <p:txBody>
          <a:bodyPr>
            <a:noAutofit/>
          </a:bodyPr>
          <a:lstStyle/>
          <a:p>
            <a:pPr marL="0" indent="0" algn="just" fontAlgn="ctr">
              <a:lnSpc>
                <a:spcPct val="120000"/>
              </a:lnSpc>
              <a:buNone/>
              <a:defRPr/>
            </a:pPr>
            <a:r>
              <a:rPr lang="cs-CZ" altLang="cs-CZ" sz="2000" dirty="0"/>
              <a:t>Znamená odklad dalšího postupu v trestním řízení na zkušební dobu v délce 6 měsíců až 2 roky. Jestliže se v této zkušební době obviněný osvědčí, bude mít rozhodnutí účinky pravomocného zastavení trestního stíhání, jinak se v trestním stíhání pokračuje od stejného okamžiku, ve kterém k podmíněnému zastavení došlo. Souhlasu poškozeného není zapotřebí. Rozhodnutí může vydat soud nebo státní zástupce, jestliže</a:t>
            </a:r>
          </a:p>
          <a:p>
            <a:pPr marL="185738" indent="-185738" algn="just" fontAlgn="ctr">
              <a:lnSpc>
                <a:spcPct val="120000"/>
              </a:lnSpc>
              <a:defRPr/>
            </a:pPr>
            <a:r>
              <a:rPr lang="cs-CZ" altLang="cs-CZ" sz="2000" dirty="0" smtClean="0"/>
              <a:t>jde </a:t>
            </a:r>
            <a:r>
              <a:rPr lang="cs-CZ" altLang="cs-CZ" sz="2000" dirty="0"/>
              <a:t>o trestný čin s horní hranicí trestní sazby do 5 let,</a:t>
            </a:r>
          </a:p>
          <a:p>
            <a:pPr marL="185738" indent="-185738" algn="just" fontAlgn="ctr">
              <a:lnSpc>
                <a:spcPct val="120000"/>
              </a:lnSpc>
              <a:defRPr/>
            </a:pPr>
            <a:r>
              <a:rPr lang="cs-CZ" altLang="cs-CZ" sz="2000" dirty="0" smtClean="0"/>
              <a:t>obviněný </a:t>
            </a:r>
            <a:r>
              <a:rPr lang="cs-CZ" altLang="cs-CZ" sz="2000" dirty="0"/>
              <a:t>se k činu doznal,</a:t>
            </a:r>
          </a:p>
          <a:p>
            <a:pPr marL="185738" indent="-185738">
              <a:lnSpc>
                <a:spcPct val="120000"/>
              </a:lnSpc>
              <a:defRPr/>
            </a:pPr>
            <a:r>
              <a:rPr lang="cs-CZ" altLang="cs-CZ" sz="2000" dirty="0" smtClean="0"/>
              <a:t>obviněný </a:t>
            </a:r>
            <a:r>
              <a:rPr lang="cs-CZ" altLang="cs-CZ" sz="2000" dirty="0"/>
              <a:t>s podmíněným zastavením souhlasí</a:t>
            </a:r>
          </a:p>
          <a:p>
            <a:pPr marL="185738" indent="-185738">
              <a:lnSpc>
                <a:spcPct val="120000"/>
              </a:lnSpc>
              <a:defRPr/>
            </a:pPr>
            <a:r>
              <a:rPr lang="cs-CZ" altLang="cs-CZ" sz="2000" dirty="0" smtClean="0"/>
              <a:t>obviněný </a:t>
            </a:r>
            <a:r>
              <a:rPr lang="cs-CZ" altLang="cs-CZ" sz="2000" dirty="0"/>
              <a:t>nahradil škodu, nebo s poškozeným o její náhradě uzavřel dohodu, anebo učinil jiná potřebná opatření k její náhradě</a:t>
            </a:r>
          </a:p>
          <a:p>
            <a:pPr marL="185738" indent="-185738">
              <a:lnSpc>
                <a:spcPct val="120000"/>
              </a:lnSpc>
              <a:defRPr/>
            </a:pPr>
            <a:r>
              <a:rPr lang="cs-CZ" altLang="cs-CZ" sz="2000" dirty="0" smtClean="0"/>
              <a:t>lze </a:t>
            </a:r>
            <a:r>
              <a:rPr lang="cs-CZ" altLang="cs-CZ" sz="2000" dirty="0"/>
              <a:t>takové rozhodnutí považovat za dostačující</a:t>
            </a:r>
            <a:r>
              <a:rPr lang="cs-CZ" altLang="cs-CZ" sz="2000" dirty="0" smtClean="0"/>
              <a:t>.</a:t>
            </a:r>
            <a:endParaRPr lang="cs-CZ" altLang="cs-CZ" sz="2000" dirty="0"/>
          </a:p>
        </p:txBody>
      </p:sp>
    </p:spTree>
    <p:extLst>
      <p:ext uri="{BB962C8B-B14F-4D97-AF65-F5344CB8AC3E}">
        <p14:creationId xmlns:p14="http://schemas.microsoft.com/office/powerpoint/2010/main" val="3043973267"/>
      </p:ext>
    </p:extLst>
  </p:cSld>
  <p:clrMapOvr>
    <a:masterClrMapping/>
  </p:clrMapOvr>
</p:sld>
</file>

<file path=ppt/slides/slide3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Narovnání</a:t>
            </a:r>
            <a:endParaRPr lang="cs-CZ" dirty="0"/>
          </a:p>
        </p:txBody>
      </p:sp>
      <p:sp>
        <p:nvSpPr>
          <p:cNvPr id="3" name="Zástupný symbol pro obsah 2"/>
          <p:cNvSpPr>
            <a:spLocks noGrp="1"/>
          </p:cNvSpPr>
          <p:nvPr>
            <p:ph sz="quarter" idx="1"/>
          </p:nvPr>
        </p:nvSpPr>
        <p:spPr>
          <a:xfrm>
            <a:off x="301752" y="1527048"/>
            <a:ext cx="8503920" cy="4854280"/>
          </a:xfrm>
        </p:spPr>
        <p:txBody>
          <a:bodyPr>
            <a:noAutofit/>
          </a:bodyPr>
          <a:lstStyle/>
          <a:p>
            <a:pPr marL="0" indent="0">
              <a:lnSpc>
                <a:spcPct val="120000"/>
              </a:lnSpc>
              <a:buNone/>
              <a:defRPr/>
            </a:pPr>
            <a:r>
              <a:rPr lang="cs-CZ" altLang="cs-CZ" sz="2000" b="1" dirty="0"/>
              <a:t>Narovnání</a:t>
            </a:r>
            <a:r>
              <a:rPr lang="cs-CZ" altLang="cs-CZ" sz="2000" dirty="0"/>
              <a:t> - uzavření a schválení dohody o náhradě škody mezi obviněným a poškozeným. Součástí rozhodnutí o schválení narovnání je rovněž výrok o zastavení trestního stíhání. Rozhoduje o něm soud nebo státní zástupce, jestliže</a:t>
            </a:r>
          </a:p>
          <a:p>
            <a:pPr marL="185738" indent="-185738">
              <a:lnSpc>
                <a:spcPct val="120000"/>
              </a:lnSpc>
              <a:defRPr/>
            </a:pPr>
            <a:r>
              <a:rPr lang="cs-CZ" altLang="cs-CZ" sz="2000" dirty="0" smtClean="0"/>
              <a:t>jde </a:t>
            </a:r>
            <a:r>
              <a:rPr lang="cs-CZ" altLang="cs-CZ" sz="2000" dirty="0"/>
              <a:t>o trestný čin s horní hranicí trestní sazby do 5 let </a:t>
            </a:r>
          </a:p>
          <a:p>
            <a:pPr marL="185738" indent="-185738">
              <a:lnSpc>
                <a:spcPct val="120000"/>
              </a:lnSpc>
              <a:defRPr/>
            </a:pPr>
            <a:r>
              <a:rPr lang="cs-CZ" altLang="cs-CZ" sz="2000" dirty="0" smtClean="0"/>
              <a:t>obviněný </a:t>
            </a:r>
            <a:r>
              <a:rPr lang="cs-CZ" altLang="cs-CZ" sz="2000" dirty="0"/>
              <a:t>i poškozený s tímto postupem souhlasí</a:t>
            </a:r>
          </a:p>
          <a:p>
            <a:pPr marL="185738" indent="-185738">
              <a:lnSpc>
                <a:spcPct val="120000"/>
              </a:lnSpc>
              <a:defRPr/>
            </a:pPr>
            <a:r>
              <a:rPr lang="cs-CZ" altLang="cs-CZ" sz="2000" dirty="0" smtClean="0"/>
              <a:t>obviněný </a:t>
            </a:r>
            <a:r>
              <a:rPr lang="cs-CZ" altLang="cs-CZ" sz="2000" dirty="0"/>
              <a:t>prohlásí, že skutek spáchal</a:t>
            </a:r>
          </a:p>
          <a:p>
            <a:pPr marL="185738" indent="-185738">
              <a:lnSpc>
                <a:spcPct val="120000"/>
              </a:lnSpc>
              <a:defRPr/>
            </a:pPr>
            <a:r>
              <a:rPr lang="cs-CZ" altLang="cs-CZ" sz="2000" dirty="0" smtClean="0"/>
              <a:t>obviněný </a:t>
            </a:r>
            <a:r>
              <a:rPr lang="cs-CZ" altLang="cs-CZ" sz="2000" dirty="0"/>
              <a:t>uhradí poškozenému škodu způsobenou trestným činem nebo učiní potřebné úkony k její úhradě, případně jinak odčiní újmu vzniklou trestným činem</a:t>
            </a:r>
          </a:p>
          <a:p>
            <a:pPr marL="185738" indent="-185738">
              <a:lnSpc>
                <a:spcPct val="120000"/>
              </a:lnSpc>
              <a:defRPr/>
            </a:pPr>
            <a:r>
              <a:rPr lang="cs-CZ" altLang="cs-CZ" sz="2000" dirty="0" smtClean="0"/>
              <a:t>obviněný </a:t>
            </a:r>
            <a:r>
              <a:rPr lang="cs-CZ" altLang="cs-CZ" sz="2000" dirty="0"/>
              <a:t>složí peněžní částku určenou k obecně prospěšným účelům</a:t>
            </a:r>
          </a:p>
          <a:p>
            <a:pPr marL="185738" indent="-185738">
              <a:lnSpc>
                <a:spcPct val="120000"/>
              </a:lnSpc>
              <a:defRPr/>
            </a:pPr>
            <a:r>
              <a:rPr lang="cs-CZ" altLang="cs-CZ" sz="2000" dirty="0" smtClean="0"/>
              <a:t>lze </a:t>
            </a:r>
            <a:r>
              <a:rPr lang="cs-CZ" altLang="cs-CZ" sz="2000" dirty="0"/>
              <a:t>takové rozhodnutí považovat za dostačující </a:t>
            </a:r>
          </a:p>
        </p:txBody>
      </p:sp>
    </p:spTree>
    <p:extLst>
      <p:ext uri="{BB962C8B-B14F-4D97-AF65-F5344CB8AC3E}">
        <p14:creationId xmlns:p14="http://schemas.microsoft.com/office/powerpoint/2010/main" val="1828983433"/>
      </p:ext>
    </p:extLst>
  </p:cSld>
  <p:clrMapOvr>
    <a:masterClrMapping/>
  </p:clrMapOvr>
</p:sld>
</file>

<file path=ppt/slides/slide3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altLang="cs-CZ" dirty="0"/>
              <a:t>Podmíněné odložení podání návrhu na potrestání </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altLang="cs-CZ" sz="2000" dirty="0"/>
              <a:t>Podstatou tohoto rozhodnutí, které může vydat pouze státní zástupce ve zkráceném přípravném řízení, je odklad podání návrhu na potrestání na zkušební dobu 6 měsíců až 2 roky. Jestliže se v této zkušební době podezřelý osvědčí, bude mít rozhodnutí účinky pravomocného skončení trestního řízení. Jinak státní zástupce nařídí policejnímu orgánu, aby zahájil trestní stíhání podezřelého. Rozhodnutí lze vydat, jestliže podezřelý:</a:t>
            </a:r>
          </a:p>
          <a:p>
            <a:r>
              <a:rPr lang="cs-CZ" altLang="cs-CZ" sz="2000" dirty="0" smtClean="0"/>
              <a:t>se </a:t>
            </a:r>
            <a:r>
              <a:rPr lang="cs-CZ" altLang="cs-CZ" sz="2000" dirty="0"/>
              <a:t>k činu doznal,</a:t>
            </a:r>
          </a:p>
          <a:p>
            <a:r>
              <a:rPr lang="cs-CZ" altLang="cs-CZ" sz="2000" dirty="0" smtClean="0"/>
              <a:t>nahradil </a:t>
            </a:r>
            <a:r>
              <a:rPr lang="cs-CZ" altLang="cs-CZ" sz="2000" dirty="0"/>
              <a:t>škodu,</a:t>
            </a:r>
          </a:p>
          <a:p>
            <a:r>
              <a:rPr lang="cs-CZ" altLang="cs-CZ" sz="2000" dirty="0" smtClean="0"/>
              <a:t>s </a:t>
            </a:r>
            <a:r>
              <a:rPr lang="cs-CZ" altLang="cs-CZ" sz="2000" dirty="0"/>
              <a:t>takovým postupem vyslovil souhlas,</a:t>
            </a:r>
          </a:p>
          <a:p>
            <a:r>
              <a:rPr lang="cs-CZ" altLang="cs-CZ" sz="2000" dirty="0" smtClean="0"/>
              <a:t>lze </a:t>
            </a:r>
            <a:r>
              <a:rPr lang="cs-CZ" altLang="cs-CZ" sz="2000" dirty="0"/>
              <a:t>takové rozhodnutí považovat za </a:t>
            </a:r>
            <a:r>
              <a:rPr lang="cs-CZ" altLang="cs-CZ" sz="2000" dirty="0" smtClean="0"/>
              <a:t>dostačující</a:t>
            </a:r>
          </a:p>
          <a:p>
            <a:pPr marL="0" indent="0">
              <a:buNone/>
            </a:pPr>
            <a:endParaRPr lang="cs-CZ" altLang="cs-CZ" sz="2000" dirty="0"/>
          </a:p>
          <a:p>
            <a:pPr marL="0" indent="0">
              <a:buNone/>
            </a:pPr>
            <a:r>
              <a:rPr lang="cs-CZ" altLang="cs-CZ" sz="2000" i="1" dirty="0" smtClean="0"/>
              <a:t>(Pozn.: při zkoušce postačí uvést, že jde o obdobu podmíněného zastavení v případě, že bylo vedeno zkrácené přípravné řízení)</a:t>
            </a:r>
            <a:endParaRPr lang="cs-CZ" altLang="cs-CZ" sz="2000" i="1" dirty="0"/>
          </a:p>
        </p:txBody>
      </p:sp>
    </p:spTree>
    <p:extLst>
      <p:ext uri="{BB962C8B-B14F-4D97-AF65-F5344CB8AC3E}">
        <p14:creationId xmlns:p14="http://schemas.microsoft.com/office/powerpoint/2010/main" val="3576905079"/>
      </p:ext>
    </p:extLst>
  </p:cSld>
  <p:clrMapOvr>
    <a:masterClrMapping/>
  </p:clrMapOvr>
</p:sld>
</file>

<file path=ppt/slides/slide3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Odstoupení od trestního stíhání mladistvého </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62500" lnSpcReduction="20000"/>
          </a:bodyPr>
          <a:lstStyle/>
          <a:p>
            <a:pPr marL="0" indent="0">
              <a:lnSpc>
                <a:spcPct val="120000"/>
              </a:lnSpc>
              <a:buNone/>
            </a:pPr>
            <a:r>
              <a:rPr lang="cs-CZ" altLang="cs-CZ" sz="2800" dirty="0"/>
              <a:t>Nejde o rozhodování o vině a trestu, ale o tom, zda mladistvý bude postaven před soud či nikoliv. Součástí rozhodnutí je též výrok o zastavení trestního stíhání. Rozhoduje o něm soud pro mladistvé, v přípravném řízení státní zástupce. Odstoupit od trestního stíhání lze jestliže</a:t>
            </a:r>
          </a:p>
          <a:p>
            <a:pPr>
              <a:lnSpc>
                <a:spcPct val="120000"/>
              </a:lnSpc>
            </a:pPr>
            <a:r>
              <a:rPr lang="cs-CZ" altLang="cs-CZ" sz="2800" dirty="0" smtClean="0"/>
              <a:t>je </a:t>
            </a:r>
            <a:r>
              <a:rPr lang="cs-CZ" altLang="cs-CZ" sz="2800" dirty="0"/>
              <a:t>vedeno řízení o provinění s horní hranicí trestní sazby do 3 let</a:t>
            </a:r>
          </a:p>
          <a:p>
            <a:pPr>
              <a:lnSpc>
                <a:spcPct val="120000"/>
              </a:lnSpc>
            </a:pPr>
            <a:r>
              <a:rPr lang="cs-CZ" altLang="cs-CZ" sz="2800" dirty="0" smtClean="0"/>
              <a:t>mladistvý </a:t>
            </a:r>
            <a:r>
              <a:rPr lang="cs-CZ" altLang="cs-CZ" sz="2800" dirty="0"/>
              <a:t>již úspěšně vykonal vhodný probační program</a:t>
            </a:r>
          </a:p>
          <a:p>
            <a:pPr>
              <a:lnSpc>
                <a:spcPct val="120000"/>
              </a:lnSpc>
            </a:pPr>
            <a:r>
              <a:rPr lang="cs-CZ" altLang="cs-CZ" sz="2800" dirty="0" smtClean="0"/>
              <a:t>byla </a:t>
            </a:r>
            <a:r>
              <a:rPr lang="cs-CZ" altLang="cs-CZ" sz="2800" dirty="0"/>
              <a:t>úplně nebo alespoň částečně nahrazena škoda </a:t>
            </a:r>
          </a:p>
          <a:p>
            <a:pPr>
              <a:lnSpc>
                <a:spcPct val="120000"/>
              </a:lnSpc>
            </a:pPr>
            <a:r>
              <a:rPr lang="cs-CZ" altLang="cs-CZ" sz="2800" dirty="0" smtClean="0"/>
              <a:t>poškozený </a:t>
            </a:r>
            <a:r>
              <a:rPr lang="cs-CZ" altLang="cs-CZ" sz="2800" dirty="0"/>
              <a:t>s takovým odškodněním souhlasil</a:t>
            </a:r>
          </a:p>
          <a:p>
            <a:pPr>
              <a:lnSpc>
                <a:spcPct val="120000"/>
              </a:lnSpc>
            </a:pPr>
            <a:r>
              <a:rPr lang="cs-CZ" altLang="cs-CZ" sz="2800" dirty="0" smtClean="0"/>
              <a:t>bylo </a:t>
            </a:r>
            <a:r>
              <a:rPr lang="cs-CZ" altLang="cs-CZ" sz="2800" dirty="0"/>
              <a:t>mladistvému vysloveno napomenutí s výstrahou</a:t>
            </a:r>
          </a:p>
          <a:p>
            <a:pPr>
              <a:lnSpc>
                <a:spcPct val="120000"/>
              </a:lnSpc>
            </a:pPr>
            <a:r>
              <a:rPr lang="cs-CZ" altLang="cs-CZ" sz="2800" dirty="0" smtClean="0"/>
              <a:t>chybí </a:t>
            </a:r>
            <a:r>
              <a:rPr lang="cs-CZ" altLang="cs-CZ" sz="2800" dirty="0"/>
              <a:t>veřejný zájem na dalším stíhání mladistvého</a:t>
            </a:r>
          </a:p>
          <a:p>
            <a:pPr>
              <a:lnSpc>
                <a:spcPct val="120000"/>
              </a:lnSpc>
            </a:pPr>
            <a:r>
              <a:rPr lang="cs-CZ" altLang="cs-CZ" sz="2800" dirty="0" smtClean="0"/>
              <a:t>s </a:t>
            </a:r>
            <a:r>
              <a:rPr lang="cs-CZ" altLang="cs-CZ" sz="2800" dirty="0"/>
              <a:t>přihlédnutím k stupni nebezpečnosti provinění pro společnost a osobě mladistvého, </a:t>
            </a:r>
          </a:p>
          <a:p>
            <a:pPr>
              <a:lnSpc>
                <a:spcPct val="120000"/>
              </a:lnSpc>
            </a:pPr>
            <a:r>
              <a:rPr lang="cs-CZ" altLang="cs-CZ" sz="2800" dirty="0" smtClean="0"/>
              <a:t>trestní </a:t>
            </a:r>
            <a:r>
              <a:rPr lang="cs-CZ" altLang="cs-CZ" sz="2800" dirty="0"/>
              <a:t>stíhání není účelné a</a:t>
            </a:r>
          </a:p>
          <a:p>
            <a:pPr>
              <a:lnSpc>
                <a:spcPct val="120000"/>
              </a:lnSpc>
            </a:pPr>
            <a:r>
              <a:rPr lang="cs-CZ" altLang="cs-CZ" sz="2800" dirty="0" smtClean="0"/>
              <a:t>potrestání </a:t>
            </a:r>
            <a:r>
              <a:rPr lang="cs-CZ" altLang="cs-CZ" sz="2800" dirty="0"/>
              <a:t>není nutné k odvrácení mladistvého od páchání dalších provinění.</a:t>
            </a:r>
          </a:p>
          <a:p>
            <a:pPr>
              <a:lnSpc>
                <a:spcPct val="120000"/>
              </a:lnSpc>
            </a:pPr>
            <a:endParaRPr lang="cs-CZ" dirty="0"/>
          </a:p>
        </p:txBody>
      </p:sp>
    </p:spTree>
    <p:extLst>
      <p:ext uri="{BB962C8B-B14F-4D97-AF65-F5344CB8AC3E}">
        <p14:creationId xmlns:p14="http://schemas.microsoft.com/office/powerpoint/2010/main" val="3054588980"/>
      </p:ext>
    </p:extLst>
  </p:cSld>
  <p:clrMapOvr>
    <a:masterClrMapping/>
  </p:clrMapOvr>
</p:sld>
</file>

<file path=ppt/slides/slide3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ltLang="cs-CZ" dirty="0"/>
              <a:t>Dohoda o vině a trestu</a:t>
            </a:r>
            <a:endParaRPr lang="cs-CZ" dirty="0"/>
          </a:p>
        </p:txBody>
      </p:sp>
      <p:sp>
        <p:nvSpPr>
          <p:cNvPr id="3" name="Zástupný symbol pro obsah 2"/>
          <p:cNvSpPr>
            <a:spLocks noGrp="1"/>
          </p:cNvSpPr>
          <p:nvPr>
            <p:ph sz="quarter" idx="1"/>
          </p:nvPr>
        </p:nvSpPr>
        <p:spPr/>
        <p:txBody>
          <a:bodyPr/>
          <a:lstStyle/>
          <a:p>
            <a:pPr marL="0" indent="0">
              <a:buNone/>
            </a:pPr>
            <a:r>
              <a:rPr lang="cs-CZ" altLang="cs-CZ" dirty="0"/>
              <a:t>Dohoda uzavřená mezi státním zástupcem a obviněným, a schválená soudem, jejíž podstatou je uznání vlastní viny ze strany obviněného a netrvání na projednání věci výměnou a nižší trest.</a:t>
            </a:r>
          </a:p>
          <a:p>
            <a:endParaRPr lang="cs-CZ" dirty="0"/>
          </a:p>
        </p:txBody>
      </p:sp>
    </p:spTree>
    <p:extLst>
      <p:ext uri="{BB962C8B-B14F-4D97-AF65-F5344CB8AC3E}">
        <p14:creationId xmlns:p14="http://schemas.microsoft.com/office/powerpoint/2010/main" val="3265972178"/>
      </p:ext>
    </p:extLst>
  </p:cSld>
  <p:clrMapOvr>
    <a:masterClrMapping/>
  </p:clrMapOvr>
</p:sld>
</file>

<file path=ppt/slides/slide3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Závěr</a:t>
            </a:r>
            <a:endParaRPr lang="cs-CZ" dirty="0"/>
          </a:p>
        </p:txBody>
      </p:sp>
      <p:sp>
        <p:nvSpPr>
          <p:cNvPr id="3" name="Zástupný symbol pro obsah 2"/>
          <p:cNvSpPr>
            <a:spLocks noGrp="1"/>
          </p:cNvSpPr>
          <p:nvPr>
            <p:ph sz="quarter" idx="1"/>
          </p:nvPr>
        </p:nvSpPr>
        <p:spPr/>
        <p:txBody>
          <a:bodyPr/>
          <a:lstStyle/>
          <a:p>
            <a:r>
              <a:rPr lang="cs-CZ" dirty="0" smtClean="0"/>
              <a:t>Jestliže se při bakalářské zkoušce budete držet uvedené osnovy, nemůžete  neuspět. Budu se těšit</a:t>
            </a:r>
            <a:r>
              <a:rPr lang="cs-CZ" smtClean="0"/>
              <a:t>. </a:t>
            </a:r>
            <a:endParaRPr lang="cs-CZ" dirty="0"/>
          </a:p>
        </p:txBody>
      </p:sp>
    </p:spTree>
    <p:extLst>
      <p:ext uri="{BB962C8B-B14F-4D97-AF65-F5344CB8AC3E}">
        <p14:creationId xmlns:p14="http://schemas.microsoft.com/office/powerpoint/2010/main" val="5725495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Právnické osoby</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68580" indent="0">
              <a:buNone/>
            </a:pPr>
            <a:r>
              <a:rPr lang="da-DK" sz="2800" b="1" dirty="0"/>
              <a:t>Právnická osoba </a:t>
            </a:r>
            <a:r>
              <a:rPr lang="cs-CZ" sz="2800" dirty="0"/>
              <a:t>- </a:t>
            </a:r>
            <a:r>
              <a:rPr lang="da-DK" sz="2800" dirty="0"/>
              <a:t>organizovaný útvar, o kterém zákon stanoví, že má právní osobnost, nebo jehož právní osobnost zákon uzná.</a:t>
            </a:r>
            <a:r>
              <a:rPr lang="cs-CZ" sz="2800" dirty="0"/>
              <a:t>  Typy právnických osob:</a:t>
            </a:r>
          </a:p>
          <a:p>
            <a:r>
              <a:rPr lang="cs-CZ" sz="2800" dirty="0"/>
              <a:t>korporace</a:t>
            </a:r>
          </a:p>
          <a:p>
            <a:r>
              <a:rPr lang="cs-CZ" sz="2800" dirty="0"/>
              <a:t>fundace </a:t>
            </a:r>
          </a:p>
          <a:p>
            <a:r>
              <a:rPr lang="cs-CZ" sz="2800" dirty="0"/>
              <a:t>ústavy </a:t>
            </a:r>
          </a:p>
          <a:p>
            <a:pPr marL="68580" indent="0">
              <a:buNone/>
            </a:pPr>
            <a:r>
              <a:rPr lang="cs-CZ" sz="2800" b="1" dirty="0"/>
              <a:t>Založení právnické osoby </a:t>
            </a:r>
            <a:r>
              <a:rPr lang="cs-CZ" sz="2800" dirty="0"/>
              <a:t>– zakladatelským právním jednáním, zákonem, rozhodnutím orgánu veřejné moci …</a:t>
            </a:r>
          </a:p>
          <a:p>
            <a:pPr marL="68580" indent="0">
              <a:buNone/>
            </a:pPr>
            <a:r>
              <a:rPr lang="cs-CZ" sz="2800" b="1" dirty="0"/>
              <a:t>Vznik právnické osoby</a:t>
            </a:r>
            <a:r>
              <a:rPr lang="cs-CZ" sz="2800" dirty="0"/>
              <a:t> - zápisem do veřejného rejstříku.</a:t>
            </a:r>
          </a:p>
          <a:p>
            <a:pPr marL="68580" indent="0">
              <a:buNone/>
            </a:pPr>
            <a:r>
              <a:rPr lang="da-DK" sz="2800" b="1" dirty="0"/>
              <a:t>Přeměna právnické osoby - </a:t>
            </a:r>
            <a:r>
              <a:rPr lang="da-DK" sz="2800" dirty="0"/>
              <a:t>Přeměnou právnické osoby je fúze, rozdělení a změna právní formy.</a:t>
            </a:r>
            <a:endParaRPr lang="cs-CZ" sz="2800" dirty="0"/>
          </a:p>
          <a:p>
            <a:pPr marL="68580" indent="0">
              <a:buNone/>
            </a:pPr>
            <a:r>
              <a:rPr lang="da-DK" sz="2800" b="1" dirty="0"/>
              <a:t>Zrušení právnické osoby </a:t>
            </a:r>
            <a:r>
              <a:rPr lang="da-DK" sz="2800" dirty="0"/>
              <a:t>- právním jednáním, uplynutím doby, rozhodnutím orgánu veřejné moci nebo dosažením účelu</a:t>
            </a:r>
            <a:r>
              <a:rPr lang="cs-CZ" sz="2800" dirty="0"/>
              <a:t>. </a:t>
            </a:r>
            <a:r>
              <a:rPr lang="da-DK" sz="2800" dirty="0"/>
              <a:t>Po zrušení právnické osoby </a:t>
            </a:r>
            <a:r>
              <a:rPr lang="cs-CZ" sz="2800" dirty="0"/>
              <a:t>následuje zpravidla </a:t>
            </a:r>
            <a:r>
              <a:rPr lang="da-DK" sz="2800" b="1" dirty="0"/>
              <a:t>likvidace</a:t>
            </a:r>
            <a:r>
              <a:rPr lang="da-DK" sz="2800" dirty="0"/>
              <a:t>. </a:t>
            </a:r>
            <a:endParaRPr lang="cs-CZ" sz="2800" dirty="0"/>
          </a:p>
          <a:p>
            <a:pPr marL="68580" indent="0">
              <a:buNone/>
            </a:pPr>
            <a:r>
              <a:rPr lang="da-DK" sz="2800" b="1" dirty="0"/>
              <a:t>Zánik právnické osoby - </a:t>
            </a:r>
            <a:r>
              <a:rPr lang="da-DK" sz="2800" dirty="0"/>
              <a:t>dnem výmazu z veřejného rejstříku.</a:t>
            </a:r>
            <a:endParaRPr lang="cs-CZ" sz="2800" dirty="0"/>
          </a:p>
          <a:p>
            <a:endParaRPr lang="cs-CZ" dirty="0"/>
          </a:p>
        </p:txBody>
      </p:sp>
    </p:spTree>
    <p:extLst>
      <p:ext uri="{BB962C8B-B14F-4D97-AF65-F5344CB8AC3E}">
        <p14:creationId xmlns:p14="http://schemas.microsoft.com/office/powerpoint/2010/main" val="313860709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Právní zastoupení</a:t>
            </a:r>
            <a:endParaRPr lang="cs-CZ" dirty="0"/>
          </a:p>
        </p:txBody>
      </p:sp>
      <p:sp>
        <p:nvSpPr>
          <p:cNvPr id="3" name="Zástupný symbol pro obsah 2"/>
          <p:cNvSpPr>
            <a:spLocks noGrp="1"/>
          </p:cNvSpPr>
          <p:nvPr>
            <p:ph sz="quarter" idx="1"/>
          </p:nvPr>
        </p:nvSpPr>
        <p:spPr/>
        <p:txBody>
          <a:bodyPr/>
          <a:lstStyle/>
          <a:p>
            <a:pPr marL="68580" indent="0">
              <a:buNone/>
            </a:pPr>
            <a:r>
              <a:rPr lang="cs-CZ" dirty="0"/>
              <a:t>Zástupcem je ten, kdo je oprávněn jednat za jiného jeho jménem.  Ze zastoupení vznikají práva a povinnosti přímo zastoupenému. </a:t>
            </a:r>
          </a:p>
          <a:p>
            <a:pPr lvl="0"/>
            <a:r>
              <a:rPr lang="cs-CZ" dirty="0"/>
              <a:t>Zákonné zastoupení</a:t>
            </a:r>
          </a:p>
          <a:p>
            <a:pPr lvl="0"/>
            <a:r>
              <a:rPr lang="cs-CZ" dirty="0"/>
              <a:t>Zastoupení smluvní</a:t>
            </a:r>
          </a:p>
          <a:p>
            <a:pPr lvl="0"/>
            <a:r>
              <a:rPr lang="cs-CZ" dirty="0"/>
              <a:t>Zastoupení na základě rozhodnutí státního orgánu - opatrovnictví</a:t>
            </a:r>
          </a:p>
          <a:p>
            <a:endParaRPr lang="cs-CZ" dirty="0"/>
          </a:p>
        </p:txBody>
      </p:sp>
    </p:spTree>
    <p:extLst>
      <p:ext uri="{BB962C8B-B14F-4D97-AF65-F5344CB8AC3E}">
        <p14:creationId xmlns:p14="http://schemas.microsoft.com/office/powerpoint/2010/main" val="940224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Promlčení a prekluze</a:t>
            </a:r>
          </a:p>
        </p:txBody>
      </p:sp>
      <p:sp>
        <p:nvSpPr>
          <p:cNvPr id="3" name="Zástupný symbol pro obsah 2"/>
          <p:cNvSpPr>
            <a:spLocks noGrp="1"/>
          </p:cNvSpPr>
          <p:nvPr>
            <p:ph sz="quarter" idx="1"/>
          </p:nvPr>
        </p:nvSpPr>
        <p:spPr>
          <a:xfrm>
            <a:off x="301752" y="1527048"/>
            <a:ext cx="8503920" cy="4854280"/>
          </a:xfrm>
        </p:spPr>
        <p:txBody>
          <a:bodyPr>
            <a:normAutofit fontScale="92500" lnSpcReduction="20000"/>
          </a:bodyPr>
          <a:lstStyle/>
          <a:p>
            <a:pPr marL="68580" indent="0" algn="just">
              <a:buNone/>
            </a:pPr>
            <a:r>
              <a:rPr lang="cs-CZ" b="1" dirty="0"/>
              <a:t>Promlčení</a:t>
            </a:r>
            <a:r>
              <a:rPr lang="cs-CZ" dirty="0"/>
              <a:t> - oslabení subjektivního práva v důsledku marného uplynutí času, tzv. </a:t>
            </a:r>
            <a:r>
              <a:rPr lang="cs-CZ" i="1" dirty="0"/>
              <a:t>promlčecí doby</a:t>
            </a:r>
            <a:r>
              <a:rPr lang="cs-CZ" dirty="0"/>
              <a:t>, po kterou právo nebylo vykonáno. Promlčená pohledávka i nadále trvá, a to jako tzv. naturální obligace, na kterou dlužník není povinen plnit. Oslabení práva spočívá v tom, že pokud je promlčení u soudu namítnuto, soud nemůže promlčenou pohledávku přiznat. K promlčení však soud přihlédne jen na návrh dlužníka. </a:t>
            </a:r>
          </a:p>
          <a:p>
            <a:pPr marL="68580" indent="0" algn="just">
              <a:buNone/>
            </a:pPr>
            <a:r>
              <a:rPr lang="cs-CZ" b="1" dirty="0"/>
              <a:t>Prekluze</a:t>
            </a:r>
            <a:r>
              <a:rPr lang="cs-CZ" dirty="0"/>
              <a:t> - úplný zánik subjektivního práva jako takového v důsledku marného uplynutí času, tzv. </a:t>
            </a:r>
            <a:r>
              <a:rPr lang="cs-CZ" i="1" dirty="0"/>
              <a:t>prekluzivní doby</a:t>
            </a:r>
            <a:r>
              <a:rPr lang="cs-CZ" dirty="0"/>
              <a:t>, po kterou právo nebylo vykonáno. Prekludovaná pohledávka netrvá ani jako tzv. naturální obligace, proto přijetí plnění na takovou pohledávku je bezdůvodným obohacením. Prekluze nastává pouze tam, kde to zákon stanoví. </a:t>
            </a:r>
          </a:p>
          <a:p>
            <a:endParaRPr lang="cs-CZ" dirty="0"/>
          </a:p>
        </p:txBody>
      </p:sp>
    </p:spTree>
    <p:extLst>
      <p:ext uri="{BB962C8B-B14F-4D97-AF65-F5344CB8AC3E}">
        <p14:creationId xmlns:p14="http://schemas.microsoft.com/office/powerpoint/2010/main" val="8823144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4</a:t>
            </a:r>
            <a:endParaRPr lang="cs-CZ" dirty="0"/>
          </a:p>
        </p:txBody>
      </p:sp>
      <p:sp>
        <p:nvSpPr>
          <p:cNvPr id="3" name="Zástupný symbol pro obsah 2"/>
          <p:cNvSpPr>
            <a:spLocks noGrp="1"/>
          </p:cNvSpPr>
          <p:nvPr>
            <p:ph sz="quarter" idx="1"/>
          </p:nvPr>
        </p:nvSpPr>
        <p:spPr/>
        <p:txBody>
          <a:bodyPr/>
          <a:lstStyle/>
          <a:p>
            <a:pPr marL="0" indent="0">
              <a:buNone/>
            </a:pPr>
            <a:r>
              <a:rPr lang="cs-CZ" b="1" dirty="0"/>
              <a:t>Vlastnické právo</a:t>
            </a:r>
            <a:r>
              <a:rPr lang="cs-CZ" dirty="0"/>
              <a:t> (formy, nabývání vlastnického práva, zánik vlastnického práva), </a:t>
            </a:r>
            <a:r>
              <a:rPr lang="cs-CZ" b="1" dirty="0"/>
              <a:t>práva k věcem cizím</a:t>
            </a:r>
            <a:r>
              <a:rPr lang="cs-CZ" dirty="0"/>
              <a:t>.</a:t>
            </a:r>
          </a:p>
        </p:txBody>
      </p:sp>
    </p:spTree>
    <p:extLst>
      <p:ext uri="{BB962C8B-B14F-4D97-AF65-F5344CB8AC3E}">
        <p14:creationId xmlns:p14="http://schemas.microsoft.com/office/powerpoint/2010/main" val="19302871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ke čtvrté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Otázka má dvě samostatné části, které systematicky spadaní do absolutních majetkových práv, a to vlastnictví a práva k věcem cizím. Odpověď na otázku proto můžete uvést definicí absolutních majetkových práv.</a:t>
            </a:r>
            <a:endParaRPr lang="cs-CZ" dirty="0"/>
          </a:p>
        </p:txBody>
      </p:sp>
    </p:spTree>
    <p:extLst>
      <p:ext uri="{BB962C8B-B14F-4D97-AF65-F5344CB8AC3E}">
        <p14:creationId xmlns:p14="http://schemas.microsoft.com/office/powerpoint/2010/main" val="383886574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Absolutní majetková práva</a:t>
            </a:r>
          </a:p>
        </p:txBody>
      </p:sp>
      <p:sp>
        <p:nvSpPr>
          <p:cNvPr id="3" name="Zástupný symbol pro obsah 2"/>
          <p:cNvSpPr>
            <a:spLocks noGrp="1"/>
          </p:cNvSpPr>
          <p:nvPr>
            <p:ph sz="quarter" idx="1"/>
          </p:nvPr>
        </p:nvSpPr>
        <p:spPr/>
        <p:txBody>
          <a:bodyPr/>
          <a:lstStyle/>
          <a:p>
            <a:pPr marL="0" indent="0">
              <a:buNone/>
            </a:pPr>
            <a:r>
              <a:rPr lang="da-DK" sz="2400" dirty="0"/>
              <a:t>Absolutní majetková práva odpovídají tzv. věcným právům</a:t>
            </a:r>
            <a:r>
              <a:rPr lang="cs-CZ" sz="2400" dirty="0"/>
              <a:t>. Ta </a:t>
            </a:r>
            <a:r>
              <a:rPr lang="da-DK" sz="2400" dirty="0"/>
              <a:t> jsou charakterizována vztahem osoby k věci, jejíž právní osud sledují, působí i vně závazku vůči neomezenému okruhu dalších osob, které jsou povinny zdržet se zásahů do práva a strpět jeho výkon oprávněným.</a:t>
            </a:r>
            <a:endParaRPr lang="cs-CZ" sz="2400" dirty="0"/>
          </a:p>
          <a:p>
            <a:endParaRPr lang="cs-CZ" dirty="0"/>
          </a:p>
        </p:txBody>
      </p:sp>
    </p:spTree>
    <p:extLst>
      <p:ext uri="{BB962C8B-B14F-4D97-AF65-F5344CB8AC3E}">
        <p14:creationId xmlns:p14="http://schemas.microsoft.com/office/powerpoint/2010/main" val="35628485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Struktura věcných práv </a:t>
            </a:r>
          </a:p>
        </p:txBody>
      </p:sp>
      <p:sp>
        <p:nvSpPr>
          <p:cNvPr id="3" name="Zástupný symbol pro obsah 2"/>
          <p:cNvSpPr>
            <a:spLocks noGrp="1"/>
          </p:cNvSpPr>
          <p:nvPr>
            <p:ph sz="quarter" idx="1"/>
          </p:nvPr>
        </p:nvSpPr>
        <p:spPr>
          <a:xfrm>
            <a:off x="301752" y="1412776"/>
            <a:ext cx="8503920" cy="5040560"/>
          </a:xfrm>
        </p:spPr>
        <p:txBody>
          <a:bodyPr>
            <a:normAutofit fontScale="70000" lnSpcReduction="20000"/>
          </a:bodyPr>
          <a:lstStyle/>
          <a:p>
            <a:pPr marL="68580" indent="0">
              <a:buNone/>
            </a:pPr>
            <a:r>
              <a:rPr lang="da-DK" dirty="0"/>
              <a:t>1) Držba </a:t>
            </a:r>
            <a:endParaRPr lang="cs-CZ" dirty="0"/>
          </a:p>
          <a:p>
            <a:pPr marL="68580" indent="0">
              <a:buNone/>
            </a:pPr>
            <a:r>
              <a:rPr lang="da-DK" dirty="0"/>
              <a:t>2) Vlastnictví</a:t>
            </a:r>
            <a:endParaRPr lang="cs-CZ" dirty="0"/>
          </a:p>
          <a:p>
            <a:pPr marL="68580" lvl="0" indent="0">
              <a:buNone/>
            </a:pPr>
            <a:r>
              <a:rPr lang="cs-CZ" dirty="0"/>
              <a:t>	- Výlučné vlastnictví</a:t>
            </a:r>
          </a:p>
          <a:p>
            <a:pPr marL="68580" lvl="0" indent="0">
              <a:buNone/>
            </a:pPr>
            <a:r>
              <a:rPr lang="cs-CZ" dirty="0"/>
              <a:t>	- Podílové spoluvlastnictví</a:t>
            </a:r>
          </a:p>
          <a:p>
            <a:pPr marL="68580" lvl="0" indent="0">
              <a:buNone/>
            </a:pPr>
            <a:r>
              <a:rPr lang="cs-CZ" dirty="0"/>
              <a:t>	- Společné jmění manželů</a:t>
            </a:r>
          </a:p>
          <a:p>
            <a:pPr marL="68580" lvl="0" indent="0">
              <a:buNone/>
            </a:pPr>
            <a:r>
              <a:rPr lang="cs-CZ" dirty="0"/>
              <a:t>	- Bytové spoluvlastnictví </a:t>
            </a:r>
          </a:p>
          <a:p>
            <a:pPr marL="68580" lvl="0" indent="0">
              <a:buNone/>
            </a:pPr>
            <a:r>
              <a:rPr lang="cs-CZ" dirty="0"/>
              <a:t>	- Přídatné spoluvlastnictví </a:t>
            </a:r>
          </a:p>
          <a:p>
            <a:pPr marL="68580" indent="0">
              <a:buNone/>
            </a:pPr>
            <a:r>
              <a:rPr lang="da-DK" dirty="0"/>
              <a:t>3) Věcná práva k cizím věcem</a:t>
            </a:r>
            <a:endParaRPr lang="cs-CZ" dirty="0"/>
          </a:p>
          <a:p>
            <a:pPr marL="68580" lvl="0" indent="0">
              <a:buNone/>
            </a:pPr>
            <a:r>
              <a:rPr lang="cs-CZ" dirty="0"/>
              <a:t>	- Právo stavby </a:t>
            </a:r>
          </a:p>
          <a:p>
            <a:pPr marL="68580" lvl="0" indent="0">
              <a:buNone/>
            </a:pPr>
            <a:r>
              <a:rPr lang="cs-CZ" dirty="0"/>
              <a:t>	- Věcná břemena </a:t>
            </a:r>
          </a:p>
          <a:p>
            <a:pPr marL="68580" indent="0">
              <a:buNone/>
            </a:pPr>
            <a:r>
              <a:rPr lang="cs-CZ" i="1" dirty="0"/>
              <a:t>		- Služebnosti</a:t>
            </a:r>
            <a:endParaRPr lang="cs-CZ" dirty="0"/>
          </a:p>
          <a:p>
            <a:pPr marL="68580" indent="0">
              <a:buNone/>
            </a:pPr>
            <a:r>
              <a:rPr lang="cs-CZ" i="1" dirty="0"/>
              <a:t>		- Reálná břemena</a:t>
            </a:r>
            <a:endParaRPr lang="cs-CZ" dirty="0"/>
          </a:p>
          <a:p>
            <a:pPr marL="68580" lvl="0" indent="0">
              <a:buNone/>
            </a:pPr>
            <a:r>
              <a:rPr lang="cs-CZ" dirty="0"/>
              <a:t>	- Zástavní právo </a:t>
            </a:r>
          </a:p>
          <a:p>
            <a:pPr marL="68580" lvl="0" indent="0">
              <a:buNone/>
            </a:pPr>
            <a:r>
              <a:rPr lang="cs-CZ" dirty="0"/>
              <a:t>	- Zadržovací právo </a:t>
            </a:r>
          </a:p>
          <a:p>
            <a:pPr marL="68580" indent="0">
              <a:buNone/>
            </a:pPr>
            <a:r>
              <a:rPr lang="da-DK" dirty="0"/>
              <a:t>4) Správa cizího majetku </a:t>
            </a:r>
            <a:endParaRPr lang="cs-CZ" dirty="0"/>
          </a:p>
          <a:p>
            <a:pPr marL="68580" indent="0">
              <a:buNone/>
            </a:pPr>
            <a:r>
              <a:rPr lang="cs-CZ" dirty="0" smtClean="0"/>
              <a:t>(držba ani správa cizího majetku nejsou součástí otázky)</a:t>
            </a:r>
            <a:endParaRPr lang="cs-CZ" dirty="0"/>
          </a:p>
        </p:txBody>
      </p:sp>
    </p:spTree>
    <p:extLst>
      <p:ext uri="{BB962C8B-B14F-4D97-AF65-F5344CB8AC3E}">
        <p14:creationId xmlns:p14="http://schemas.microsoft.com/office/powerpoint/2010/main" val="29832743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Vlastnictví</a:t>
            </a:r>
          </a:p>
        </p:txBody>
      </p:sp>
      <p:sp>
        <p:nvSpPr>
          <p:cNvPr id="3" name="Zástupný symbol pro obsah 2"/>
          <p:cNvSpPr>
            <a:spLocks noGrp="1"/>
          </p:cNvSpPr>
          <p:nvPr>
            <p:ph sz="quarter" idx="1"/>
          </p:nvPr>
        </p:nvSpPr>
        <p:spPr/>
        <p:txBody>
          <a:bodyPr/>
          <a:lstStyle/>
          <a:p>
            <a:pPr marL="68580" indent="0">
              <a:buNone/>
            </a:pPr>
            <a:r>
              <a:rPr lang="da-DK" sz="2800" dirty="0"/>
              <a:t>Vše, co někomu patří, je jeho vlastnictvím. Vlastník má právo se svým vlastnictvím v mezích právního řádu libovolně nakládat a jiné osoby z toho vyloučit. </a:t>
            </a:r>
            <a:r>
              <a:rPr lang="cs-CZ" sz="2800" dirty="0"/>
              <a:t>Vlastnické právo v sobě zahrnuje 4 dílčí práva:</a:t>
            </a:r>
          </a:p>
          <a:p>
            <a:pPr lvl="2"/>
            <a:r>
              <a:rPr lang="cs-CZ" sz="2800" dirty="0"/>
              <a:t>právo věc držet (ius </a:t>
            </a:r>
            <a:r>
              <a:rPr lang="cs-CZ" sz="2800" dirty="0" err="1"/>
              <a:t>possidendi</a:t>
            </a:r>
            <a:r>
              <a:rPr lang="cs-CZ" sz="2800" dirty="0"/>
              <a:t>)</a:t>
            </a:r>
          </a:p>
          <a:p>
            <a:pPr lvl="2"/>
            <a:r>
              <a:rPr lang="cs-CZ" sz="2800" dirty="0"/>
              <a:t>právo věc užívat (ius </a:t>
            </a:r>
            <a:r>
              <a:rPr lang="cs-CZ" sz="2800" dirty="0" err="1"/>
              <a:t>utendi</a:t>
            </a:r>
            <a:r>
              <a:rPr lang="cs-CZ" sz="2800" dirty="0"/>
              <a:t>)</a:t>
            </a:r>
          </a:p>
          <a:p>
            <a:pPr lvl="2"/>
            <a:r>
              <a:rPr lang="cs-CZ" sz="2800" dirty="0"/>
              <a:t>právo brát z věci plody a užitky (ius </a:t>
            </a:r>
            <a:r>
              <a:rPr lang="cs-CZ" sz="2800" dirty="0" err="1"/>
              <a:t>fruendi</a:t>
            </a:r>
            <a:r>
              <a:rPr lang="cs-CZ" sz="2800" dirty="0"/>
              <a:t>)</a:t>
            </a:r>
          </a:p>
          <a:p>
            <a:pPr lvl="2"/>
            <a:r>
              <a:rPr lang="cs-CZ" sz="2800" dirty="0"/>
              <a:t>právo s věcí disponovat (ius </a:t>
            </a:r>
            <a:r>
              <a:rPr lang="cs-CZ" sz="2800" dirty="0" err="1"/>
              <a:t>disponendi</a:t>
            </a:r>
            <a:r>
              <a:rPr lang="cs-CZ" sz="2800" dirty="0"/>
              <a:t>)</a:t>
            </a:r>
          </a:p>
          <a:p>
            <a:endParaRPr lang="cs-CZ" sz="2800" dirty="0"/>
          </a:p>
        </p:txBody>
      </p:sp>
    </p:spTree>
    <p:extLst>
      <p:ext uri="{BB962C8B-B14F-4D97-AF65-F5344CB8AC3E}">
        <p14:creationId xmlns:p14="http://schemas.microsoft.com/office/powerpoint/2010/main" val="3830742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první otázce.</a:t>
            </a:r>
            <a:endParaRPr lang="cs-CZ" dirty="0"/>
          </a:p>
        </p:txBody>
      </p:sp>
      <p:sp>
        <p:nvSpPr>
          <p:cNvPr id="3" name="Zástupný symbol pro obsah 2"/>
          <p:cNvSpPr>
            <a:spLocks noGrp="1"/>
          </p:cNvSpPr>
          <p:nvPr>
            <p:ph sz="quarter" idx="1"/>
          </p:nvPr>
        </p:nvSpPr>
        <p:spPr/>
        <p:txBody>
          <a:bodyPr/>
          <a:lstStyle/>
          <a:p>
            <a:r>
              <a:rPr lang="cs-CZ" dirty="0" smtClean="0"/>
              <a:t>Otázka má dvě části, základní lidská práva, a diskriminaci.</a:t>
            </a:r>
          </a:p>
          <a:p>
            <a:r>
              <a:rPr lang="cs-CZ" dirty="0" smtClean="0"/>
              <a:t>První část je dobré začít tím, že základní lidská práva nejsou uznávána ve všech státech, záleží na tom, k jaké právní teorii se právní řád toho kterého státu hlásí. Základní lidská práva jako svébytnou a nadřazenou skupinu občanských práv uznávají pouze ty státy, které se řídí přirozenoprávní teorií. </a:t>
            </a:r>
          </a:p>
          <a:p>
            <a:r>
              <a:rPr lang="cs-CZ" dirty="0" smtClean="0"/>
              <a:t>Druhou část je dobré začít definicí diskriminace.</a:t>
            </a:r>
            <a:endParaRPr lang="cs-CZ" dirty="0"/>
          </a:p>
        </p:txBody>
      </p:sp>
    </p:spTree>
    <p:extLst>
      <p:ext uri="{BB962C8B-B14F-4D97-AF65-F5344CB8AC3E}">
        <p14:creationId xmlns:p14="http://schemas.microsoft.com/office/powerpoint/2010/main" val="29861798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Počet vlastníků</a:t>
            </a:r>
            <a:endParaRPr lang="cs-CZ" dirty="0"/>
          </a:p>
        </p:txBody>
      </p:sp>
      <p:sp>
        <p:nvSpPr>
          <p:cNvPr id="3" name="Zástupný symbol pro obsah 2"/>
          <p:cNvSpPr>
            <a:spLocks noGrp="1"/>
          </p:cNvSpPr>
          <p:nvPr>
            <p:ph sz="quarter" idx="1"/>
          </p:nvPr>
        </p:nvSpPr>
        <p:spPr/>
        <p:txBody>
          <a:bodyPr>
            <a:normAutofit lnSpcReduction="10000"/>
          </a:bodyPr>
          <a:lstStyle/>
          <a:p>
            <a:r>
              <a:rPr lang="cs-CZ" dirty="0" smtClean="0"/>
              <a:t>Jestliže věc patří jedné osobě, jde o výlučné vlastnictví.</a:t>
            </a:r>
          </a:p>
          <a:p>
            <a:r>
              <a:rPr lang="cs-CZ" dirty="0" smtClean="0"/>
              <a:t>Jestliže věc patří více osobám, jde o některou z forem spoluvlastnictví:</a:t>
            </a:r>
          </a:p>
          <a:p>
            <a:pPr marL="68580" indent="0">
              <a:buNone/>
            </a:pPr>
            <a:r>
              <a:rPr lang="cs-CZ" dirty="0"/>
              <a:t>	- Podílové spoluvlastnictví</a:t>
            </a:r>
          </a:p>
          <a:p>
            <a:pPr marL="68580" lvl="0" indent="0">
              <a:buNone/>
            </a:pPr>
            <a:r>
              <a:rPr lang="cs-CZ" dirty="0" smtClean="0"/>
              <a:t>	- Společné </a:t>
            </a:r>
            <a:r>
              <a:rPr lang="cs-CZ" dirty="0"/>
              <a:t>jmění manželů</a:t>
            </a:r>
          </a:p>
          <a:p>
            <a:pPr marL="68580" lvl="0" indent="0">
              <a:buNone/>
            </a:pPr>
            <a:r>
              <a:rPr lang="cs-CZ" dirty="0"/>
              <a:t>	- Bytové spoluvlastnictví </a:t>
            </a:r>
          </a:p>
          <a:p>
            <a:pPr marL="68580" lvl="0" indent="0">
              <a:buNone/>
            </a:pPr>
            <a:r>
              <a:rPr lang="cs-CZ" dirty="0"/>
              <a:t>	- Přídatné spoluvlastnictví </a:t>
            </a:r>
          </a:p>
          <a:p>
            <a:pPr marL="0" indent="0">
              <a:buNone/>
            </a:pPr>
            <a:r>
              <a:rPr lang="cs-CZ" dirty="0" smtClean="0"/>
              <a:t>(v rámci odpovědi může výt vyžadováno vysvětlení rozdílu mezi jednotlivými formami spoluvlastnictví)</a:t>
            </a:r>
            <a:endParaRPr lang="cs-CZ" dirty="0"/>
          </a:p>
        </p:txBody>
      </p:sp>
    </p:spTree>
    <p:extLst>
      <p:ext uri="{BB962C8B-B14F-4D97-AF65-F5344CB8AC3E}">
        <p14:creationId xmlns:p14="http://schemas.microsoft.com/office/powerpoint/2010/main" val="4226766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Podílové spoluvlastnictví </a:t>
            </a:r>
            <a:endParaRPr lang="cs-CZ" dirty="0"/>
          </a:p>
        </p:txBody>
      </p:sp>
      <p:sp>
        <p:nvSpPr>
          <p:cNvPr id="3" name="Zástupný symbol pro obsah 2"/>
          <p:cNvSpPr>
            <a:spLocks noGrp="1"/>
          </p:cNvSpPr>
          <p:nvPr>
            <p:ph sz="quarter" idx="1"/>
          </p:nvPr>
        </p:nvSpPr>
        <p:spPr>
          <a:xfrm>
            <a:off x="301752" y="1527048"/>
            <a:ext cx="8503920" cy="4782272"/>
          </a:xfrm>
        </p:spPr>
        <p:txBody>
          <a:bodyPr>
            <a:normAutofit fontScale="92500" lnSpcReduction="20000"/>
          </a:bodyPr>
          <a:lstStyle/>
          <a:p>
            <a:pPr marL="68580" indent="0" algn="just">
              <a:buNone/>
            </a:pPr>
            <a:r>
              <a:rPr lang="cs-CZ" dirty="0"/>
              <a:t>Jedna věc může být ve vlastnictví více osob. Přitom je stanovena výše podílů jednotlivých osob, kde podíl vyjadřuje míru, jakou se spoluvlastníci podílejí na právech a povinnostech vyplývajících ze spoluvlastnictví věci. </a:t>
            </a:r>
          </a:p>
          <a:p>
            <a:pPr marL="68580" indent="0" algn="just">
              <a:buNone/>
            </a:pPr>
            <a:r>
              <a:rPr lang="cs-CZ" dirty="0"/>
              <a:t>Podílové spoluvlastnictví zaniká</a:t>
            </a:r>
            <a:r>
              <a:rPr lang="cs-CZ" sz="4000" dirty="0"/>
              <a:t> </a:t>
            </a:r>
          </a:p>
          <a:p>
            <a:pPr algn="just"/>
            <a:r>
              <a:rPr lang="cs-CZ" dirty="0"/>
              <a:t>oddělením ze spoluvlastnictví (lze-li věc reálně rozdělit)</a:t>
            </a:r>
          </a:p>
          <a:p>
            <a:pPr algn="just"/>
            <a:r>
              <a:rPr lang="cs-CZ" dirty="0"/>
              <a:t>zrušením a vypořádání spoluvlastnictví </a:t>
            </a:r>
            <a:endParaRPr lang="cs-CZ" sz="3600" dirty="0"/>
          </a:p>
          <a:p>
            <a:pPr marL="68580" indent="0" algn="just">
              <a:buNone/>
            </a:pPr>
            <a:endParaRPr lang="cs-CZ" dirty="0"/>
          </a:p>
          <a:p>
            <a:pPr marL="68580" indent="0" algn="just">
              <a:buNone/>
            </a:pPr>
            <a:r>
              <a:rPr lang="cs-CZ" dirty="0"/>
              <a:t>Vypořádání spoluvlastnictví lze provést </a:t>
            </a:r>
          </a:p>
          <a:p>
            <a:pPr algn="just"/>
            <a:r>
              <a:rPr lang="cs-CZ" dirty="0"/>
              <a:t>reálným rozdělením věci mezi spoluvlastníky,</a:t>
            </a:r>
          </a:p>
          <a:p>
            <a:pPr algn="just"/>
            <a:r>
              <a:rPr lang="cs-CZ" dirty="0"/>
              <a:t>přikázáním věci jednomu nebo více spoluvlastníkům</a:t>
            </a:r>
          </a:p>
          <a:p>
            <a:pPr algn="just"/>
            <a:r>
              <a:rPr lang="cs-CZ" dirty="0"/>
              <a:t>prodejem věci a rozdělením výnosu mezi spoluvlastníky.</a:t>
            </a:r>
            <a:endParaRPr lang="cs-CZ" sz="4000" dirty="0"/>
          </a:p>
          <a:p>
            <a:endParaRPr lang="cs-CZ" dirty="0"/>
          </a:p>
        </p:txBody>
      </p:sp>
    </p:spTree>
    <p:extLst>
      <p:ext uri="{BB962C8B-B14F-4D97-AF65-F5344CB8AC3E}">
        <p14:creationId xmlns:p14="http://schemas.microsoft.com/office/powerpoint/2010/main" val="36315638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Společné jmění manželů (SJM)</a:t>
            </a:r>
          </a:p>
        </p:txBody>
      </p:sp>
      <p:sp>
        <p:nvSpPr>
          <p:cNvPr id="3" name="Zástupný symbol pro obsah 2"/>
          <p:cNvSpPr>
            <a:spLocks noGrp="1"/>
          </p:cNvSpPr>
          <p:nvPr>
            <p:ph sz="quarter" idx="1"/>
          </p:nvPr>
        </p:nvSpPr>
        <p:spPr>
          <a:xfrm>
            <a:off x="301752" y="1484784"/>
            <a:ext cx="8503920" cy="4896544"/>
          </a:xfrm>
        </p:spPr>
        <p:txBody>
          <a:bodyPr>
            <a:normAutofit fontScale="77500" lnSpcReduction="20000"/>
          </a:bodyPr>
          <a:lstStyle/>
          <a:p>
            <a:pPr marL="68580" indent="0" fontAlgn="base">
              <a:buNone/>
            </a:pPr>
            <a:r>
              <a:rPr lang="cs-CZ" sz="3000" dirty="0"/>
              <a:t>S</a:t>
            </a:r>
            <a:r>
              <a:rPr lang="da-DK" sz="3000" dirty="0"/>
              <a:t>pecifická forma spoluvlastnictví </a:t>
            </a:r>
            <a:r>
              <a:rPr lang="cs-CZ" sz="3000" dirty="0"/>
              <a:t>existující </a:t>
            </a:r>
            <a:r>
              <a:rPr lang="da-DK" sz="3000" dirty="0"/>
              <a:t>jen mezi manžely. Vzniká sňatkem</a:t>
            </a:r>
            <a:r>
              <a:rPr lang="cs-CZ" sz="3000" dirty="0"/>
              <a:t>. Do SJM obvykle patří  </a:t>
            </a:r>
            <a:r>
              <a:rPr lang="da-DK" sz="3000" dirty="0"/>
              <a:t>majetek, který získá jeden nebo oba po dobu trvání manželství, i dluhy, které ve stejné době vznikly jednomu nebo oběma. Naopak do něj nepatří věci, které</a:t>
            </a:r>
            <a:endParaRPr lang="cs-CZ" sz="3000" dirty="0"/>
          </a:p>
          <a:p>
            <a:pPr lvl="0" fontAlgn="base"/>
            <a:r>
              <a:rPr lang="cs-CZ" sz="3000" dirty="0"/>
              <a:t>slouží osobní potřebě jednoho z manželů </a:t>
            </a:r>
          </a:p>
          <a:p>
            <a:pPr lvl="0" fontAlgn="base"/>
            <a:r>
              <a:rPr lang="cs-CZ" sz="3000" dirty="0"/>
              <a:t>jeden z manželů nabyl darem, děděním, nebo odkazem</a:t>
            </a:r>
          </a:p>
          <a:p>
            <a:pPr lvl="0" fontAlgn="base"/>
            <a:r>
              <a:rPr lang="cs-CZ" sz="3000" dirty="0"/>
              <a:t>nabyl jeden z manželů jako náhradu nemajetkové újmy na svých přirozených právech</a:t>
            </a:r>
          </a:p>
          <a:p>
            <a:pPr lvl="0" fontAlgn="base"/>
            <a:r>
              <a:rPr lang="cs-CZ" sz="3000" dirty="0"/>
              <a:t>nabyl jeden z manželů právním jednáním vztahujícím se k jeho výlučnému vlastnictví </a:t>
            </a:r>
          </a:p>
          <a:p>
            <a:pPr lvl="0" fontAlgn="base"/>
            <a:r>
              <a:rPr lang="cs-CZ" sz="3000" dirty="0"/>
              <a:t>nabyl jeden z manželů náhradou za ztrátu, poškození, nebo zničení svého výhradního majetku.</a:t>
            </a:r>
          </a:p>
          <a:p>
            <a:pPr lvl="0" fontAlgn="base"/>
            <a:r>
              <a:rPr lang="cs-CZ" sz="3000" dirty="0"/>
              <a:t>tvoří podíl v obchodních společnostech nebo družstvech (kromě bytových), který nabyl jeden z manželů</a:t>
            </a:r>
          </a:p>
          <a:p>
            <a:endParaRPr lang="cs-CZ" dirty="0"/>
          </a:p>
        </p:txBody>
      </p:sp>
    </p:spTree>
    <p:extLst>
      <p:ext uri="{BB962C8B-B14F-4D97-AF65-F5344CB8AC3E}">
        <p14:creationId xmlns:p14="http://schemas.microsoft.com/office/powerpoint/2010/main" val="1478279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Režimy SJM</a:t>
            </a:r>
          </a:p>
        </p:txBody>
      </p:sp>
      <p:sp>
        <p:nvSpPr>
          <p:cNvPr id="3" name="Zástupný symbol pro obsah 2"/>
          <p:cNvSpPr>
            <a:spLocks noGrp="1"/>
          </p:cNvSpPr>
          <p:nvPr>
            <p:ph sz="quarter" idx="1"/>
          </p:nvPr>
        </p:nvSpPr>
        <p:spPr/>
        <p:txBody>
          <a:bodyPr/>
          <a:lstStyle/>
          <a:p>
            <a:pPr lvl="0" algn="just"/>
            <a:r>
              <a:rPr lang="cs-CZ" sz="2400" dirty="0"/>
              <a:t>režim zákonný - rozsah SJM je stanoven zákonem</a:t>
            </a:r>
          </a:p>
          <a:p>
            <a:pPr lvl="0" algn="just"/>
            <a:r>
              <a:rPr lang="cs-CZ" sz="2400" dirty="0"/>
              <a:t>režim smluvený – rozsah SJM je upraven odlišně oproti zákonné úpravě smlouvou:</a:t>
            </a:r>
          </a:p>
          <a:p>
            <a:pPr marL="1166813" lvl="0" indent="-725488" algn="just">
              <a:buNone/>
            </a:pPr>
            <a:r>
              <a:rPr lang="cs-CZ" sz="2400" dirty="0"/>
              <a:t>- rozšířený či zúžený rozsah SJM</a:t>
            </a:r>
          </a:p>
          <a:p>
            <a:pPr marL="1166813" lvl="0" indent="-725488" algn="just">
              <a:buNone/>
            </a:pPr>
            <a:r>
              <a:rPr lang="cs-CZ" sz="2400" dirty="0"/>
              <a:t>- oddělená jmění</a:t>
            </a:r>
          </a:p>
          <a:p>
            <a:pPr marL="630238" lvl="0" indent="-188913" algn="just">
              <a:buNone/>
            </a:pPr>
            <a:r>
              <a:rPr lang="cs-CZ" sz="2400" dirty="0"/>
              <a:t>-	výhrada vzniku SJM ke dni zániku manželství</a:t>
            </a:r>
          </a:p>
          <a:p>
            <a:pPr lvl="0" algn="just"/>
            <a:r>
              <a:rPr lang="cs-CZ" sz="2400" dirty="0"/>
              <a:t>režim založený na rozhodnutí soudu</a:t>
            </a:r>
          </a:p>
          <a:p>
            <a:endParaRPr lang="cs-CZ" dirty="0"/>
          </a:p>
        </p:txBody>
      </p:sp>
    </p:spTree>
    <p:extLst>
      <p:ext uri="{BB962C8B-B14F-4D97-AF65-F5344CB8AC3E}">
        <p14:creationId xmlns:p14="http://schemas.microsoft.com/office/powerpoint/2010/main" val="28316901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Bytové spoluvlastnictví</a:t>
            </a:r>
            <a:endParaRPr lang="cs-CZ" dirty="0"/>
          </a:p>
        </p:txBody>
      </p:sp>
      <p:sp>
        <p:nvSpPr>
          <p:cNvPr id="3" name="Zástupný symbol pro obsah 2"/>
          <p:cNvSpPr>
            <a:spLocks noGrp="1"/>
          </p:cNvSpPr>
          <p:nvPr>
            <p:ph sz="quarter" idx="1"/>
          </p:nvPr>
        </p:nvSpPr>
        <p:spPr/>
        <p:txBody>
          <a:bodyPr/>
          <a:lstStyle/>
          <a:p>
            <a:pPr marL="68580" indent="0">
              <a:buNone/>
            </a:pPr>
            <a:r>
              <a:rPr lang="da-DK" dirty="0"/>
              <a:t>Bytové spoluvlastnictví je spoluvlastnictvím nemovité věci založené vlastnictvím </a:t>
            </a:r>
            <a:r>
              <a:rPr lang="cs-CZ" dirty="0"/>
              <a:t>bytových </a:t>
            </a:r>
            <a:r>
              <a:rPr lang="da-DK" dirty="0"/>
              <a:t>jednotek. Bytové spoluvlastnictví může vzniknout, pokud je součástí nemovité věci dům alespoň se dvěma byty. </a:t>
            </a:r>
            <a:r>
              <a:rPr lang="cs-CZ" dirty="0"/>
              <a:t>Bytová j</a:t>
            </a:r>
            <a:r>
              <a:rPr lang="da-DK" dirty="0"/>
              <a:t>ednotka zahrnuje:</a:t>
            </a:r>
            <a:endParaRPr lang="cs-CZ" dirty="0"/>
          </a:p>
          <a:p>
            <a:pPr lvl="0"/>
            <a:r>
              <a:rPr lang="cs-CZ" dirty="0"/>
              <a:t>Byt jako prostorově oddělenou část domu +</a:t>
            </a:r>
          </a:p>
          <a:p>
            <a:pPr lvl="0"/>
            <a:r>
              <a:rPr lang="cs-CZ" dirty="0"/>
              <a:t>Podíl na společných částech nemovité věci</a:t>
            </a:r>
          </a:p>
          <a:p>
            <a:pPr marL="68580" indent="0">
              <a:buNone/>
            </a:pPr>
            <a:r>
              <a:rPr lang="da-DK" dirty="0"/>
              <a:t>Převodem jednotky dojde nejen k  převodu bytu, ale zároveň i k převodu podílu na společných částech nemovité věci.</a:t>
            </a:r>
            <a:r>
              <a:rPr lang="cs-CZ" dirty="0"/>
              <a:t> </a:t>
            </a:r>
          </a:p>
          <a:p>
            <a:endParaRPr lang="cs-CZ" dirty="0"/>
          </a:p>
        </p:txBody>
      </p:sp>
    </p:spTree>
    <p:extLst>
      <p:ext uri="{BB962C8B-B14F-4D97-AF65-F5344CB8AC3E}">
        <p14:creationId xmlns:p14="http://schemas.microsoft.com/office/powerpoint/2010/main" val="42322713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Přídatné spoluvlastnictví </a:t>
            </a:r>
            <a:endParaRPr lang="cs-CZ" dirty="0"/>
          </a:p>
        </p:txBody>
      </p:sp>
      <p:sp>
        <p:nvSpPr>
          <p:cNvPr id="3" name="Zástupný symbol pro obsah 2"/>
          <p:cNvSpPr>
            <a:spLocks noGrp="1"/>
          </p:cNvSpPr>
          <p:nvPr>
            <p:ph sz="quarter" idx="1"/>
          </p:nvPr>
        </p:nvSpPr>
        <p:spPr/>
        <p:txBody>
          <a:bodyPr/>
          <a:lstStyle/>
          <a:p>
            <a:r>
              <a:rPr lang="cs-CZ" dirty="0"/>
              <a:t>Týká se věci, která vytváří společně s několika samostatnými věcmi náležejícími různým vlastníkům místně i účelem vymezený celek, a která slouží společnému účelu tak, že bez ní není užívání samostatných věcí možné. </a:t>
            </a:r>
          </a:p>
          <a:p>
            <a:endParaRPr lang="cs-CZ" dirty="0"/>
          </a:p>
        </p:txBody>
      </p:sp>
    </p:spTree>
    <p:extLst>
      <p:ext uri="{BB962C8B-B14F-4D97-AF65-F5344CB8AC3E}">
        <p14:creationId xmlns:p14="http://schemas.microsoft.com/office/powerpoint/2010/main" val="65944574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Nabývání vlastnictví</a:t>
            </a:r>
          </a:p>
        </p:txBody>
      </p:sp>
      <p:sp>
        <p:nvSpPr>
          <p:cNvPr id="3" name="Zástupný symbol pro obsah 2"/>
          <p:cNvSpPr>
            <a:spLocks noGrp="1"/>
          </p:cNvSpPr>
          <p:nvPr>
            <p:ph sz="quarter" idx="1"/>
          </p:nvPr>
        </p:nvSpPr>
        <p:spPr>
          <a:xfrm>
            <a:off x="251520" y="1527048"/>
            <a:ext cx="8640960" cy="4782272"/>
          </a:xfrm>
        </p:spPr>
        <p:txBody>
          <a:bodyPr>
            <a:noAutofit/>
          </a:bodyPr>
          <a:lstStyle/>
          <a:p>
            <a:pPr marL="271463" lvl="2"/>
            <a:r>
              <a:rPr lang="cs-CZ" sz="2200" dirty="0"/>
              <a:t>převod vlastnického práva smlouvou (např. kupní</a:t>
            </a:r>
            <a:r>
              <a:rPr lang="cs-CZ" sz="2200" dirty="0" smtClean="0"/>
              <a:t>, </a:t>
            </a:r>
            <a:r>
              <a:rPr lang="cs-CZ" sz="2200" dirty="0"/>
              <a:t>darovací)</a:t>
            </a:r>
          </a:p>
          <a:p>
            <a:pPr marL="271463" lvl="2"/>
            <a:r>
              <a:rPr lang="cs-CZ" sz="2200" dirty="0"/>
              <a:t>přivlastněním </a:t>
            </a:r>
          </a:p>
          <a:p>
            <a:pPr marL="271463" lvl="2"/>
            <a:r>
              <a:rPr lang="cs-CZ" sz="2200" dirty="0"/>
              <a:t>nálezem</a:t>
            </a:r>
          </a:p>
          <a:p>
            <a:pPr marL="271463" lvl="2"/>
            <a:r>
              <a:rPr lang="cs-CZ" sz="2200" dirty="0"/>
              <a:t>přírůstkem </a:t>
            </a:r>
          </a:p>
          <a:p>
            <a:pPr marL="271463" lvl="2"/>
            <a:r>
              <a:rPr lang="cs-CZ" sz="2200" dirty="0"/>
              <a:t>smrtí zůstavitele </a:t>
            </a:r>
          </a:p>
          <a:p>
            <a:pPr marL="271463" lvl="2"/>
            <a:r>
              <a:rPr lang="cs-CZ" sz="2200" dirty="0"/>
              <a:t>vydržením </a:t>
            </a:r>
          </a:p>
          <a:p>
            <a:pPr marL="271463" lvl="2"/>
            <a:r>
              <a:rPr lang="cs-CZ" sz="2200" dirty="0"/>
              <a:t>rozhodnutím státního orgánu </a:t>
            </a:r>
          </a:p>
          <a:p>
            <a:pPr marL="0" indent="0">
              <a:buNone/>
            </a:pPr>
            <a:r>
              <a:rPr lang="cs-CZ" sz="2200" dirty="0" smtClean="0"/>
              <a:t>(uvedenými způsoby vlastnické právo přechází pouze při splnění některých zákonných podmínek, které byste měli být schopni uvést, např. nález věci ještě nevede k nabytí vlastnického práva, věc musí být nejprve odevzdána obecnímu úřadu, a teprve když se nikdo nepřihlásí, může vlastnické právo přejít)</a:t>
            </a:r>
            <a:endParaRPr lang="cs-CZ" sz="2200" dirty="0"/>
          </a:p>
        </p:txBody>
      </p:sp>
    </p:spTree>
    <p:extLst>
      <p:ext uri="{BB962C8B-B14F-4D97-AF65-F5344CB8AC3E}">
        <p14:creationId xmlns:p14="http://schemas.microsoft.com/office/powerpoint/2010/main" val="32649752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Zánik vlastnického práva</a:t>
            </a:r>
            <a:endParaRPr lang="cs-CZ" dirty="0"/>
          </a:p>
        </p:txBody>
      </p:sp>
      <p:sp>
        <p:nvSpPr>
          <p:cNvPr id="3" name="Zástupný symbol pro obsah 2"/>
          <p:cNvSpPr>
            <a:spLocks noGrp="1"/>
          </p:cNvSpPr>
          <p:nvPr>
            <p:ph sz="quarter" idx="1"/>
          </p:nvPr>
        </p:nvSpPr>
        <p:spPr/>
        <p:txBody>
          <a:bodyPr>
            <a:normAutofit fontScale="92500" lnSpcReduction="20000"/>
          </a:bodyPr>
          <a:lstStyle/>
          <a:p>
            <a:r>
              <a:rPr lang="cs-CZ" dirty="0" smtClean="0"/>
              <a:t>Relativní zánik vlastnického práva (vlastnické právo přejde na jinou osobu)</a:t>
            </a:r>
          </a:p>
          <a:p>
            <a:pPr>
              <a:buFontTx/>
              <a:buChar char="-"/>
            </a:pPr>
            <a:r>
              <a:rPr lang="cs-CZ" dirty="0" smtClean="0"/>
              <a:t>převod vlastnického práva smlouvou (např. kupní, darovací)</a:t>
            </a:r>
          </a:p>
          <a:p>
            <a:pPr>
              <a:buFontTx/>
              <a:buChar char="-"/>
            </a:pPr>
            <a:r>
              <a:rPr lang="cs-CZ" dirty="0" smtClean="0"/>
              <a:t>smrtí vlastníka</a:t>
            </a:r>
          </a:p>
          <a:p>
            <a:pPr>
              <a:buFontTx/>
              <a:buChar char="-"/>
            </a:pPr>
            <a:r>
              <a:rPr lang="cs-CZ" dirty="0"/>
              <a:t>v</a:t>
            </a:r>
            <a:r>
              <a:rPr lang="cs-CZ" dirty="0" smtClean="0"/>
              <a:t>ydržením</a:t>
            </a:r>
          </a:p>
          <a:p>
            <a:pPr>
              <a:buFontTx/>
              <a:buChar char="-"/>
            </a:pPr>
            <a:r>
              <a:rPr lang="cs-CZ" dirty="0" smtClean="0"/>
              <a:t>vyvlastněním</a:t>
            </a:r>
          </a:p>
          <a:p>
            <a:r>
              <a:rPr lang="cs-CZ" dirty="0" smtClean="0"/>
              <a:t>Absolutní zánik vlastnického práva (vlastnické právo přestává existovat)</a:t>
            </a:r>
          </a:p>
          <a:p>
            <a:pPr>
              <a:buFontTx/>
              <a:buChar char="-"/>
            </a:pPr>
            <a:r>
              <a:rPr lang="cs-CZ" dirty="0" smtClean="0"/>
              <a:t>vzdáním se vlastnického práva (opuštěním věci)</a:t>
            </a:r>
          </a:p>
          <a:p>
            <a:pPr>
              <a:buFontTx/>
              <a:buChar char="-"/>
            </a:pPr>
            <a:r>
              <a:rPr lang="cs-CZ" dirty="0" smtClean="0"/>
              <a:t>zničením věci</a:t>
            </a:r>
          </a:p>
          <a:p>
            <a:pPr>
              <a:buFontTx/>
              <a:buChar char="-"/>
            </a:pPr>
            <a:r>
              <a:rPr lang="cs-CZ" dirty="0"/>
              <a:t>s</a:t>
            </a:r>
            <a:r>
              <a:rPr lang="cs-CZ" dirty="0" smtClean="0"/>
              <a:t>potřebováním věci</a:t>
            </a:r>
          </a:p>
          <a:p>
            <a:pPr marL="0" indent="0">
              <a:buNone/>
            </a:pPr>
            <a:endParaRPr lang="cs-CZ" dirty="0" smtClean="0"/>
          </a:p>
          <a:p>
            <a:pPr>
              <a:buFontTx/>
              <a:buChar char="-"/>
            </a:pPr>
            <a:endParaRPr lang="cs-CZ" dirty="0"/>
          </a:p>
        </p:txBody>
      </p:sp>
    </p:spTree>
    <p:extLst>
      <p:ext uri="{BB962C8B-B14F-4D97-AF65-F5344CB8AC3E}">
        <p14:creationId xmlns:p14="http://schemas.microsoft.com/office/powerpoint/2010/main" val="23920120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Věcná práva k cizím věcem</a:t>
            </a:r>
          </a:p>
        </p:txBody>
      </p:sp>
      <p:sp>
        <p:nvSpPr>
          <p:cNvPr id="3" name="Zástupný symbol pro obsah 2"/>
          <p:cNvSpPr>
            <a:spLocks noGrp="1"/>
          </p:cNvSpPr>
          <p:nvPr>
            <p:ph sz="quarter" idx="1"/>
          </p:nvPr>
        </p:nvSpPr>
        <p:spPr/>
        <p:txBody>
          <a:bodyPr/>
          <a:lstStyle/>
          <a:p>
            <a:pPr marL="68580" indent="0">
              <a:buNone/>
            </a:pPr>
            <a:r>
              <a:rPr lang="cs-CZ" dirty="0"/>
              <a:t>umožňují jejich držiteli využívat stanoveným způsobem věci, k nimž nemá vlastnické právo. Patří sem </a:t>
            </a:r>
          </a:p>
          <a:p>
            <a:pPr>
              <a:buFontTx/>
              <a:buChar char="-"/>
            </a:pPr>
            <a:r>
              <a:rPr lang="cs-CZ" dirty="0"/>
              <a:t>právo stavby</a:t>
            </a:r>
          </a:p>
          <a:p>
            <a:pPr>
              <a:buFontTx/>
              <a:buChar char="-"/>
            </a:pPr>
            <a:r>
              <a:rPr lang="cs-CZ" dirty="0"/>
              <a:t>věcná břemena (služebnosti i reálná břemena)</a:t>
            </a:r>
          </a:p>
          <a:p>
            <a:pPr>
              <a:buFontTx/>
              <a:buChar char="-"/>
            </a:pPr>
            <a:r>
              <a:rPr lang="cs-CZ" dirty="0"/>
              <a:t>zástavní právo</a:t>
            </a:r>
          </a:p>
          <a:p>
            <a:pPr>
              <a:buFontTx/>
              <a:buChar char="-"/>
            </a:pPr>
            <a:r>
              <a:rPr lang="cs-CZ" dirty="0"/>
              <a:t>zadržovací právo</a:t>
            </a:r>
          </a:p>
          <a:p>
            <a:pPr marL="0" indent="0">
              <a:buNone/>
            </a:pPr>
            <a:endParaRPr lang="cs-CZ" dirty="0"/>
          </a:p>
        </p:txBody>
      </p:sp>
    </p:spTree>
    <p:extLst>
      <p:ext uri="{BB962C8B-B14F-4D97-AF65-F5344CB8AC3E}">
        <p14:creationId xmlns:p14="http://schemas.microsoft.com/office/powerpoint/2010/main" val="7242423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Právo stavby</a:t>
            </a:r>
            <a:endParaRPr lang="cs-CZ" dirty="0"/>
          </a:p>
        </p:txBody>
      </p:sp>
      <p:sp>
        <p:nvSpPr>
          <p:cNvPr id="3" name="Zástupný symbol pro obsah 2"/>
          <p:cNvSpPr>
            <a:spLocks noGrp="1"/>
          </p:cNvSpPr>
          <p:nvPr>
            <p:ph sz="quarter" idx="1"/>
          </p:nvPr>
        </p:nvSpPr>
        <p:spPr/>
        <p:txBody>
          <a:bodyPr/>
          <a:lstStyle/>
          <a:p>
            <a:pPr marL="0" indent="0">
              <a:buNone/>
            </a:pPr>
            <a:r>
              <a:rPr lang="cs-CZ" dirty="0"/>
              <a:t>Pozemek může být zatížen věcným právem jiné osoby (stavebníka) mít na povrchu nebo pod povrchem pozemku stavbu. </a:t>
            </a:r>
          </a:p>
        </p:txBody>
      </p:sp>
    </p:spTree>
    <p:extLst>
      <p:ext uri="{BB962C8B-B14F-4D97-AF65-F5344CB8AC3E}">
        <p14:creationId xmlns:p14="http://schemas.microsoft.com/office/powerpoint/2010/main" val="1741565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Přirozenoprávní a pozitivněprávní systémy</a:t>
            </a:r>
          </a:p>
        </p:txBody>
      </p:sp>
      <p:sp>
        <p:nvSpPr>
          <p:cNvPr id="3" name="Zástupný symbol pro obsah 2"/>
          <p:cNvSpPr>
            <a:spLocks noGrp="1"/>
          </p:cNvSpPr>
          <p:nvPr>
            <p:ph sz="quarter" idx="1"/>
          </p:nvPr>
        </p:nvSpPr>
        <p:spPr/>
        <p:txBody>
          <a:bodyPr/>
          <a:lstStyle/>
          <a:p>
            <a:pPr algn="just"/>
            <a:r>
              <a:rPr lang="cs-CZ" sz="2400" b="1" dirty="0"/>
              <a:t>Pozitivněprávní teorie </a:t>
            </a:r>
            <a:r>
              <a:rPr lang="cs-CZ" sz="2400" dirty="0"/>
              <a:t>– právo tvoří pouze právními předpisy vydané z rozhodnutí a vůle zákonodárného sboru, který není při tvorbě práva ničím vázán</a:t>
            </a:r>
          </a:p>
          <a:p>
            <a:pPr algn="just"/>
            <a:r>
              <a:rPr lang="cs-CZ" sz="2400" b="1" dirty="0"/>
              <a:t>Přirozenoprávní teorie </a:t>
            </a:r>
            <a:r>
              <a:rPr lang="cs-CZ" sz="2400" dirty="0"/>
              <a:t>– existují práva, která jsou lidem dána z vyšší moci, než je moc zákonodárná.  Zákonodárná moc se při tvorbě zákonů musí pohybovat pouze v mezích vymezených právem přirozeným</a:t>
            </a:r>
          </a:p>
          <a:p>
            <a:pPr marL="0" indent="0">
              <a:buNone/>
            </a:pPr>
            <a:endParaRPr lang="cs-CZ" dirty="0"/>
          </a:p>
        </p:txBody>
      </p:sp>
    </p:spTree>
    <p:extLst>
      <p:ext uri="{BB962C8B-B14F-4D97-AF65-F5344CB8AC3E}">
        <p14:creationId xmlns:p14="http://schemas.microsoft.com/office/powerpoint/2010/main" val="30623493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Věcná břemena</a:t>
            </a:r>
          </a:p>
        </p:txBody>
      </p:sp>
      <p:sp>
        <p:nvSpPr>
          <p:cNvPr id="3" name="Zástupný symbol pro obsah 2"/>
          <p:cNvSpPr>
            <a:spLocks noGrp="1"/>
          </p:cNvSpPr>
          <p:nvPr>
            <p:ph sz="quarter" idx="1"/>
          </p:nvPr>
        </p:nvSpPr>
        <p:spPr/>
        <p:txBody>
          <a:bodyPr>
            <a:normAutofit fontScale="92500" lnSpcReduction="10000"/>
          </a:bodyPr>
          <a:lstStyle/>
          <a:p>
            <a:pPr marL="68580" indent="0">
              <a:buNone/>
            </a:pPr>
            <a:r>
              <a:rPr lang="cs-CZ" u="sng" dirty="0"/>
              <a:t>Služebnosti</a:t>
            </a:r>
            <a:r>
              <a:rPr lang="cs-CZ" dirty="0"/>
              <a:t> - pasivita vlastníka věci, který je povinen:</a:t>
            </a:r>
          </a:p>
          <a:p>
            <a:pPr lvl="0"/>
            <a:r>
              <a:rPr lang="cs-CZ" dirty="0"/>
              <a:t>něco trpět (</a:t>
            </a:r>
            <a:r>
              <a:rPr lang="da-DK" dirty="0"/>
              <a:t>služebnost inženýrské sítě, opora cizí stavby, právo na svod dešťové vody, služebnost stezky, průhonu a cesty, právo pastvy</a:t>
            </a:r>
            <a:r>
              <a:rPr lang="cs-CZ" dirty="0"/>
              <a:t>)</a:t>
            </a:r>
          </a:p>
          <a:p>
            <a:pPr lvl="0"/>
            <a:r>
              <a:rPr lang="cs-CZ" dirty="0"/>
              <a:t>zdržet se činnosti, kterou by jinak mohl vykonávat (nezvyšovat stavbu, neoplotit pozemek, neužít pozemek k podnikání</a:t>
            </a:r>
          </a:p>
          <a:p>
            <a:pPr marL="68580" indent="0">
              <a:buNone/>
            </a:pPr>
            <a:r>
              <a:rPr lang="da-DK" u="sng" dirty="0"/>
              <a:t>Reálná břemena</a:t>
            </a:r>
            <a:r>
              <a:rPr lang="da-DK" dirty="0"/>
              <a:t> - zavazují vlastníka služebné věci k tomu, aby ve prospěch jiné osoby něco aktivně konal (např. poskytoval část úrody). Nebude-li povinnost z reálného břemene splněna, má oprávněný namísto toho nárok na peněžitou náhradu.</a:t>
            </a:r>
            <a:endParaRPr lang="cs-CZ" dirty="0"/>
          </a:p>
          <a:p>
            <a:endParaRPr lang="cs-CZ" dirty="0"/>
          </a:p>
        </p:txBody>
      </p:sp>
    </p:spTree>
    <p:extLst>
      <p:ext uri="{BB962C8B-B14F-4D97-AF65-F5344CB8AC3E}">
        <p14:creationId xmlns:p14="http://schemas.microsoft.com/office/powerpoint/2010/main" val="90309934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Zástavní právo</a:t>
            </a:r>
            <a:endParaRPr lang="cs-CZ" dirty="0"/>
          </a:p>
        </p:txBody>
      </p:sp>
      <p:sp>
        <p:nvSpPr>
          <p:cNvPr id="3" name="Zástupný symbol pro obsah 2"/>
          <p:cNvSpPr>
            <a:spLocks noGrp="1"/>
          </p:cNvSpPr>
          <p:nvPr>
            <p:ph sz="quarter" idx="1"/>
          </p:nvPr>
        </p:nvSpPr>
        <p:spPr/>
        <p:txBody>
          <a:bodyPr/>
          <a:lstStyle/>
          <a:p>
            <a:pPr marL="0" indent="0">
              <a:buNone/>
            </a:pPr>
            <a:r>
              <a:rPr lang="cs-CZ" dirty="0"/>
              <a:t>Funkcí zástavního práva je zajištění dluhu, tj. toho, že dlužník dostojí své povinnosti, kterou má vůči věřiteli. Poskytnutím zástavy dává zástavce věřiteli záruku za splnění povinnosti dlužníka. Pokud dlužník svůj dluh řádně a včas nesplní, může se věřitel uspokojit z výtěžku prodeje zástavy. </a:t>
            </a:r>
          </a:p>
        </p:txBody>
      </p:sp>
    </p:spTree>
    <p:extLst>
      <p:ext uri="{BB962C8B-B14F-4D97-AF65-F5344CB8AC3E}">
        <p14:creationId xmlns:p14="http://schemas.microsoft.com/office/powerpoint/2010/main" val="6956979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Zadržovací právo</a:t>
            </a:r>
            <a:endParaRPr lang="cs-CZ" dirty="0"/>
          </a:p>
        </p:txBody>
      </p:sp>
      <p:sp>
        <p:nvSpPr>
          <p:cNvPr id="3" name="Zástupný symbol pro obsah 2"/>
          <p:cNvSpPr>
            <a:spLocks noGrp="1"/>
          </p:cNvSpPr>
          <p:nvPr>
            <p:ph sz="quarter" idx="1"/>
          </p:nvPr>
        </p:nvSpPr>
        <p:spPr/>
        <p:txBody>
          <a:bodyPr/>
          <a:lstStyle/>
          <a:p>
            <a:pPr marL="0" indent="0">
              <a:buNone/>
            </a:pPr>
            <a:r>
              <a:rPr lang="cs-CZ" dirty="0"/>
              <a:t>Na rozdíl od zástavního práva vzniká zadržovací právo jednostranným právním jednáním. Věřitel, který má vůči dlužníku pohledávku a má v držení dlužníkovu věc, může tuto věc zadržet do doby, kdy dojde k úhradě dluhu.</a:t>
            </a:r>
          </a:p>
        </p:txBody>
      </p:sp>
    </p:spTree>
    <p:extLst>
      <p:ext uri="{BB962C8B-B14F-4D97-AF65-F5344CB8AC3E}">
        <p14:creationId xmlns:p14="http://schemas.microsoft.com/office/powerpoint/2010/main" val="125176547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5</a:t>
            </a:r>
            <a:endParaRPr lang="cs-CZ" dirty="0"/>
          </a:p>
        </p:txBody>
      </p:sp>
      <p:sp>
        <p:nvSpPr>
          <p:cNvPr id="3" name="Zástupný symbol pro obsah 2"/>
          <p:cNvSpPr>
            <a:spLocks noGrp="1"/>
          </p:cNvSpPr>
          <p:nvPr>
            <p:ph sz="quarter" idx="1"/>
          </p:nvPr>
        </p:nvSpPr>
        <p:spPr/>
        <p:txBody>
          <a:bodyPr/>
          <a:lstStyle/>
          <a:p>
            <a:pPr marL="0" indent="0">
              <a:buNone/>
            </a:pPr>
            <a:r>
              <a:rPr lang="cs-CZ" b="1" dirty="0"/>
              <a:t>Společné jmění manželů</a:t>
            </a:r>
            <a:r>
              <a:rPr lang="cs-CZ" dirty="0"/>
              <a:t> (vznik, zánik, možné režimy, odpovědnost za dluhy).</a:t>
            </a:r>
          </a:p>
        </p:txBody>
      </p:sp>
    </p:spTree>
    <p:extLst>
      <p:ext uri="{BB962C8B-B14F-4D97-AF65-F5344CB8AC3E}">
        <p14:creationId xmlns:p14="http://schemas.microsoft.com/office/powerpoint/2010/main" val="236051562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páté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Podstatné je zde vědět, že vše, co je uváděno o rozsahu SJM, platí pouze pro zákonný režim SJM. V režimech smluvním a soudním může být rozsah SJM odlišný.</a:t>
            </a:r>
            <a:endParaRPr lang="cs-CZ" dirty="0"/>
          </a:p>
        </p:txBody>
      </p:sp>
    </p:spTree>
    <p:extLst>
      <p:ext uri="{BB962C8B-B14F-4D97-AF65-F5344CB8AC3E}">
        <p14:creationId xmlns:p14="http://schemas.microsoft.com/office/powerpoint/2010/main" val="2823363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Společné jmění manželů (SJM)</a:t>
            </a:r>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68580" indent="0" fontAlgn="base">
              <a:buNone/>
            </a:pPr>
            <a:r>
              <a:rPr lang="cs-CZ" sz="2800" dirty="0"/>
              <a:t>S</a:t>
            </a:r>
            <a:r>
              <a:rPr lang="da-DK" sz="2800" dirty="0"/>
              <a:t>pecifická forma spoluvlastnictví </a:t>
            </a:r>
            <a:r>
              <a:rPr lang="cs-CZ" sz="2800" dirty="0"/>
              <a:t>existující </a:t>
            </a:r>
            <a:r>
              <a:rPr lang="da-DK" sz="2800" dirty="0"/>
              <a:t>jen mezi manžely. Vzniká sňatkem</a:t>
            </a:r>
            <a:r>
              <a:rPr lang="cs-CZ" sz="2800" dirty="0"/>
              <a:t>. Do SJM obvykle </a:t>
            </a:r>
            <a:r>
              <a:rPr lang="cs-CZ" sz="2800" dirty="0" smtClean="0"/>
              <a:t>(tj. v případě, že SJM je v zákonném režimu) patří  </a:t>
            </a:r>
            <a:r>
              <a:rPr lang="da-DK" sz="2800" dirty="0"/>
              <a:t>majetek, který získá jeden nebo oba po dobu trvání manželství, i dluhy, které ve stejné době vznikly jednomu nebo oběma. Naopak do něj nepatří věci, které</a:t>
            </a:r>
            <a:endParaRPr lang="cs-CZ" sz="2800" dirty="0"/>
          </a:p>
          <a:p>
            <a:pPr lvl="0" fontAlgn="base"/>
            <a:r>
              <a:rPr lang="cs-CZ" sz="2800" dirty="0"/>
              <a:t>slouží osobní potřebě jednoho z manželů </a:t>
            </a:r>
          </a:p>
          <a:p>
            <a:pPr lvl="0" fontAlgn="base"/>
            <a:r>
              <a:rPr lang="cs-CZ" sz="2800" dirty="0"/>
              <a:t>jeden z manželů nabyl darem, děděním, nebo odkazem</a:t>
            </a:r>
          </a:p>
          <a:p>
            <a:pPr lvl="0" fontAlgn="base"/>
            <a:r>
              <a:rPr lang="cs-CZ" sz="2800" dirty="0"/>
              <a:t>nabyl jeden z manželů jako náhradu nemajetkové újmy na svých přirozených právech</a:t>
            </a:r>
          </a:p>
          <a:p>
            <a:pPr lvl="0" fontAlgn="base"/>
            <a:r>
              <a:rPr lang="cs-CZ" sz="2800" dirty="0"/>
              <a:t>nabyl jeden z manželů právním jednáním vztahujícím se k jeho výlučnému vlastnictví </a:t>
            </a:r>
          </a:p>
          <a:p>
            <a:pPr lvl="0" fontAlgn="base"/>
            <a:r>
              <a:rPr lang="cs-CZ" sz="2800" dirty="0"/>
              <a:t>nabyl jeden z manželů náhradou za ztrátu, poškození, nebo zničení svého výhradního majetku.</a:t>
            </a:r>
          </a:p>
          <a:p>
            <a:pPr lvl="0" fontAlgn="base"/>
            <a:r>
              <a:rPr lang="cs-CZ" sz="2800" dirty="0"/>
              <a:t>tvoří podíl v obchodních společnostech nebo družstvech (kromě bytových), který nabyl jeden z manželů</a:t>
            </a:r>
          </a:p>
          <a:p>
            <a:endParaRPr lang="cs-CZ" dirty="0"/>
          </a:p>
        </p:txBody>
      </p:sp>
    </p:spTree>
    <p:extLst>
      <p:ext uri="{BB962C8B-B14F-4D97-AF65-F5344CB8AC3E}">
        <p14:creationId xmlns:p14="http://schemas.microsoft.com/office/powerpoint/2010/main" val="181451106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Režimy SJM</a:t>
            </a:r>
          </a:p>
        </p:txBody>
      </p:sp>
      <p:sp>
        <p:nvSpPr>
          <p:cNvPr id="3" name="Zástupný symbol pro obsah 2"/>
          <p:cNvSpPr>
            <a:spLocks noGrp="1"/>
          </p:cNvSpPr>
          <p:nvPr>
            <p:ph sz="quarter" idx="1"/>
          </p:nvPr>
        </p:nvSpPr>
        <p:spPr/>
        <p:txBody>
          <a:bodyPr/>
          <a:lstStyle/>
          <a:p>
            <a:pPr lvl="0" algn="just"/>
            <a:r>
              <a:rPr lang="cs-CZ" sz="2400" dirty="0"/>
              <a:t>režim zákonný - rozsah SJM je stanoven zákonem</a:t>
            </a:r>
          </a:p>
          <a:p>
            <a:pPr lvl="0" algn="just"/>
            <a:r>
              <a:rPr lang="cs-CZ" sz="2400" dirty="0"/>
              <a:t>režim smluvený – rozsah SJM je upraven odlišně oproti zákonné úpravě smlouvou:</a:t>
            </a:r>
          </a:p>
          <a:p>
            <a:pPr marL="1166813" lvl="0" indent="-725488" algn="just">
              <a:buNone/>
            </a:pPr>
            <a:r>
              <a:rPr lang="cs-CZ" sz="2400" dirty="0"/>
              <a:t>- rozšířený či zúžený rozsah SJM</a:t>
            </a:r>
          </a:p>
          <a:p>
            <a:pPr marL="1166813" lvl="0" indent="-725488" algn="just">
              <a:buNone/>
            </a:pPr>
            <a:r>
              <a:rPr lang="cs-CZ" sz="2400" dirty="0"/>
              <a:t>- oddělená jmění</a:t>
            </a:r>
          </a:p>
          <a:p>
            <a:pPr marL="630238" lvl="0" indent="-188913" algn="just">
              <a:buNone/>
            </a:pPr>
            <a:r>
              <a:rPr lang="cs-CZ" sz="2400" dirty="0"/>
              <a:t>-	výhrada vzniku SJM ke dni zániku manželství</a:t>
            </a:r>
          </a:p>
          <a:p>
            <a:pPr lvl="0" algn="just"/>
            <a:r>
              <a:rPr lang="cs-CZ" sz="2400" dirty="0"/>
              <a:t>režim založený na rozhodnutí soudu</a:t>
            </a:r>
          </a:p>
          <a:p>
            <a:endParaRPr lang="cs-CZ" dirty="0"/>
          </a:p>
        </p:txBody>
      </p:sp>
    </p:spTree>
    <p:extLst>
      <p:ext uri="{BB962C8B-B14F-4D97-AF65-F5344CB8AC3E}">
        <p14:creationId xmlns:p14="http://schemas.microsoft.com/office/powerpoint/2010/main" val="24963474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Správa SJM a nakládání s majetkem </a:t>
            </a:r>
            <a:endParaRPr lang="cs-CZ" dirty="0"/>
          </a:p>
        </p:txBody>
      </p:sp>
      <p:sp>
        <p:nvSpPr>
          <p:cNvPr id="3" name="Zástupný symbol pro obsah 2"/>
          <p:cNvSpPr>
            <a:spLocks noGrp="1"/>
          </p:cNvSpPr>
          <p:nvPr>
            <p:ph sz="quarter" idx="1"/>
          </p:nvPr>
        </p:nvSpPr>
        <p:spPr/>
        <p:txBody>
          <a:bodyPr/>
          <a:lstStyle/>
          <a:p>
            <a:pPr marL="68580" indent="0" algn="just">
              <a:buNone/>
            </a:pPr>
            <a:r>
              <a:rPr lang="cs-CZ" sz="2400" dirty="0"/>
              <a:t>SJM spravují buď oba manželé, nebo jeden z nich na základě souhlasu druhého, přičemž zavázáni jsou oba společně a nerozdílně. </a:t>
            </a:r>
          </a:p>
          <a:p>
            <a:pPr marL="68580" indent="0" algn="just">
              <a:buNone/>
            </a:pPr>
            <a:r>
              <a:rPr lang="cs-CZ" sz="2400" dirty="0"/>
              <a:t>Pouze v případě dispozice s majetkem nad míru přiměřenou majetkovým poměrům při použití k podnikání je nutný souhlas druhého manžela.</a:t>
            </a:r>
          </a:p>
          <a:p>
            <a:endParaRPr lang="cs-CZ" dirty="0"/>
          </a:p>
        </p:txBody>
      </p:sp>
    </p:spTree>
    <p:extLst>
      <p:ext uri="{BB962C8B-B14F-4D97-AF65-F5344CB8AC3E}">
        <p14:creationId xmlns:p14="http://schemas.microsoft.com/office/powerpoint/2010/main" val="30859398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Odpovědnost za dluhy</a:t>
            </a:r>
          </a:p>
        </p:txBody>
      </p:sp>
      <p:sp>
        <p:nvSpPr>
          <p:cNvPr id="3" name="Zástupný symbol pro obsah 2"/>
          <p:cNvSpPr>
            <a:spLocks noGrp="1"/>
          </p:cNvSpPr>
          <p:nvPr>
            <p:ph sz="quarter" idx="1"/>
          </p:nvPr>
        </p:nvSpPr>
        <p:spPr/>
        <p:txBody>
          <a:bodyPr>
            <a:normAutofit fontScale="92500"/>
          </a:bodyPr>
          <a:lstStyle/>
          <a:p>
            <a:pPr marL="68580" indent="0">
              <a:buNone/>
            </a:pPr>
            <a:r>
              <a:rPr lang="cs-CZ" sz="2600" dirty="0"/>
              <a:t>Součástí společného jmění jsou dluhy vzniklé kterémukoliv z manželů za trvání manželství, s výjimkou dluhů, které:</a:t>
            </a:r>
          </a:p>
          <a:p>
            <a:pPr lvl="1"/>
            <a:r>
              <a:rPr lang="cs-CZ" sz="2600" dirty="0">
                <a:solidFill>
                  <a:schemeClr val="tx1"/>
                </a:solidFill>
              </a:rPr>
              <a:t>se týkají majetku, který náleží výhradně jednomu z manželů, a to v rozsahu, který přesahuje zisk z tohoto majetku</a:t>
            </a:r>
          </a:p>
          <a:p>
            <a:pPr lvl="1"/>
            <a:r>
              <a:rPr lang="cs-CZ" sz="2600" dirty="0">
                <a:solidFill>
                  <a:schemeClr val="tx1"/>
                </a:solidFill>
              </a:rPr>
              <a:t>převzal jen jeden z manželů bez souhlasu druhého, aniž se přitom jednalo o obstarávání každodenních nebo běžných potřeb rodiny. </a:t>
            </a:r>
          </a:p>
          <a:p>
            <a:pPr lvl="1"/>
            <a:r>
              <a:rPr lang="cs-CZ" sz="2600" dirty="0">
                <a:solidFill>
                  <a:schemeClr val="tx1"/>
                </a:solidFill>
              </a:rPr>
              <a:t>byly založeny rozhodnutím soudu či jiného orgánu vznikly při porušení právní povinnosti </a:t>
            </a:r>
          </a:p>
          <a:p>
            <a:pPr lvl="1"/>
            <a:r>
              <a:rPr lang="cs-CZ" sz="2600" dirty="0">
                <a:solidFill>
                  <a:schemeClr val="tx1"/>
                </a:solidFill>
              </a:rPr>
              <a:t>vznikly přímo na základě zákona</a:t>
            </a:r>
          </a:p>
          <a:p>
            <a:endParaRPr lang="cs-CZ" dirty="0"/>
          </a:p>
        </p:txBody>
      </p:sp>
    </p:spTree>
    <p:extLst>
      <p:ext uri="{BB962C8B-B14F-4D97-AF65-F5344CB8AC3E}">
        <p14:creationId xmlns:p14="http://schemas.microsoft.com/office/powerpoint/2010/main" val="29963152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Vznik SJM</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SJM vzniká uzavřením manželství (není-li dohodnuto jinak)</a:t>
            </a:r>
            <a:endParaRPr lang="cs-CZ" dirty="0"/>
          </a:p>
        </p:txBody>
      </p:sp>
    </p:spTree>
    <p:extLst>
      <p:ext uri="{BB962C8B-B14F-4D97-AF65-F5344CB8AC3E}">
        <p14:creationId xmlns:p14="http://schemas.microsoft.com/office/powerpoint/2010/main" val="1196850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Základní práva a svobody </a:t>
            </a:r>
          </a:p>
        </p:txBody>
      </p:sp>
      <p:sp>
        <p:nvSpPr>
          <p:cNvPr id="3" name="Zástupný symbol pro obsah 2"/>
          <p:cNvSpPr>
            <a:spLocks noGrp="1"/>
          </p:cNvSpPr>
          <p:nvPr>
            <p:ph sz="quarter" idx="1"/>
          </p:nvPr>
        </p:nvSpPr>
        <p:spPr/>
        <p:txBody>
          <a:bodyPr/>
          <a:lstStyle/>
          <a:p>
            <a:r>
              <a:rPr lang="cs-CZ" sz="2800" dirty="0"/>
              <a:t>Podle zásady nadřazenosti základních lidských práv nad právy ostatními jsou základní lidská práva lidem dána z vyšší moci, než je moc zákonodárná, jsou spojena s každým člověkem a nemohou mu být zcizena. Bývají uzákoněna v ústavách nebo v ústavních zákonech.</a:t>
            </a:r>
          </a:p>
          <a:p>
            <a:r>
              <a:rPr lang="cs-CZ" dirty="0" smtClean="0"/>
              <a:t>V ČR jsou základní lidská práva zakotvena v Listině základních práv a svobod, která je součástí ústavního pořádku ČR.</a:t>
            </a:r>
            <a:endParaRPr lang="cs-CZ" dirty="0"/>
          </a:p>
        </p:txBody>
      </p:sp>
    </p:spTree>
    <p:extLst>
      <p:ext uri="{BB962C8B-B14F-4D97-AF65-F5344CB8AC3E}">
        <p14:creationId xmlns:p14="http://schemas.microsoft.com/office/powerpoint/2010/main" val="17489795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Zánik SJM</a:t>
            </a:r>
            <a:endParaRPr lang="cs-CZ" dirty="0"/>
          </a:p>
        </p:txBody>
      </p:sp>
      <p:sp>
        <p:nvSpPr>
          <p:cNvPr id="3" name="Zástupný symbol pro obsah 2"/>
          <p:cNvSpPr>
            <a:spLocks noGrp="1"/>
          </p:cNvSpPr>
          <p:nvPr>
            <p:ph sz="quarter" idx="1"/>
          </p:nvPr>
        </p:nvSpPr>
        <p:spPr/>
        <p:txBody>
          <a:bodyPr/>
          <a:lstStyle/>
          <a:p>
            <a:pPr marL="68580" indent="0">
              <a:buNone/>
            </a:pPr>
            <a:r>
              <a:rPr lang="cs-CZ" sz="2800" dirty="0"/>
              <a:t>Společné jmění manželů zaniká:</a:t>
            </a:r>
          </a:p>
          <a:p>
            <a:pPr lvl="0"/>
            <a:r>
              <a:rPr lang="cs-CZ" sz="2800" dirty="0"/>
              <a:t>zánikem manželství  </a:t>
            </a:r>
          </a:p>
          <a:p>
            <a:pPr lvl="0"/>
            <a:r>
              <a:rPr lang="cs-CZ" sz="2800" dirty="0"/>
              <a:t>prohlášením konkurzu na jednoho z manželů</a:t>
            </a:r>
          </a:p>
          <a:p>
            <a:r>
              <a:rPr lang="cs-CZ" sz="2800" dirty="0"/>
              <a:t>uložením trestu propadnutí majetku jednomu z manželů v trestním řízení</a:t>
            </a:r>
          </a:p>
          <a:p>
            <a:r>
              <a:rPr lang="cs-CZ" dirty="0" smtClean="0"/>
              <a:t>dohodou o smluveném režimu SJM</a:t>
            </a:r>
          </a:p>
          <a:p>
            <a:r>
              <a:rPr lang="cs-CZ" dirty="0"/>
              <a:t>r</a:t>
            </a:r>
            <a:r>
              <a:rPr lang="cs-CZ" dirty="0" smtClean="0"/>
              <a:t>ozhodnutím soudu, kterým je založen nový režim SJM</a:t>
            </a:r>
            <a:endParaRPr lang="cs-CZ" dirty="0"/>
          </a:p>
        </p:txBody>
      </p:sp>
    </p:spTree>
    <p:extLst>
      <p:ext uri="{BB962C8B-B14F-4D97-AF65-F5344CB8AC3E}">
        <p14:creationId xmlns:p14="http://schemas.microsoft.com/office/powerpoint/2010/main" val="369705849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Vypořádání společného jmění </a:t>
            </a:r>
          </a:p>
        </p:txBody>
      </p:sp>
      <p:sp>
        <p:nvSpPr>
          <p:cNvPr id="3" name="Zástupný symbol pro obsah 2"/>
          <p:cNvSpPr>
            <a:spLocks noGrp="1"/>
          </p:cNvSpPr>
          <p:nvPr>
            <p:ph sz="quarter" idx="1"/>
          </p:nvPr>
        </p:nvSpPr>
        <p:spPr/>
        <p:txBody>
          <a:bodyPr/>
          <a:lstStyle/>
          <a:p>
            <a:pPr marL="68580" indent="0" algn="just">
              <a:buNone/>
            </a:pPr>
            <a:r>
              <a:rPr lang="cs-CZ" sz="2800" dirty="0"/>
              <a:t>V případě zániku SJM je zapotřebí zaniklé SJM vypořádat. Vypořádání lze provést </a:t>
            </a:r>
          </a:p>
          <a:p>
            <a:pPr algn="just"/>
            <a:r>
              <a:rPr lang="cs-CZ" sz="2800" dirty="0"/>
              <a:t>dohodou</a:t>
            </a:r>
          </a:p>
          <a:p>
            <a:r>
              <a:rPr lang="cs-CZ" sz="2800" dirty="0"/>
              <a:t>rozhodnutím soudu</a:t>
            </a:r>
          </a:p>
          <a:p>
            <a:r>
              <a:rPr lang="cs-CZ" sz="2800" dirty="0"/>
              <a:t>uplynutím času 3 let</a:t>
            </a:r>
          </a:p>
          <a:p>
            <a:endParaRPr lang="cs-CZ" dirty="0"/>
          </a:p>
        </p:txBody>
      </p:sp>
    </p:spTree>
    <p:extLst>
      <p:ext uri="{BB962C8B-B14F-4D97-AF65-F5344CB8AC3E}">
        <p14:creationId xmlns:p14="http://schemas.microsoft.com/office/powerpoint/2010/main" val="7379464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Pravidla pro vypořádání SJM</a:t>
            </a:r>
          </a:p>
        </p:txBody>
      </p:sp>
      <p:sp>
        <p:nvSpPr>
          <p:cNvPr id="3" name="Zástupný symbol pro obsah 2"/>
          <p:cNvSpPr>
            <a:spLocks noGrp="1"/>
          </p:cNvSpPr>
          <p:nvPr>
            <p:ph sz="quarter" idx="1"/>
          </p:nvPr>
        </p:nvSpPr>
        <p:spPr>
          <a:xfrm>
            <a:off x="301752" y="1527048"/>
            <a:ext cx="8503920" cy="4854280"/>
          </a:xfrm>
        </p:spPr>
        <p:txBody>
          <a:bodyPr>
            <a:normAutofit fontScale="85000" lnSpcReduction="10000"/>
          </a:bodyPr>
          <a:lstStyle/>
          <a:p>
            <a:pPr marL="68580" indent="0">
              <a:buNone/>
            </a:pPr>
            <a:r>
              <a:rPr lang="cs-CZ" dirty="0"/>
              <a:t>Nedohodnou-li se manželé nebo bývalí manželé jinak, použijí se pro vypořádání tato pravidla:</a:t>
            </a:r>
          </a:p>
          <a:p>
            <a:r>
              <a:rPr lang="cs-CZ" dirty="0"/>
              <a:t>podíly obou manželů na vypořádávaném jmění jsou stejné,</a:t>
            </a:r>
          </a:p>
          <a:p>
            <a:r>
              <a:rPr lang="cs-CZ" dirty="0"/>
              <a:t>každý z manželů nahradí to, co ze společného majetku bylo vynaloženo na jeho výhradní majetek,</a:t>
            </a:r>
          </a:p>
          <a:p>
            <a:r>
              <a:rPr lang="cs-CZ" dirty="0"/>
              <a:t>každý z manželů má právo žádat, aby mu bylo nahrazeno, co ze svého výhradního majetku vynaložil na společný majetek,</a:t>
            </a:r>
          </a:p>
          <a:p>
            <a:r>
              <a:rPr lang="cs-CZ" dirty="0"/>
              <a:t>přihlédne se k potřebám nezaopatřených dětí,</a:t>
            </a:r>
          </a:p>
          <a:p>
            <a:r>
              <a:rPr lang="cs-CZ" dirty="0"/>
              <a:t>přihlédne se k tomu, jak se každý z manželů staral o rodinu, zejména jak pečoval o děti a o rodinnou domácnost,</a:t>
            </a:r>
          </a:p>
          <a:p>
            <a:r>
              <a:rPr lang="cs-CZ" dirty="0"/>
              <a:t>přihlédne se k tomu, jak se každý z manželů zasloužil o nabytí a udržení majetkových hodnot náležejících do společného jmění.</a:t>
            </a:r>
          </a:p>
          <a:p>
            <a:endParaRPr lang="cs-CZ" dirty="0"/>
          </a:p>
        </p:txBody>
      </p:sp>
    </p:spTree>
    <p:extLst>
      <p:ext uri="{BB962C8B-B14F-4D97-AF65-F5344CB8AC3E}">
        <p14:creationId xmlns:p14="http://schemas.microsoft.com/office/powerpoint/2010/main" val="241432202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6</a:t>
            </a:r>
            <a:endParaRPr lang="cs-CZ" dirty="0"/>
          </a:p>
        </p:txBody>
      </p:sp>
      <p:sp>
        <p:nvSpPr>
          <p:cNvPr id="3" name="Zástupný symbol pro obsah 2"/>
          <p:cNvSpPr>
            <a:spLocks noGrp="1"/>
          </p:cNvSpPr>
          <p:nvPr>
            <p:ph sz="quarter" idx="1"/>
          </p:nvPr>
        </p:nvSpPr>
        <p:spPr/>
        <p:txBody>
          <a:bodyPr/>
          <a:lstStyle/>
          <a:p>
            <a:pPr marL="0" indent="0">
              <a:buNone/>
            </a:pPr>
            <a:r>
              <a:rPr lang="cs-CZ" b="1" dirty="0"/>
              <a:t>Autonomie vůle ve smluvním právu a smluvní závazky</a:t>
            </a:r>
            <a:r>
              <a:rPr lang="cs-CZ" dirty="0"/>
              <a:t> (vznik, změna a zánik závazku, zajištění a utvrzení dluhu).</a:t>
            </a:r>
          </a:p>
        </p:txBody>
      </p:sp>
    </p:spTree>
    <p:extLst>
      <p:ext uri="{BB962C8B-B14F-4D97-AF65-F5344CB8AC3E}">
        <p14:creationId xmlns:p14="http://schemas.microsoft.com/office/powerpoint/2010/main" val="31840799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šesté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Při zodpovídání otázky je nutné především správně pochopit pojem „smlouva“. Smlouva je souhlasný projev vůle stran, který může mít jakoukoliv formu. Velmi často slýchám, že smlouva je papír. Uvědomte si, prosím, že 99% smluv je uzavíráno ústně nebo konkludentně bez písemného vyjádření (nákup v obchodě je uzavření kupní smlouvy, cesta autobusem je smlouva o přepravě, když Vám dopíše při přednášce tužka a půjčíte si jinou od spolužáka, uzavřeli jste smlouvu o výpůjčce, apod.).</a:t>
            </a:r>
            <a:endParaRPr lang="cs-CZ" dirty="0"/>
          </a:p>
        </p:txBody>
      </p:sp>
    </p:spTree>
    <p:extLst>
      <p:ext uri="{BB962C8B-B14F-4D97-AF65-F5344CB8AC3E}">
        <p14:creationId xmlns:p14="http://schemas.microsoft.com/office/powerpoint/2010/main" val="32027641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Závazky z právních jednání</a:t>
            </a:r>
          </a:p>
        </p:txBody>
      </p:sp>
      <p:sp>
        <p:nvSpPr>
          <p:cNvPr id="3" name="Zástupný symbol pro obsah 2"/>
          <p:cNvSpPr>
            <a:spLocks noGrp="1"/>
          </p:cNvSpPr>
          <p:nvPr>
            <p:ph sz="quarter" idx="1"/>
          </p:nvPr>
        </p:nvSpPr>
        <p:spPr/>
        <p:txBody>
          <a:bodyPr>
            <a:normAutofit fontScale="85000" lnSpcReduction="20000"/>
          </a:bodyPr>
          <a:lstStyle/>
          <a:p>
            <a:pPr marL="0" indent="0">
              <a:buNone/>
            </a:pPr>
            <a:r>
              <a:rPr lang="cs-CZ" sz="2600" dirty="0"/>
              <a:t>Vznikají zpravidla smlouvou. Základním rysem právní úpravy smluvních závazků je zásada </a:t>
            </a:r>
            <a:r>
              <a:rPr lang="cs-CZ" sz="2600" b="1" dirty="0"/>
              <a:t>autonomie vůle</a:t>
            </a:r>
            <a:r>
              <a:rPr lang="cs-CZ" sz="2600" dirty="0"/>
              <a:t>. Ta se projevuje zejména následujícími způsoby </a:t>
            </a:r>
            <a:r>
              <a:rPr lang="cs-CZ" sz="2600" dirty="0" smtClean="0"/>
              <a:t>Autonomie vůle stran se projevuje také tím, že</a:t>
            </a:r>
          </a:p>
          <a:p>
            <a:pPr lvl="1"/>
            <a:r>
              <a:rPr lang="cs-CZ" sz="2600" dirty="0">
                <a:solidFill>
                  <a:schemeClr val="tx1"/>
                </a:solidFill>
              </a:rPr>
              <a:t>ustanovení o smluvním právu jsou zásadně dispozitivní</a:t>
            </a:r>
          </a:p>
          <a:p>
            <a:pPr lvl="1"/>
            <a:r>
              <a:rPr lang="cs-CZ" sz="2600" dirty="0">
                <a:solidFill>
                  <a:schemeClr val="tx1"/>
                </a:solidFill>
              </a:rPr>
              <a:t>zákon stanoví méně přísná pravidla pro vznik, změnu i zánik závazku</a:t>
            </a:r>
          </a:p>
          <a:p>
            <a:pPr lvl="1"/>
            <a:r>
              <a:rPr lang="cs-CZ" sz="2600" dirty="0" smtClean="0">
                <a:solidFill>
                  <a:schemeClr val="tx1"/>
                </a:solidFill>
              </a:rPr>
              <a:t>platí zásada </a:t>
            </a:r>
            <a:r>
              <a:rPr lang="cs-CZ" sz="2600" dirty="0">
                <a:solidFill>
                  <a:schemeClr val="tx1"/>
                </a:solidFill>
              </a:rPr>
              <a:t>bezformálnosti  </a:t>
            </a:r>
          </a:p>
          <a:p>
            <a:pPr lvl="1"/>
            <a:r>
              <a:rPr lang="cs-CZ" sz="2600" dirty="0">
                <a:solidFill>
                  <a:schemeClr val="tx1"/>
                </a:solidFill>
              </a:rPr>
              <a:t>právní jednání je třeba v pochybnostech pokládat spíše za platné než neplatné</a:t>
            </a:r>
          </a:p>
          <a:p>
            <a:pPr lvl="1"/>
            <a:r>
              <a:rPr lang="cs-CZ" sz="2600" dirty="0" smtClean="0">
                <a:solidFill>
                  <a:schemeClr val="tx1"/>
                </a:solidFill>
              </a:rPr>
              <a:t>je zakotvena ochrana </a:t>
            </a:r>
            <a:r>
              <a:rPr lang="cs-CZ" sz="2600" dirty="0">
                <a:solidFill>
                  <a:schemeClr val="tx1"/>
                </a:solidFill>
              </a:rPr>
              <a:t>slabší smluvní </a:t>
            </a:r>
            <a:r>
              <a:rPr lang="cs-CZ" sz="2600" dirty="0" smtClean="0">
                <a:solidFill>
                  <a:schemeClr val="tx1"/>
                </a:solidFill>
              </a:rPr>
              <a:t>strany</a:t>
            </a:r>
          </a:p>
          <a:p>
            <a:pPr lvl="1"/>
            <a:r>
              <a:rPr lang="cs-CZ" sz="2600" dirty="0" smtClean="0">
                <a:solidFill>
                  <a:schemeClr val="tx1"/>
                </a:solidFill>
              </a:rPr>
              <a:t>strany mohou uzavřít jak smlouvu v zákoně výslovně uvedenou (</a:t>
            </a:r>
            <a:r>
              <a:rPr lang="cs-CZ" sz="2600" dirty="0" err="1" smtClean="0">
                <a:solidFill>
                  <a:schemeClr val="tx1"/>
                </a:solidFill>
              </a:rPr>
              <a:t>nominátní</a:t>
            </a:r>
            <a:r>
              <a:rPr lang="cs-CZ" sz="2600" dirty="0" smtClean="0">
                <a:solidFill>
                  <a:schemeClr val="tx1"/>
                </a:solidFill>
              </a:rPr>
              <a:t> smlouvy), tak i smlouvy neupravené (inominátní smlouvy)</a:t>
            </a:r>
            <a:endParaRPr lang="cs-CZ" sz="2600" dirty="0">
              <a:solidFill>
                <a:schemeClr val="tx1"/>
              </a:solidFill>
            </a:endParaRPr>
          </a:p>
          <a:p>
            <a:endParaRPr lang="cs-CZ" dirty="0"/>
          </a:p>
        </p:txBody>
      </p:sp>
    </p:spTree>
    <p:extLst>
      <p:ext uri="{BB962C8B-B14F-4D97-AF65-F5344CB8AC3E}">
        <p14:creationId xmlns:p14="http://schemas.microsoft.com/office/powerpoint/2010/main" val="45455125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t>Autonomie vůle stran </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dirty="0" smtClean="0"/>
              <a:t>Základní rys smluvního práva</a:t>
            </a:r>
            <a:r>
              <a:rPr lang="cs-CZ" dirty="0"/>
              <a:t>, lze jej označit také jako „smluvní volnost“. </a:t>
            </a:r>
            <a:r>
              <a:rPr lang="cs-CZ" dirty="0" smtClean="0"/>
              <a:t>Strany smluvního vztahu se mohou volně rozhodnout, </a:t>
            </a:r>
            <a:r>
              <a:rPr lang="cs-CZ" dirty="0"/>
              <a:t>zda sjednají smlouvu, s kým ji sjednají, v jaké formě a s jakým obsahem. S tím souvisí i právo kdykoliv jednání o uzavření smlouvy ukončit. </a:t>
            </a:r>
            <a:r>
              <a:rPr lang="cs-CZ" dirty="0" smtClean="0"/>
              <a:t>Strany </a:t>
            </a:r>
            <a:r>
              <a:rPr lang="cs-CZ" dirty="0"/>
              <a:t>si mohou mezi sebou ujednat jakákoliv práva a povinnosti, která nejsou zákonem vyloučena. Je věcí stran, zda smlouvu uzavřou, v jaké formě ji uzavřou (pokud zákon výslovně formu nestanoví</a:t>
            </a:r>
            <a:r>
              <a:rPr lang="cs-CZ" dirty="0" smtClean="0"/>
              <a:t>), </a:t>
            </a:r>
            <a:r>
              <a:rPr lang="cs-CZ" dirty="0"/>
              <a:t>jaká práva a povinnosti si vymezí, zda a případně jaké zajišťovací instrumenty využijí.</a:t>
            </a:r>
          </a:p>
          <a:p>
            <a:pPr marL="0" indent="0">
              <a:buNone/>
            </a:pPr>
            <a:endParaRPr lang="cs-CZ" dirty="0"/>
          </a:p>
        </p:txBody>
      </p:sp>
    </p:spTree>
    <p:extLst>
      <p:ext uri="{BB962C8B-B14F-4D97-AF65-F5344CB8AC3E}">
        <p14:creationId xmlns:p14="http://schemas.microsoft.com/office/powerpoint/2010/main" val="148891396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 závazků</a:t>
            </a:r>
          </a:p>
        </p:txBody>
      </p:sp>
      <p:sp>
        <p:nvSpPr>
          <p:cNvPr id="3" name="Zástupný symbol pro obsah 2"/>
          <p:cNvSpPr>
            <a:spLocks noGrp="1"/>
          </p:cNvSpPr>
          <p:nvPr>
            <p:ph sz="quarter" idx="1"/>
          </p:nvPr>
        </p:nvSpPr>
        <p:spPr/>
        <p:txBody>
          <a:bodyPr/>
          <a:lstStyle/>
          <a:p>
            <a:pPr marL="68580" indent="0">
              <a:buNone/>
            </a:pPr>
            <a:r>
              <a:rPr lang="cs-CZ" dirty="0"/>
              <a:t>Závazky (dluhy) mají rozmanitý obsah, který může spočívat v povinnosti dlužníka</a:t>
            </a:r>
          </a:p>
          <a:p>
            <a:r>
              <a:rPr lang="cs-CZ" dirty="0"/>
              <a:t>věřiteli něco dát (dare)</a:t>
            </a:r>
          </a:p>
          <a:p>
            <a:r>
              <a:rPr lang="cs-CZ" dirty="0"/>
              <a:t>něco vykonat (</a:t>
            </a:r>
            <a:r>
              <a:rPr lang="cs-CZ" dirty="0" err="1"/>
              <a:t>facere</a:t>
            </a:r>
            <a:r>
              <a:rPr lang="cs-CZ" dirty="0"/>
              <a:t>)</a:t>
            </a:r>
          </a:p>
          <a:p>
            <a:r>
              <a:rPr lang="cs-CZ" dirty="0"/>
              <a:t>něco strpět (</a:t>
            </a:r>
            <a:r>
              <a:rPr lang="cs-CZ" dirty="0" err="1"/>
              <a:t>pati</a:t>
            </a:r>
            <a:r>
              <a:rPr lang="cs-CZ" dirty="0"/>
              <a:t>)</a:t>
            </a:r>
          </a:p>
          <a:p>
            <a:r>
              <a:rPr lang="cs-CZ" dirty="0"/>
              <a:t>něčeho se zdržet (non </a:t>
            </a:r>
            <a:r>
              <a:rPr lang="cs-CZ" dirty="0" err="1"/>
              <a:t>facere</a:t>
            </a:r>
            <a:r>
              <a:rPr lang="cs-CZ" dirty="0"/>
              <a:t>)</a:t>
            </a:r>
          </a:p>
          <a:p>
            <a:endParaRPr lang="cs-CZ" dirty="0"/>
          </a:p>
        </p:txBody>
      </p:sp>
    </p:spTree>
    <p:extLst>
      <p:ext uri="{BB962C8B-B14F-4D97-AF65-F5344CB8AC3E}">
        <p14:creationId xmlns:p14="http://schemas.microsoft.com/office/powerpoint/2010/main" val="6272555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Vznik smluvního závazku </a:t>
            </a:r>
            <a:endParaRPr lang="cs-CZ" dirty="0"/>
          </a:p>
        </p:txBody>
      </p:sp>
      <p:sp>
        <p:nvSpPr>
          <p:cNvPr id="3" name="Zástupný symbol pro obsah 2"/>
          <p:cNvSpPr>
            <a:spLocks noGrp="1"/>
          </p:cNvSpPr>
          <p:nvPr>
            <p:ph sz="quarter" idx="1"/>
          </p:nvPr>
        </p:nvSpPr>
        <p:spPr/>
        <p:txBody>
          <a:bodyPr/>
          <a:lstStyle/>
          <a:p>
            <a:pPr marL="0" indent="0">
              <a:buNone/>
            </a:pPr>
            <a:r>
              <a:rPr lang="cs-CZ" sz="2400" b="1" dirty="0"/>
              <a:t>Smlouva </a:t>
            </a:r>
            <a:r>
              <a:rPr lang="cs-CZ" sz="2400" dirty="0"/>
              <a:t>- souhlasný projev vůle stran (osob) o tom, že má mezi nimi vzniknout závazek, jehož obsahem se strany chtějí řídit. Smlouva je uzavřena, jakmile si strany ujednaly její obsah. Dochází k tomu zpravidla tak, že jeden účastník předloží nabídku (ofertu) obsahující náležitosti budoucí smlouvy a smlouva je uzavřena přijetím nabídky (akceptací) druhým účastníkem ve shodě s náležitostmi uvedenými v nabídce. </a:t>
            </a:r>
            <a:endParaRPr lang="cs-CZ" sz="2400" dirty="0" smtClean="0"/>
          </a:p>
          <a:p>
            <a:pPr marL="0" indent="0">
              <a:buNone/>
            </a:pPr>
            <a:r>
              <a:rPr lang="cs-CZ" sz="2400" dirty="0" smtClean="0"/>
              <a:t>Pokud zákon nepředepisuje písemnou formu (např. při převodu nemovitostí), může být smlouva uzavřena v jakékoliv formě (ústně i konkludentně)</a:t>
            </a:r>
            <a:endParaRPr lang="cs-CZ" sz="2400" dirty="0"/>
          </a:p>
          <a:p>
            <a:endParaRPr lang="cs-CZ" dirty="0"/>
          </a:p>
        </p:txBody>
      </p:sp>
    </p:spTree>
    <p:extLst>
      <p:ext uri="{BB962C8B-B14F-4D97-AF65-F5344CB8AC3E}">
        <p14:creationId xmlns:p14="http://schemas.microsoft.com/office/powerpoint/2010/main" val="344145402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Změna smluvního závazku </a:t>
            </a:r>
            <a:endParaRPr lang="cs-CZ" dirty="0"/>
          </a:p>
        </p:txBody>
      </p:sp>
      <p:sp>
        <p:nvSpPr>
          <p:cNvPr id="3" name="Zástupný symbol pro obsah 2"/>
          <p:cNvSpPr>
            <a:spLocks noGrp="1"/>
          </p:cNvSpPr>
          <p:nvPr>
            <p:ph sz="quarter" idx="1"/>
          </p:nvPr>
        </p:nvSpPr>
        <p:spPr/>
        <p:txBody>
          <a:bodyPr>
            <a:normAutofit fontScale="85000" lnSpcReduction="20000"/>
          </a:bodyPr>
          <a:lstStyle/>
          <a:p>
            <a:pPr marL="68580" indent="0">
              <a:buNone/>
            </a:pPr>
            <a:r>
              <a:rPr lang="da-DK" b="1" dirty="0"/>
              <a:t>Změna obsahu smlouvy</a:t>
            </a:r>
            <a:endParaRPr lang="cs-CZ" b="1" dirty="0"/>
          </a:p>
          <a:p>
            <a:pPr>
              <a:buFontTx/>
              <a:buChar char="-"/>
            </a:pPr>
            <a:r>
              <a:rPr lang="cs-CZ" dirty="0"/>
              <a:t>Novace</a:t>
            </a:r>
          </a:p>
          <a:p>
            <a:pPr>
              <a:buFontTx/>
              <a:buChar char="-"/>
            </a:pPr>
            <a:r>
              <a:rPr lang="cs-CZ" dirty="0"/>
              <a:t>Narovnání</a:t>
            </a:r>
            <a:r>
              <a:rPr lang="da-DK" dirty="0"/>
              <a:t> </a:t>
            </a:r>
            <a:endParaRPr lang="cs-CZ" dirty="0"/>
          </a:p>
          <a:p>
            <a:pPr marL="68580" indent="0">
              <a:buNone/>
            </a:pPr>
            <a:r>
              <a:rPr lang="da-DK" b="1" dirty="0"/>
              <a:t>Změna v osobě věřitele</a:t>
            </a:r>
            <a:r>
              <a:rPr lang="da-DK" dirty="0"/>
              <a:t> </a:t>
            </a:r>
            <a:endParaRPr lang="cs-CZ" dirty="0"/>
          </a:p>
          <a:p>
            <a:pPr lvl="0">
              <a:buFontTx/>
              <a:buChar char="-"/>
            </a:pPr>
            <a:r>
              <a:rPr lang="da-DK" dirty="0"/>
              <a:t>postoupení pohledávky</a:t>
            </a:r>
            <a:endParaRPr lang="cs-CZ" dirty="0"/>
          </a:p>
          <a:p>
            <a:pPr lvl="0">
              <a:buFontTx/>
              <a:buChar char="-"/>
            </a:pPr>
            <a:r>
              <a:rPr lang="da-DK" dirty="0"/>
              <a:t>přechod na právního nástupce</a:t>
            </a:r>
            <a:endParaRPr lang="cs-CZ" dirty="0"/>
          </a:p>
          <a:p>
            <a:pPr lvl="0">
              <a:buFontTx/>
              <a:buChar char="-"/>
            </a:pPr>
            <a:r>
              <a:rPr lang="da-DK" dirty="0"/>
              <a:t>přechod pohledávky na dědice </a:t>
            </a:r>
            <a:endParaRPr lang="cs-CZ" dirty="0"/>
          </a:p>
          <a:p>
            <a:pPr marL="68580" indent="0">
              <a:buNone/>
            </a:pPr>
            <a:r>
              <a:rPr lang="da-DK" b="1" dirty="0"/>
              <a:t>Změna v osobě dlužníka </a:t>
            </a:r>
            <a:endParaRPr lang="cs-CZ" dirty="0"/>
          </a:p>
          <a:p>
            <a:pPr lvl="0">
              <a:buFontTx/>
              <a:buChar char="-"/>
            </a:pPr>
            <a:r>
              <a:rPr lang="da-DK" dirty="0"/>
              <a:t>Převzetí dluh</a:t>
            </a:r>
            <a:r>
              <a:rPr lang="cs-CZ" dirty="0"/>
              <a:t>u</a:t>
            </a:r>
          </a:p>
          <a:p>
            <a:pPr lvl="0">
              <a:buFontTx/>
              <a:buChar char="-"/>
            </a:pPr>
            <a:r>
              <a:rPr lang="da-DK" dirty="0"/>
              <a:t>Přistoupení k dluhu </a:t>
            </a:r>
            <a:endParaRPr lang="cs-CZ" dirty="0"/>
          </a:p>
          <a:p>
            <a:pPr lvl="0">
              <a:buFontTx/>
              <a:buChar char="-"/>
            </a:pPr>
            <a:r>
              <a:rPr lang="da-DK" dirty="0"/>
              <a:t>Převzetí </a:t>
            </a:r>
            <a:r>
              <a:rPr lang="cs-CZ" dirty="0"/>
              <a:t>majetku</a:t>
            </a:r>
          </a:p>
          <a:p>
            <a:pPr lvl="0">
              <a:buFontTx/>
              <a:buChar char="-"/>
            </a:pPr>
            <a:r>
              <a:rPr lang="da-DK" dirty="0"/>
              <a:t>Postoupení smlouvy</a:t>
            </a:r>
            <a:endParaRPr lang="cs-CZ" dirty="0"/>
          </a:p>
          <a:p>
            <a:pPr marL="0" indent="0">
              <a:buNone/>
            </a:pPr>
            <a:endParaRPr lang="cs-CZ" dirty="0"/>
          </a:p>
        </p:txBody>
      </p:sp>
    </p:spTree>
    <p:extLst>
      <p:ext uri="{BB962C8B-B14F-4D97-AF65-F5344CB8AC3E}">
        <p14:creationId xmlns:p14="http://schemas.microsoft.com/office/powerpoint/2010/main" val="73349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Historický vývoj </a:t>
            </a:r>
            <a:r>
              <a:rPr lang="cs-CZ" dirty="0"/>
              <a:t>lidských práv</a:t>
            </a:r>
          </a:p>
        </p:txBody>
      </p:sp>
      <p:sp>
        <p:nvSpPr>
          <p:cNvPr id="3" name="Zástupný symbol pro obsah 2"/>
          <p:cNvSpPr>
            <a:spLocks noGrp="1"/>
          </p:cNvSpPr>
          <p:nvPr>
            <p:ph sz="quarter" idx="1"/>
          </p:nvPr>
        </p:nvSpPr>
        <p:spPr/>
        <p:txBody>
          <a:bodyPr/>
          <a:lstStyle/>
          <a:p>
            <a:r>
              <a:rPr lang="cs-CZ" sz="2400" dirty="0" smtClean="0"/>
              <a:t>Evropa od </a:t>
            </a:r>
            <a:r>
              <a:rPr lang="cs-CZ" sz="2400" dirty="0"/>
              <a:t>11. století (městské obce, university)</a:t>
            </a:r>
          </a:p>
          <a:p>
            <a:r>
              <a:rPr lang="cs-CZ" sz="2400" dirty="0"/>
              <a:t>1215 – Magna charta </a:t>
            </a:r>
            <a:r>
              <a:rPr lang="cs-CZ" sz="2400" dirty="0" err="1" smtClean="0"/>
              <a:t>libertatum</a:t>
            </a:r>
            <a:r>
              <a:rPr lang="cs-CZ" sz="2400" dirty="0" smtClean="0"/>
              <a:t> (Anglie)</a:t>
            </a:r>
            <a:endParaRPr lang="cs-CZ" sz="2400" dirty="0"/>
          </a:p>
          <a:p>
            <a:r>
              <a:rPr lang="cs-CZ" sz="2400" dirty="0"/>
              <a:t>1776 – Deklarace nezávislosti USA </a:t>
            </a:r>
          </a:p>
          <a:p>
            <a:r>
              <a:rPr lang="cs-CZ" sz="2400" dirty="0"/>
              <a:t>1789 – Deklarace práv člověka a občana </a:t>
            </a:r>
            <a:r>
              <a:rPr lang="cs-CZ" sz="2400" dirty="0" smtClean="0"/>
              <a:t>(Francie)</a:t>
            </a:r>
            <a:endParaRPr lang="cs-CZ" sz="2400" dirty="0"/>
          </a:p>
          <a:p>
            <a:r>
              <a:rPr lang="cs-CZ" sz="2400" dirty="0"/>
              <a:t>1948 – Všeobecná deklarace lidských práv (OSN)</a:t>
            </a:r>
          </a:p>
          <a:p>
            <a:r>
              <a:rPr lang="cs-CZ" sz="2400" dirty="0"/>
              <a:t>1950 – Úmluva o ochraně lidských práv a základních svobod (RE)</a:t>
            </a:r>
          </a:p>
          <a:p>
            <a:endParaRPr lang="cs-CZ" dirty="0"/>
          </a:p>
        </p:txBody>
      </p:sp>
    </p:spTree>
    <p:extLst>
      <p:ext uri="{BB962C8B-B14F-4D97-AF65-F5344CB8AC3E}">
        <p14:creationId xmlns:p14="http://schemas.microsoft.com/office/powerpoint/2010/main" val="19031021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Zánik smluvního závazku</a:t>
            </a:r>
            <a:endParaRPr lang="cs-CZ" dirty="0"/>
          </a:p>
        </p:txBody>
      </p:sp>
      <p:sp>
        <p:nvSpPr>
          <p:cNvPr id="3" name="Zástupný symbol pro obsah 2"/>
          <p:cNvSpPr>
            <a:spLocks noGrp="1"/>
          </p:cNvSpPr>
          <p:nvPr>
            <p:ph sz="quarter" idx="1"/>
          </p:nvPr>
        </p:nvSpPr>
        <p:spPr/>
        <p:txBody>
          <a:bodyPr>
            <a:normAutofit lnSpcReduction="10000"/>
          </a:bodyPr>
          <a:lstStyle/>
          <a:p>
            <a:r>
              <a:rPr lang="cs-CZ" dirty="0"/>
              <a:t>splněním</a:t>
            </a:r>
          </a:p>
          <a:p>
            <a:r>
              <a:rPr lang="cs-CZ" dirty="0"/>
              <a:t>dohodou</a:t>
            </a:r>
          </a:p>
          <a:p>
            <a:r>
              <a:rPr lang="cs-CZ" dirty="0"/>
              <a:t>započtením </a:t>
            </a:r>
          </a:p>
          <a:p>
            <a:r>
              <a:rPr lang="cs-CZ" dirty="0"/>
              <a:t>zaplacením odstupného</a:t>
            </a:r>
          </a:p>
          <a:p>
            <a:r>
              <a:rPr lang="cs-CZ" dirty="0"/>
              <a:t>splynutím</a:t>
            </a:r>
            <a:endParaRPr lang="cs-CZ" sz="3600" dirty="0"/>
          </a:p>
          <a:p>
            <a:r>
              <a:rPr lang="cs-CZ" dirty="0"/>
              <a:t>prominutí dluhu</a:t>
            </a:r>
          </a:p>
          <a:p>
            <a:r>
              <a:rPr lang="cs-CZ" dirty="0"/>
              <a:t>výpovědí</a:t>
            </a:r>
          </a:p>
          <a:p>
            <a:r>
              <a:rPr lang="cs-CZ" dirty="0"/>
              <a:t>odstoupení od smlouvy</a:t>
            </a:r>
          </a:p>
          <a:p>
            <a:r>
              <a:rPr lang="cs-CZ" dirty="0"/>
              <a:t>následnou nemožností plnění</a:t>
            </a:r>
            <a:endParaRPr lang="cs-CZ" sz="3600" dirty="0"/>
          </a:p>
          <a:p>
            <a:r>
              <a:rPr lang="cs-CZ" dirty="0"/>
              <a:t>smrtí dlužníka nebo </a:t>
            </a:r>
            <a:r>
              <a:rPr lang="cs-CZ" dirty="0" smtClean="0"/>
              <a:t>věřitele (jen někdy)</a:t>
            </a:r>
            <a:endParaRPr lang="cs-CZ" dirty="0"/>
          </a:p>
          <a:p>
            <a:endParaRPr lang="cs-CZ" dirty="0"/>
          </a:p>
        </p:txBody>
      </p:sp>
    </p:spTree>
    <p:extLst>
      <p:ext uri="{BB962C8B-B14F-4D97-AF65-F5344CB8AC3E}">
        <p14:creationId xmlns:p14="http://schemas.microsoft.com/office/powerpoint/2010/main" val="402688219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sz="quarter" idx="1"/>
          </p:nvPr>
        </p:nvSpPr>
        <p:spPr>
          <a:xfrm>
            <a:off x="301752" y="1527048"/>
            <a:ext cx="8503920" cy="4782272"/>
          </a:xfrm>
        </p:spPr>
        <p:txBody>
          <a:bodyPr>
            <a:normAutofit fontScale="77500" lnSpcReduction="20000"/>
          </a:bodyPr>
          <a:lstStyle/>
          <a:p>
            <a:pPr marL="68580" indent="0">
              <a:buNone/>
            </a:pPr>
            <a:r>
              <a:rPr lang="cs-CZ" sz="2800" b="1" dirty="0"/>
              <a:t>Zajištění dluhu</a:t>
            </a:r>
            <a:r>
              <a:rPr lang="cs-CZ" sz="2800" dirty="0"/>
              <a:t> - věřitel si </a:t>
            </a:r>
            <a:r>
              <a:rPr lang="cs-CZ" sz="2800" dirty="0" smtClean="0"/>
              <a:t>sjedná </a:t>
            </a:r>
            <a:r>
              <a:rPr lang="cs-CZ" sz="2800" dirty="0"/>
              <a:t>s dlužníkem pro případ, že by dlužník jeho pohledávku neuspokojil, možnost uspokojit pohledávku jiným způsobem. </a:t>
            </a:r>
          </a:p>
          <a:p>
            <a:pPr lvl="0"/>
            <a:r>
              <a:rPr lang="cs-CZ" sz="2800" dirty="0"/>
              <a:t>zástavní právo</a:t>
            </a:r>
          </a:p>
          <a:p>
            <a:pPr lvl="0"/>
            <a:r>
              <a:rPr lang="cs-CZ" sz="2800" dirty="0"/>
              <a:t>zadržovací právo</a:t>
            </a:r>
          </a:p>
          <a:p>
            <a:pPr lvl="0"/>
            <a:r>
              <a:rPr lang="cs-CZ" sz="2800" dirty="0"/>
              <a:t>ručení</a:t>
            </a:r>
          </a:p>
          <a:p>
            <a:pPr lvl="0"/>
            <a:r>
              <a:rPr lang="cs-CZ" sz="2800" dirty="0"/>
              <a:t>finanční záruka</a:t>
            </a:r>
          </a:p>
          <a:p>
            <a:pPr lvl="0"/>
            <a:r>
              <a:rPr lang="cs-CZ" sz="2800" dirty="0"/>
              <a:t>zajišťovací převod práva</a:t>
            </a:r>
          </a:p>
          <a:p>
            <a:pPr lvl="0"/>
            <a:r>
              <a:rPr lang="cs-CZ" sz="2800" dirty="0"/>
              <a:t>dohoda o srážkách ze mzdy.</a:t>
            </a:r>
          </a:p>
          <a:p>
            <a:pPr marL="68580" indent="0">
              <a:buNone/>
            </a:pPr>
            <a:r>
              <a:rPr lang="cs-CZ" sz="2800" b="1" dirty="0"/>
              <a:t>Utvrzení dluhu</a:t>
            </a:r>
            <a:r>
              <a:rPr lang="cs-CZ" sz="2800" dirty="0"/>
              <a:t> - dlužník na sebe vezme další povinnosti, které jej mají motivovat ke včasnému a řádnému plnění dluhu. </a:t>
            </a:r>
          </a:p>
          <a:p>
            <a:pPr lvl="0"/>
            <a:r>
              <a:rPr lang="cs-CZ" sz="2800" dirty="0"/>
              <a:t>smluvní pokuta</a:t>
            </a:r>
          </a:p>
          <a:p>
            <a:pPr lvl="0"/>
            <a:r>
              <a:rPr lang="cs-CZ" sz="2800" dirty="0"/>
              <a:t>uznání </a:t>
            </a:r>
            <a:r>
              <a:rPr lang="cs-CZ" sz="2800" dirty="0" smtClean="0"/>
              <a:t>dluhu</a:t>
            </a:r>
            <a:endParaRPr lang="cs-CZ" sz="2800" dirty="0"/>
          </a:p>
        </p:txBody>
      </p:sp>
    </p:spTree>
    <p:extLst>
      <p:ext uri="{BB962C8B-B14F-4D97-AF65-F5344CB8AC3E}">
        <p14:creationId xmlns:p14="http://schemas.microsoft.com/office/powerpoint/2010/main" val="653897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7</a:t>
            </a:r>
            <a:endParaRPr lang="cs-CZ" dirty="0"/>
          </a:p>
        </p:txBody>
      </p:sp>
      <p:sp>
        <p:nvSpPr>
          <p:cNvPr id="3" name="Zástupný symbol pro obsah 2"/>
          <p:cNvSpPr>
            <a:spLocks noGrp="1"/>
          </p:cNvSpPr>
          <p:nvPr>
            <p:ph sz="quarter" idx="1"/>
          </p:nvPr>
        </p:nvSpPr>
        <p:spPr/>
        <p:txBody>
          <a:bodyPr/>
          <a:lstStyle/>
          <a:p>
            <a:r>
              <a:rPr lang="cs-CZ" b="1" dirty="0"/>
              <a:t>Darovací smlouva, kupní smlouva, nájemní smlouva a nájem bytu, spotřebitelské smlouvy, distanční smlouvy</a:t>
            </a:r>
            <a:r>
              <a:rPr lang="cs-CZ" dirty="0"/>
              <a:t>.</a:t>
            </a:r>
          </a:p>
        </p:txBody>
      </p:sp>
    </p:spTree>
    <p:extLst>
      <p:ext uri="{BB962C8B-B14F-4D97-AF65-F5344CB8AC3E}">
        <p14:creationId xmlns:p14="http://schemas.microsoft.com/office/powerpoint/2010/main" val="336481948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sedmé otázce</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Otázka směřuje na některé pojmenované (</a:t>
            </a:r>
            <a:r>
              <a:rPr lang="cs-CZ" dirty="0" err="1" smtClean="0"/>
              <a:t>nominátní</a:t>
            </a:r>
            <a:r>
              <a:rPr lang="cs-CZ" dirty="0" smtClean="0"/>
              <a:t>) smlouvy, proto je dobré odpověď uvést vysvětlením rozdílu mezi </a:t>
            </a:r>
            <a:r>
              <a:rPr lang="cs-CZ" dirty="0" err="1" smtClean="0"/>
              <a:t>nominátními</a:t>
            </a:r>
            <a:r>
              <a:rPr lang="cs-CZ" dirty="0" smtClean="0"/>
              <a:t> a </a:t>
            </a:r>
            <a:r>
              <a:rPr lang="cs-CZ" dirty="0" err="1" smtClean="0"/>
              <a:t>inomátními</a:t>
            </a:r>
            <a:r>
              <a:rPr lang="cs-CZ" dirty="0" smtClean="0"/>
              <a:t> smlouvami, jakožto důsledek autonomie vůle stran. Pak už je možné věnovat se jednotlivým uvedeným smluvním typům. Připravte se na to, že otázka může být upřesněna (např. „vysvětlete rozdíl mezi kupní smlouvou, kupní smlouvou v obchodě a distanční kupní smlouvou“)</a:t>
            </a:r>
            <a:endParaRPr lang="cs-CZ" dirty="0"/>
          </a:p>
        </p:txBody>
      </p:sp>
    </p:spTree>
    <p:extLst>
      <p:ext uri="{BB962C8B-B14F-4D97-AF65-F5344CB8AC3E}">
        <p14:creationId xmlns:p14="http://schemas.microsoft.com/office/powerpoint/2010/main" val="269344956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Druhy smluv</a:t>
            </a:r>
          </a:p>
        </p:txBody>
      </p:sp>
      <p:sp>
        <p:nvSpPr>
          <p:cNvPr id="3" name="Zástupný symbol pro obsah 2"/>
          <p:cNvSpPr>
            <a:spLocks noGrp="1"/>
          </p:cNvSpPr>
          <p:nvPr>
            <p:ph sz="quarter" idx="1"/>
          </p:nvPr>
        </p:nvSpPr>
        <p:spPr/>
        <p:txBody>
          <a:bodyPr/>
          <a:lstStyle/>
          <a:p>
            <a:pPr marL="411480" indent="-342900" algn="just"/>
            <a:r>
              <a:rPr lang="cs-CZ" sz="2400" b="1" dirty="0"/>
              <a:t>Pojmenované (</a:t>
            </a:r>
            <a:r>
              <a:rPr lang="cs-CZ" sz="2400" b="1" dirty="0" err="1"/>
              <a:t>nominátní</a:t>
            </a:r>
            <a:r>
              <a:rPr lang="cs-CZ" sz="2400" b="1" dirty="0"/>
              <a:t>) smlouvy </a:t>
            </a:r>
            <a:r>
              <a:rPr lang="cs-CZ" sz="2400" dirty="0"/>
              <a:t>– smlouvy výslovně upravené v zákoně –strany se mohou od zákonných ustanovení odchýlit, pokud to není v rozporu se zákonem</a:t>
            </a:r>
          </a:p>
          <a:p>
            <a:pPr marL="411480" indent="-342900" algn="just"/>
            <a:r>
              <a:rPr lang="cs-CZ" sz="2400" b="1" dirty="0"/>
              <a:t>Nepojmenované (inominátní) smlouvy </a:t>
            </a:r>
            <a:r>
              <a:rPr lang="cs-CZ" sz="2400" dirty="0"/>
              <a:t>– strany mohou uzavřít i jakoukoliv jinou smlouvu výslovně neupravenou smlouvu, která neodporuje právním </a:t>
            </a:r>
            <a:r>
              <a:rPr lang="cs-CZ" sz="2400" dirty="0" smtClean="0"/>
              <a:t>normám. Tato možnost je projevem autonomie vůle stran.</a:t>
            </a:r>
            <a:endParaRPr lang="cs-CZ" sz="2400" dirty="0"/>
          </a:p>
          <a:p>
            <a:pPr marL="0" indent="0">
              <a:buNone/>
            </a:pPr>
            <a:endParaRPr lang="cs-CZ" dirty="0"/>
          </a:p>
        </p:txBody>
      </p:sp>
    </p:spTree>
    <p:extLst>
      <p:ext uri="{BB962C8B-B14F-4D97-AF65-F5344CB8AC3E}">
        <p14:creationId xmlns:p14="http://schemas.microsoft.com/office/powerpoint/2010/main" val="2394616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Darovací smlouva</a:t>
            </a:r>
          </a:p>
        </p:txBody>
      </p:sp>
      <p:sp>
        <p:nvSpPr>
          <p:cNvPr id="3" name="Zástupný symbol pro obsah 2"/>
          <p:cNvSpPr>
            <a:spLocks noGrp="1"/>
          </p:cNvSpPr>
          <p:nvPr>
            <p:ph sz="quarter" idx="1"/>
          </p:nvPr>
        </p:nvSpPr>
        <p:spPr/>
        <p:txBody>
          <a:bodyPr/>
          <a:lstStyle/>
          <a:p>
            <a:pPr marL="68580" indent="0">
              <a:buNone/>
            </a:pPr>
            <a:r>
              <a:rPr lang="cs-CZ" dirty="0"/>
              <a:t>dárce bezplatně převádí vlastnické právo k věci a obdarovaný dar přijímá</a:t>
            </a:r>
          </a:p>
          <a:p>
            <a:pPr marL="68580" indent="0">
              <a:buNone/>
            </a:pPr>
            <a:endParaRPr lang="cs-CZ" dirty="0"/>
          </a:p>
          <a:p>
            <a:pPr marL="68580" indent="0">
              <a:buNone/>
            </a:pPr>
            <a:r>
              <a:rPr lang="cs-CZ" dirty="0"/>
              <a:t>Odvolání daru</a:t>
            </a:r>
          </a:p>
          <a:p>
            <a:pPr lvl="0"/>
            <a:r>
              <a:rPr lang="cs-CZ" dirty="0"/>
              <a:t>odvolání daru pro nouzi</a:t>
            </a:r>
          </a:p>
          <a:p>
            <a:r>
              <a:rPr lang="cs-CZ" dirty="0"/>
              <a:t>odvolání daru pro nevděk</a:t>
            </a:r>
          </a:p>
          <a:p>
            <a:endParaRPr lang="cs-CZ" dirty="0"/>
          </a:p>
        </p:txBody>
      </p:sp>
    </p:spTree>
    <p:extLst>
      <p:ext uri="{BB962C8B-B14F-4D97-AF65-F5344CB8AC3E}">
        <p14:creationId xmlns:p14="http://schemas.microsoft.com/office/powerpoint/2010/main" val="9378327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Kupní smlouva</a:t>
            </a:r>
          </a:p>
        </p:txBody>
      </p:sp>
      <p:sp>
        <p:nvSpPr>
          <p:cNvPr id="3" name="Zástupný symbol pro obsah 2"/>
          <p:cNvSpPr>
            <a:spLocks noGrp="1"/>
          </p:cNvSpPr>
          <p:nvPr>
            <p:ph sz="quarter" idx="1"/>
          </p:nvPr>
        </p:nvSpPr>
        <p:spPr/>
        <p:txBody>
          <a:bodyPr>
            <a:normAutofit lnSpcReduction="10000"/>
          </a:bodyPr>
          <a:lstStyle/>
          <a:p>
            <a:pPr marL="68580" indent="0">
              <a:buNone/>
            </a:pPr>
            <a:r>
              <a:rPr lang="cs-CZ" dirty="0"/>
              <a:t>Prodávající na kupujícího za úplatu převádí vlastnické právo k věci. Je možné sjednat některá vedlejší ujednání:</a:t>
            </a:r>
          </a:p>
          <a:p>
            <a:pPr lvl="0"/>
            <a:r>
              <a:rPr lang="cs-CZ" dirty="0"/>
              <a:t>Výhrada vlastnického práva</a:t>
            </a:r>
          </a:p>
          <a:p>
            <a:pPr lvl="0"/>
            <a:r>
              <a:rPr lang="cs-CZ" dirty="0"/>
              <a:t>Výhrada zpětné koupě</a:t>
            </a:r>
          </a:p>
          <a:p>
            <a:pPr lvl="0"/>
            <a:r>
              <a:rPr lang="cs-CZ" dirty="0"/>
              <a:t>Výhrada zpětného prodeje</a:t>
            </a:r>
          </a:p>
          <a:p>
            <a:pPr lvl="0"/>
            <a:r>
              <a:rPr lang="cs-CZ" dirty="0"/>
              <a:t>Předkupní právo</a:t>
            </a:r>
          </a:p>
          <a:p>
            <a:pPr lvl="0"/>
            <a:r>
              <a:rPr lang="cs-CZ" dirty="0"/>
              <a:t>Koupě na zkoušku</a:t>
            </a:r>
          </a:p>
          <a:p>
            <a:pPr lvl="0"/>
            <a:r>
              <a:rPr lang="cs-CZ" dirty="0"/>
              <a:t>Výhrada lepšího kupce</a:t>
            </a:r>
          </a:p>
          <a:p>
            <a:pPr lvl="0"/>
            <a:r>
              <a:rPr lang="cs-CZ" dirty="0"/>
              <a:t>Cenová doložka</a:t>
            </a:r>
          </a:p>
          <a:p>
            <a:endParaRPr lang="cs-CZ" dirty="0"/>
          </a:p>
        </p:txBody>
      </p:sp>
    </p:spTree>
    <p:extLst>
      <p:ext uri="{BB962C8B-B14F-4D97-AF65-F5344CB8AC3E}">
        <p14:creationId xmlns:p14="http://schemas.microsoft.com/office/powerpoint/2010/main" val="240393748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3600" dirty="0"/>
              <a:t>Odpovědnost za vady prodávané věci</a:t>
            </a:r>
            <a:endParaRPr lang="cs-CZ" dirty="0"/>
          </a:p>
        </p:txBody>
      </p:sp>
      <p:sp>
        <p:nvSpPr>
          <p:cNvPr id="3" name="Zástupný symbol pro obsah 2"/>
          <p:cNvSpPr>
            <a:spLocks noGrp="1"/>
          </p:cNvSpPr>
          <p:nvPr>
            <p:ph sz="quarter" idx="1"/>
          </p:nvPr>
        </p:nvSpPr>
        <p:spPr/>
        <p:txBody>
          <a:bodyPr>
            <a:normAutofit fontScale="77500" lnSpcReduction="20000"/>
          </a:bodyPr>
          <a:lstStyle/>
          <a:p>
            <a:pPr marL="68580" indent="0" algn="just">
              <a:buNone/>
            </a:pPr>
            <a:r>
              <a:rPr lang="cs-CZ" dirty="0"/>
              <a:t>Prodávající je povinen upozornit kupujícího na vady věci, o nichž ví. Věc je vadná, nemá-li deklarované vlastnosti. Práva kupujícího z vadného plnění se promlčují, pokud kupující neoznámil vadu bez zbytečného odkladu poté, co ji mohl při včasné prohlídce a dostatečné péči zjistit. Jedná-li se o skrytou vadu, platí totéž, nebyla-li vada oznámena bez zbytečného odkladu poté, co ji kupující mohl při dostatečné péči zjistit, nejpozději však do dvou let po odevzdání věci. </a:t>
            </a:r>
          </a:p>
          <a:p>
            <a:pPr marL="68580" indent="0" algn="just">
              <a:buNone/>
            </a:pPr>
            <a:r>
              <a:rPr lang="cs-CZ" dirty="0"/>
              <a:t>Je-li vadné plnění podstatným porušením smlouvy, má kupující právo (podle vlastní volby) </a:t>
            </a:r>
          </a:p>
          <a:p>
            <a:pPr algn="just"/>
            <a:r>
              <a:rPr lang="cs-CZ" dirty="0"/>
              <a:t>na odstranění vady dodáním nové věci bez vady nebo dodáním chybějící věci </a:t>
            </a:r>
          </a:p>
          <a:p>
            <a:pPr algn="just"/>
            <a:r>
              <a:rPr lang="cs-CZ" dirty="0"/>
              <a:t>na odstranění vady opravou věci </a:t>
            </a:r>
          </a:p>
          <a:p>
            <a:pPr algn="just"/>
            <a:r>
              <a:rPr lang="cs-CZ" dirty="0"/>
              <a:t>na přiměřenou slevu z kupní ceny, nebo </a:t>
            </a:r>
          </a:p>
          <a:p>
            <a:pPr algn="just"/>
            <a:r>
              <a:rPr lang="cs-CZ" dirty="0"/>
              <a:t>odstoupit od smlouvy.</a:t>
            </a:r>
          </a:p>
          <a:p>
            <a:pPr marL="68580" indent="0" algn="just">
              <a:buNone/>
            </a:pPr>
            <a:r>
              <a:rPr lang="cs-CZ" dirty="0"/>
              <a:t>Je-li vadné plnění nepodstatným porušením smlouvy, má kupující právo na odstranění vady, anebo na přiměřenou slevu z kupní ceny</a:t>
            </a:r>
          </a:p>
          <a:p>
            <a:endParaRPr lang="cs-CZ" dirty="0"/>
          </a:p>
        </p:txBody>
      </p:sp>
    </p:spTree>
    <p:extLst>
      <p:ext uri="{BB962C8B-B14F-4D97-AF65-F5344CB8AC3E}">
        <p14:creationId xmlns:p14="http://schemas.microsoft.com/office/powerpoint/2010/main" val="321081591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smtClean="0"/>
              <a:t>Odpovědnost za vady při prodeji </a:t>
            </a:r>
            <a:r>
              <a:rPr lang="cs-CZ" dirty="0"/>
              <a:t>zboží v obchodě</a:t>
            </a:r>
          </a:p>
        </p:txBody>
      </p:sp>
      <p:sp>
        <p:nvSpPr>
          <p:cNvPr id="3" name="Zástupný symbol pro obsah 2"/>
          <p:cNvSpPr>
            <a:spLocks noGrp="1"/>
          </p:cNvSpPr>
          <p:nvPr>
            <p:ph sz="quarter" idx="1"/>
          </p:nvPr>
        </p:nvSpPr>
        <p:spPr/>
        <p:txBody>
          <a:bodyPr/>
          <a:lstStyle/>
          <a:p>
            <a:pPr marL="68580" indent="0">
              <a:buNone/>
            </a:pPr>
            <a:r>
              <a:rPr lang="cs-CZ" sz="2400" dirty="0"/>
              <a:t>Zvláštní úprava kupní smlouvy při prodeji zboží v obchodě se týká zejména podmínek uplatnění práv z vadného plnění (reklamace)</a:t>
            </a:r>
          </a:p>
          <a:p>
            <a:r>
              <a:rPr lang="cs-CZ" sz="2400" dirty="0"/>
              <a:t>vada, která se projevila do 6 měsíců - předpokládá, že prodané zboží tuto vadu mělo již v době prodeje</a:t>
            </a:r>
          </a:p>
          <a:p>
            <a:r>
              <a:rPr lang="cs-CZ" sz="2400" dirty="0"/>
              <a:t>Vada která se projevila od 6 měsíců do 2 let - kupující musí prokázat, že vada existovala již v době prodeje. </a:t>
            </a:r>
          </a:p>
          <a:p>
            <a:endParaRPr lang="cs-CZ" dirty="0"/>
          </a:p>
        </p:txBody>
      </p:sp>
    </p:spTree>
    <p:extLst>
      <p:ext uri="{BB962C8B-B14F-4D97-AF65-F5344CB8AC3E}">
        <p14:creationId xmlns:p14="http://schemas.microsoft.com/office/powerpoint/2010/main" val="25783142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Vyřízení reklamace </a:t>
            </a:r>
          </a:p>
        </p:txBody>
      </p:sp>
      <p:sp>
        <p:nvSpPr>
          <p:cNvPr id="3" name="Zástupný symbol pro obsah 2"/>
          <p:cNvSpPr>
            <a:spLocks noGrp="1"/>
          </p:cNvSpPr>
          <p:nvPr>
            <p:ph sz="quarter" idx="1"/>
          </p:nvPr>
        </p:nvSpPr>
        <p:spPr/>
        <p:txBody>
          <a:bodyPr/>
          <a:lstStyle/>
          <a:p>
            <a:pPr marL="68580" indent="0">
              <a:buNone/>
            </a:pPr>
            <a:r>
              <a:rPr lang="cs-CZ" sz="2400" dirty="0"/>
              <a:t>Vyskytne-li se ve stanovené lhůtě na zboží vada, za niž prodejce odpovídá, může spotřebitel podle povahy vady požadovat</a:t>
            </a:r>
          </a:p>
          <a:p>
            <a:pPr lvl="0"/>
            <a:r>
              <a:rPr lang="cs-CZ" sz="2400" dirty="0"/>
              <a:t>opravu zboží </a:t>
            </a:r>
          </a:p>
          <a:p>
            <a:pPr lvl="0"/>
            <a:r>
              <a:rPr lang="cs-CZ" sz="2400" dirty="0"/>
              <a:t>výměnu zboží </a:t>
            </a:r>
          </a:p>
          <a:p>
            <a:pPr lvl="0"/>
            <a:r>
              <a:rPr lang="cs-CZ" sz="2400" dirty="0"/>
              <a:t>odstoupení od smlouvy a vrácení kupní ceny.</a:t>
            </a:r>
          </a:p>
          <a:p>
            <a:pPr lvl="0"/>
            <a:r>
              <a:rPr lang="cs-CZ" sz="2400" dirty="0"/>
              <a:t>slevu z ceny zboží</a:t>
            </a:r>
          </a:p>
          <a:p>
            <a:endParaRPr lang="cs-CZ" dirty="0"/>
          </a:p>
        </p:txBody>
      </p:sp>
    </p:spTree>
    <p:extLst>
      <p:ext uri="{BB962C8B-B14F-4D97-AF65-F5344CB8AC3E}">
        <p14:creationId xmlns:p14="http://schemas.microsoft.com/office/powerpoint/2010/main" val="3861531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Ochrana lidských práv</a:t>
            </a:r>
          </a:p>
        </p:txBody>
      </p:sp>
      <p:sp>
        <p:nvSpPr>
          <p:cNvPr id="3" name="Zástupný symbol pro obsah 2"/>
          <p:cNvSpPr>
            <a:spLocks noGrp="1"/>
          </p:cNvSpPr>
          <p:nvPr>
            <p:ph sz="quarter" idx="1"/>
          </p:nvPr>
        </p:nvSpPr>
        <p:spPr/>
        <p:txBody>
          <a:bodyPr/>
          <a:lstStyle/>
          <a:p>
            <a:pPr marL="68580" indent="0">
              <a:buNone/>
            </a:pPr>
            <a:r>
              <a:rPr lang="cs-CZ" sz="2400" dirty="0"/>
              <a:t>Na vnitrostátní úrovni</a:t>
            </a:r>
          </a:p>
          <a:p>
            <a:r>
              <a:rPr lang="cs-CZ" sz="2400" dirty="0"/>
              <a:t>Obecné soudy</a:t>
            </a:r>
          </a:p>
          <a:p>
            <a:r>
              <a:rPr lang="cs-CZ" sz="2400" dirty="0"/>
              <a:t>Ústavní soud</a:t>
            </a:r>
          </a:p>
          <a:p>
            <a:r>
              <a:rPr lang="cs-CZ" sz="2400" dirty="0" err="1"/>
              <a:t>Ombutsman</a:t>
            </a:r>
            <a:endParaRPr lang="cs-CZ" sz="2400" dirty="0"/>
          </a:p>
          <a:p>
            <a:pPr marL="68580" indent="0">
              <a:buNone/>
            </a:pPr>
            <a:endParaRPr lang="cs-CZ" sz="2400" dirty="0"/>
          </a:p>
          <a:p>
            <a:pPr marL="68580" indent="0">
              <a:buNone/>
            </a:pPr>
            <a:r>
              <a:rPr lang="cs-CZ" sz="2400" dirty="0"/>
              <a:t>Na mezinárodní úrovni</a:t>
            </a:r>
          </a:p>
          <a:p>
            <a:r>
              <a:rPr lang="cs-CZ" sz="2400" dirty="0"/>
              <a:t>Evropský soud pro lidská práva</a:t>
            </a:r>
          </a:p>
          <a:p>
            <a:endParaRPr lang="cs-CZ" dirty="0"/>
          </a:p>
        </p:txBody>
      </p:sp>
    </p:spTree>
    <p:extLst>
      <p:ext uri="{BB962C8B-B14F-4D97-AF65-F5344CB8AC3E}">
        <p14:creationId xmlns:p14="http://schemas.microsoft.com/office/powerpoint/2010/main" val="113846937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Nájemní smlouva</a:t>
            </a:r>
          </a:p>
        </p:txBody>
      </p:sp>
      <p:sp>
        <p:nvSpPr>
          <p:cNvPr id="3" name="Zástupný symbol pro obsah 2"/>
          <p:cNvSpPr>
            <a:spLocks noGrp="1"/>
          </p:cNvSpPr>
          <p:nvPr>
            <p:ph sz="quarter" idx="1"/>
          </p:nvPr>
        </p:nvSpPr>
        <p:spPr/>
        <p:txBody>
          <a:bodyPr/>
          <a:lstStyle/>
          <a:p>
            <a:pPr marL="0" indent="0">
              <a:buNone/>
            </a:pPr>
            <a:r>
              <a:rPr lang="cs-CZ" sz="2400" dirty="0"/>
              <a:t>Nájemní smlouvou se pronajímatel zavazuje přenechat nájemci věc k dočasnému užívání a nájemce se zavazuje platit za to pronajímateli nájemné. Zvláštní ustanovení se týkají nájmu bytu, kde zákon poskytuje nájemci (jako slabší straně) ochranu</a:t>
            </a:r>
          </a:p>
          <a:p>
            <a:endParaRPr lang="cs-CZ" dirty="0"/>
          </a:p>
        </p:txBody>
      </p:sp>
    </p:spTree>
    <p:extLst>
      <p:ext uri="{BB962C8B-B14F-4D97-AF65-F5344CB8AC3E}">
        <p14:creationId xmlns:p14="http://schemas.microsoft.com/office/powerpoint/2010/main" val="5285637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Nájem bytu</a:t>
            </a:r>
          </a:p>
        </p:txBody>
      </p:sp>
      <p:sp>
        <p:nvSpPr>
          <p:cNvPr id="3" name="Zástupný symbol pro obsah 2"/>
          <p:cNvSpPr>
            <a:spLocks noGrp="1"/>
          </p:cNvSpPr>
          <p:nvPr>
            <p:ph sz="quarter" idx="1"/>
          </p:nvPr>
        </p:nvSpPr>
        <p:spPr/>
        <p:txBody>
          <a:bodyPr/>
          <a:lstStyle/>
          <a:p>
            <a:r>
              <a:rPr lang="cs-CZ" sz="2400" dirty="0"/>
              <a:t>Vzniká písemnou smlouvou. Pokud nájemce užívá byt po dobu tří let v dobré víře, že nájem je po právu, považuje se nájemní smlouva za řádně uzavřenou (tzv. faktický nájem). </a:t>
            </a:r>
          </a:p>
          <a:p>
            <a:r>
              <a:rPr lang="cs-CZ" sz="2400" dirty="0"/>
              <a:t>Trvání – na dobu určitou či neurčitou</a:t>
            </a:r>
          </a:p>
          <a:p>
            <a:pPr marL="0" indent="0">
              <a:buNone/>
            </a:pPr>
            <a:endParaRPr lang="cs-CZ" dirty="0"/>
          </a:p>
        </p:txBody>
      </p:sp>
    </p:spTree>
    <p:extLst>
      <p:ext uri="{BB962C8B-B14F-4D97-AF65-F5344CB8AC3E}">
        <p14:creationId xmlns:p14="http://schemas.microsoft.com/office/powerpoint/2010/main" val="29504965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Povinnosti nájemce</a:t>
            </a:r>
          </a:p>
        </p:txBody>
      </p:sp>
      <p:sp>
        <p:nvSpPr>
          <p:cNvPr id="3" name="Zástupný symbol pro obsah 2"/>
          <p:cNvSpPr>
            <a:spLocks noGrp="1"/>
          </p:cNvSpPr>
          <p:nvPr>
            <p:ph sz="quarter" idx="1"/>
          </p:nvPr>
        </p:nvSpPr>
        <p:spPr/>
        <p:txBody>
          <a:bodyPr/>
          <a:lstStyle/>
          <a:p>
            <a:pPr lvl="0"/>
            <a:r>
              <a:rPr lang="cs-CZ" sz="2400" dirty="0"/>
              <a:t>platit nájemné ve sjednané výši (předem na každý měsíc), </a:t>
            </a:r>
          </a:p>
          <a:p>
            <a:pPr lvl="0"/>
            <a:r>
              <a:rPr lang="cs-CZ" sz="2400" dirty="0"/>
              <a:t>užívat byt tak, aby nedocházelo k jeho poškozování,</a:t>
            </a:r>
          </a:p>
          <a:p>
            <a:pPr lvl="0"/>
            <a:r>
              <a:rPr lang="cs-CZ" sz="2400" dirty="0"/>
              <a:t>dodržovat pravidla obvyklá pro chování v domě a rozumné pokyny pronajímatele pro zachování náležitého pořádku</a:t>
            </a:r>
          </a:p>
          <a:p>
            <a:pPr lvl="0"/>
            <a:r>
              <a:rPr lang="cs-CZ" sz="2400" dirty="0"/>
              <a:t>provádět a hradit pouze běžnou údržbu a drobné opravy související s užíváním bytu</a:t>
            </a:r>
          </a:p>
          <a:p>
            <a:endParaRPr lang="cs-CZ" dirty="0"/>
          </a:p>
        </p:txBody>
      </p:sp>
    </p:spTree>
    <p:extLst>
      <p:ext uri="{BB962C8B-B14F-4D97-AF65-F5344CB8AC3E}">
        <p14:creationId xmlns:p14="http://schemas.microsoft.com/office/powerpoint/2010/main" val="158618564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nájemce</a:t>
            </a:r>
          </a:p>
        </p:txBody>
      </p:sp>
      <p:sp>
        <p:nvSpPr>
          <p:cNvPr id="3" name="Zástupný symbol pro obsah 2"/>
          <p:cNvSpPr>
            <a:spLocks noGrp="1"/>
          </p:cNvSpPr>
          <p:nvPr>
            <p:ph sz="quarter" idx="1"/>
          </p:nvPr>
        </p:nvSpPr>
        <p:spPr/>
        <p:txBody>
          <a:bodyPr>
            <a:normAutofit lnSpcReduction="10000"/>
          </a:bodyPr>
          <a:lstStyle/>
          <a:p>
            <a:r>
              <a:rPr lang="cs-CZ" dirty="0"/>
              <a:t>užívat byt a prostory k němu náležející</a:t>
            </a:r>
          </a:p>
          <a:p>
            <a:r>
              <a:rPr lang="cs-CZ" dirty="0"/>
              <a:t>podnajmout část bytu i bez souhlasu pronajímatele</a:t>
            </a:r>
          </a:p>
          <a:p>
            <a:r>
              <a:rPr lang="cs-CZ" dirty="0"/>
              <a:t>podnajmout celý byt jen se souhlasem pronajímatele</a:t>
            </a:r>
          </a:p>
          <a:p>
            <a:r>
              <a:rPr lang="cs-CZ" dirty="0"/>
              <a:t>chovat v bytě zvíře, nepůsobí-li chov pronajímateli nebo ostatním obyvatelům domu nepřiměřené  obtíže</a:t>
            </a:r>
          </a:p>
          <a:p>
            <a:r>
              <a:rPr lang="cs-CZ" dirty="0"/>
              <a:t>přijímat ve své domácnosti  nové členy domácnosti (je povinen to oznámit bez zbytečného odkladu pronajímateli; pronajímatel má právo vyhradit si ve smlouvě souhlas s přijetím nového člena do nájemcovy domácnosti (kromě osob blízkých)</a:t>
            </a:r>
          </a:p>
          <a:p>
            <a:endParaRPr lang="cs-CZ" dirty="0"/>
          </a:p>
        </p:txBody>
      </p:sp>
    </p:spTree>
    <p:extLst>
      <p:ext uri="{BB962C8B-B14F-4D97-AF65-F5344CB8AC3E}">
        <p14:creationId xmlns:p14="http://schemas.microsoft.com/office/powerpoint/2010/main" val="200412513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Povinnosti pronajímatele</a:t>
            </a:r>
          </a:p>
        </p:txBody>
      </p:sp>
      <p:sp>
        <p:nvSpPr>
          <p:cNvPr id="3" name="Zástupný symbol pro obsah 2"/>
          <p:cNvSpPr>
            <a:spLocks noGrp="1"/>
          </p:cNvSpPr>
          <p:nvPr>
            <p:ph sz="quarter" idx="1"/>
          </p:nvPr>
        </p:nvSpPr>
        <p:spPr/>
        <p:txBody>
          <a:bodyPr/>
          <a:lstStyle/>
          <a:p>
            <a:pPr lvl="0"/>
            <a:r>
              <a:rPr lang="cs-CZ" dirty="0"/>
              <a:t>udržovat po dobu nájmu v domě náležitý pořádek obvyklý podle místních poměrů umožnit nájemci nerušené užívání bytu,</a:t>
            </a:r>
          </a:p>
          <a:p>
            <a:pPr lvl="0"/>
            <a:r>
              <a:rPr lang="cs-CZ" dirty="0"/>
              <a:t>zajistit služby nezbytné k nerušenému užívání bytu,</a:t>
            </a:r>
          </a:p>
          <a:p>
            <a:pPr lvl="0"/>
            <a:r>
              <a:rPr lang="cs-CZ" dirty="0"/>
              <a:t>vyúčtovat zálohy na služby tak, aby nedoplatek či přeplatek byl zaplacen do 4 měsíců po skončení zúčtovacího období a umožnit nájemci nahlédnout do vyúčtování.</a:t>
            </a:r>
          </a:p>
          <a:p>
            <a:r>
              <a:rPr lang="cs-CZ" dirty="0"/>
              <a:t>udržovat po dobu nájmu byt a dům ve stavu způsobilém k užívání</a:t>
            </a:r>
          </a:p>
          <a:p>
            <a:pPr marL="0" indent="0">
              <a:buNone/>
            </a:pPr>
            <a:endParaRPr lang="cs-CZ" dirty="0"/>
          </a:p>
        </p:txBody>
      </p:sp>
    </p:spTree>
    <p:extLst>
      <p:ext uri="{BB962C8B-B14F-4D97-AF65-F5344CB8AC3E}">
        <p14:creationId xmlns:p14="http://schemas.microsoft.com/office/powerpoint/2010/main" val="408396457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Platby za nájem bytu</a:t>
            </a:r>
          </a:p>
        </p:txBody>
      </p:sp>
      <p:sp>
        <p:nvSpPr>
          <p:cNvPr id="3" name="Zástupný symbol pro obsah 2"/>
          <p:cNvSpPr>
            <a:spLocks noGrp="1"/>
          </p:cNvSpPr>
          <p:nvPr>
            <p:ph sz="quarter" idx="1"/>
          </p:nvPr>
        </p:nvSpPr>
        <p:spPr>
          <a:xfrm>
            <a:off x="179512" y="1340768"/>
            <a:ext cx="8856984" cy="5040560"/>
          </a:xfrm>
        </p:spPr>
        <p:txBody>
          <a:bodyPr>
            <a:noAutofit/>
          </a:bodyPr>
          <a:lstStyle/>
          <a:p>
            <a:r>
              <a:rPr lang="cs-CZ" sz="2000" b="1" dirty="0"/>
              <a:t>Nájemné</a:t>
            </a:r>
            <a:r>
              <a:rPr lang="cs-CZ" sz="2000" dirty="0"/>
              <a:t> – V nájemní smlouvě lze stanovit výši nájemného i způsob zvyšování. Pronajímatel též může  navrhnout zvýšení nájemného až do výše srovnatelného nájemného obvyklého v daném místě. Zvýšení v posledních třech letech nesmí přesáhnout 20 %. Nesdělí-li nájemce pronajímateli do 2 měsíců, že se zvýšením nájemného souhlasí, může pronajímatel navrhnout ve lhůtě dalších 3 měsíců, aby výši nájemného určil soud. </a:t>
            </a:r>
          </a:p>
          <a:p>
            <a:r>
              <a:rPr lang="cs-CZ" sz="2000" b="1" dirty="0"/>
              <a:t>Zlepšení užitné hodnoty bytu </a:t>
            </a:r>
            <a:r>
              <a:rPr lang="cs-CZ" sz="2000" dirty="0"/>
              <a:t>- Provede-li pronajímatel stavební úpravy, může se s nájemci dohodnout o zvýšení nájemného, nejvýše však o deset procent z účelně vynaložených nákladů ročně. Nedojde-li k dohodě, postupuje se dle předchozího odstavce</a:t>
            </a:r>
          </a:p>
          <a:p>
            <a:r>
              <a:rPr lang="da-DK" sz="2000" b="1" dirty="0"/>
              <a:t>Jistota</a:t>
            </a:r>
            <a:r>
              <a:rPr lang="da-DK" sz="2000" dirty="0"/>
              <a:t> - </a:t>
            </a:r>
            <a:r>
              <a:rPr lang="cs-CZ" sz="2000" dirty="0"/>
              <a:t>Ujednají-li strany, že nájemce dá pronajímateli peněžitou jistotu, nesmí být jistota vyšší než šestinásobek měsíčního nájemného. </a:t>
            </a:r>
            <a:r>
              <a:rPr lang="da-DK" sz="2000" dirty="0"/>
              <a:t>Při skončení nájmu pronajímatel vrátí jistotu nájemci; započte si přitom, co mu nájemce případně z nájmu dluží. Nájemce má právo na úroky z jistoty od jejího poskytnutí alespoň ve výši zákonné sazby</a:t>
            </a:r>
            <a:r>
              <a:rPr lang="da-DK" sz="2000" dirty="0" smtClean="0"/>
              <a:t>.</a:t>
            </a:r>
            <a:endParaRPr lang="cs-CZ" sz="2000" dirty="0"/>
          </a:p>
        </p:txBody>
      </p:sp>
    </p:spTree>
    <p:extLst>
      <p:ext uri="{BB962C8B-B14F-4D97-AF65-F5344CB8AC3E}">
        <p14:creationId xmlns:p14="http://schemas.microsoft.com/office/powerpoint/2010/main" val="17805605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Přechod nájmu na člena domácnosti </a:t>
            </a:r>
          </a:p>
        </p:txBody>
      </p:sp>
      <p:sp>
        <p:nvSpPr>
          <p:cNvPr id="3" name="Zástupný symbol pro obsah 2"/>
          <p:cNvSpPr>
            <a:spLocks noGrp="1"/>
          </p:cNvSpPr>
          <p:nvPr>
            <p:ph sz="quarter" idx="1"/>
          </p:nvPr>
        </p:nvSpPr>
        <p:spPr/>
        <p:txBody>
          <a:bodyPr/>
          <a:lstStyle/>
          <a:p>
            <a:pPr marL="0" indent="0">
              <a:buNone/>
            </a:pPr>
            <a:r>
              <a:rPr lang="cs-CZ" sz="2400" dirty="0"/>
              <a:t>Zemře-li nájemce a nejde-li o společný nájem bytu, přejde nájem na člena nájemcovy domácnosti, který v bytě žil ke dni smrti nájemce a nemá vlastní byt. Je-li touto osobou někdo jiný než nájemcův manžel, partner, rodič, sourozenec, zeť, snacha, dítě nebo vnuk, přejde na něj nájem, jen pokud pronajímatel souhlasil s přechodem nájmu na tuto osobu. </a:t>
            </a:r>
          </a:p>
          <a:p>
            <a:endParaRPr lang="cs-CZ" dirty="0"/>
          </a:p>
        </p:txBody>
      </p:sp>
    </p:spTree>
    <p:extLst>
      <p:ext uri="{BB962C8B-B14F-4D97-AF65-F5344CB8AC3E}">
        <p14:creationId xmlns:p14="http://schemas.microsoft.com/office/powerpoint/2010/main" val="111563969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Zánik nájmu bytu</a:t>
            </a:r>
          </a:p>
        </p:txBody>
      </p:sp>
      <p:sp>
        <p:nvSpPr>
          <p:cNvPr id="3" name="Zástupný symbol pro obsah 2"/>
          <p:cNvSpPr>
            <a:spLocks noGrp="1"/>
          </p:cNvSpPr>
          <p:nvPr>
            <p:ph sz="quarter" idx="1"/>
          </p:nvPr>
        </p:nvSpPr>
        <p:spPr/>
        <p:txBody>
          <a:bodyPr/>
          <a:lstStyle/>
          <a:p>
            <a:pPr marL="788988" indent="-342900"/>
            <a:r>
              <a:rPr lang="cs-CZ" dirty="0"/>
              <a:t>prolongací (uplynutím sjednané doby)</a:t>
            </a:r>
          </a:p>
          <a:p>
            <a:pPr marL="788988" indent="-342900"/>
            <a:r>
              <a:rPr lang="cs-CZ" dirty="0"/>
              <a:t>odstoupením od smlouvy</a:t>
            </a:r>
          </a:p>
          <a:p>
            <a:pPr marL="788988" indent="-342900"/>
            <a:r>
              <a:rPr lang="cs-CZ" dirty="0"/>
              <a:t>výpovědí (s výpovědní dobou nebo bez výpovědní doby)</a:t>
            </a:r>
          </a:p>
          <a:p>
            <a:pPr marL="788988" indent="-342900"/>
            <a:r>
              <a:rPr lang="cs-CZ" dirty="0"/>
              <a:t>dohodou</a:t>
            </a:r>
          </a:p>
          <a:p>
            <a:pPr marL="0" indent="0">
              <a:buNone/>
            </a:pPr>
            <a:endParaRPr lang="cs-CZ" dirty="0"/>
          </a:p>
        </p:txBody>
      </p:sp>
    </p:spTree>
    <p:extLst>
      <p:ext uri="{BB962C8B-B14F-4D97-AF65-F5344CB8AC3E}">
        <p14:creationId xmlns:p14="http://schemas.microsoft.com/office/powerpoint/2010/main" val="3498281774"/>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Výpověď z nájmu bytu</a:t>
            </a:r>
          </a:p>
        </p:txBody>
      </p:sp>
      <p:sp>
        <p:nvSpPr>
          <p:cNvPr id="3" name="Zástupný symbol pro obsah 2"/>
          <p:cNvSpPr>
            <a:spLocks noGrp="1"/>
          </p:cNvSpPr>
          <p:nvPr>
            <p:ph sz="quarter" idx="1"/>
          </p:nvPr>
        </p:nvSpPr>
        <p:spPr>
          <a:xfrm>
            <a:off x="301752" y="1527048"/>
            <a:ext cx="8503920" cy="4854280"/>
          </a:xfrm>
        </p:spPr>
        <p:txBody>
          <a:bodyPr>
            <a:normAutofit fontScale="77500" lnSpcReduction="20000"/>
          </a:bodyPr>
          <a:lstStyle/>
          <a:p>
            <a:pPr marL="68580" indent="0">
              <a:buNone/>
            </a:pPr>
            <a:r>
              <a:rPr lang="cs-CZ" b="1" dirty="0"/>
              <a:t>B</a:t>
            </a:r>
            <a:r>
              <a:rPr lang="da-DK" b="1" dirty="0"/>
              <a:t>ez výpovědní doby </a:t>
            </a:r>
            <a:endParaRPr lang="cs-CZ" b="1" dirty="0"/>
          </a:p>
          <a:p>
            <a:r>
              <a:rPr lang="da-DK" dirty="0"/>
              <a:t>v případě porušení povinností zvlášť závažným způsobem</a:t>
            </a:r>
            <a:endParaRPr lang="cs-CZ" dirty="0"/>
          </a:p>
          <a:p>
            <a:pPr marL="68580" indent="0">
              <a:buNone/>
            </a:pPr>
            <a:r>
              <a:rPr lang="cs-CZ" b="1" dirty="0"/>
              <a:t>S tříměsíční výpovědní dobou </a:t>
            </a:r>
          </a:p>
          <a:p>
            <a:pPr lvl="0"/>
            <a:r>
              <a:rPr lang="cs-CZ" dirty="0"/>
              <a:t>poruší-li nájemce hrubě svou povinnost vyplývající z nájmu.</a:t>
            </a:r>
          </a:p>
          <a:p>
            <a:pPr lvl="0"/>
            <a:r>
              <a:rPr lang="cs-CZ" dirty="0"/>
              <a:t>je-li nájemce odsouzen za úmyslný trestný čin spáchaný na pronajímateli nebo členu jeho domácnosti nebo na osobě, která bydlí v domě,</a:t>
            </a:r>
          </a:p>
          <a:p>
            <a:pPr lvl="0"/>
            <a:r>
              <a:rPr lang="cs-CZ" dirty="0"/>
              <a:t>má-li být byt vyklizen z důvodu veřejného zájmu,</a:t>
            </a:r>
          </a:p>
          <a:p>
            <a:pPr lvl="0"/>
            <a:r>
              <a:rPr lang="cs-CZ" dirty="0"/>
              <a:t>je-li tu jiný obdobně závažný důvod pro vypovězení nájmu,</a:t>
            </a:r>
          </a:p>
          <a:p>
            <a:pPr lvl="0"/>
            <a:r>
              <a:rPr lang="cs-CZ" dirty="0"/>
              <a:t>pronajímatel byt potřebuje pro sebe nebo manžela, který hodlá opustit rodinnou domácnost, nebo pro svého příbuzného,</a:t>
            </a:r>
          </a:p>
          <a:p>
            <a:pPr lvl="0"/>
            <a:r>
              <a:rPr lang="cs-CZ" dirty="0"/>
              <a:t>nájemní smlouvu na dobu určitou lze vypovědět také tehdy, změní-li se okolnosti, z nichž strany při vzniku závazku ze smlouvy o nájmu zřejmě vycházely,</a:t>
            </a:r>
          </a:p>
          <a:p>
            <a:pPr marL="68580" lvl="0" indent="0">
              <a:buNone/>
            </a:pPr>
            <a:r>
              <a:rPr lang="cs-CZ" dirty="0"/>
              <a:t>Nájemce má právo podat návrh soudu, aby přezkoumal, zda je výpověď oprávněná, do dvou měsíců ode dne, kdy mu výpověď došla</a:t>
            </a:r>
          </a:p>
          <a:p>
            <a:pPr marL="0" indent="0">
              <a:buNone/>
            </a:pPr>
            <a:endParaRPr lang="cs-CZ" dirty="0"/>
          </a:p>
        </p:txBody>
      </p:sp>
    </p:spTree>
    <p:extLst>
      <p:ext uri="{BB962C8B-B14F-4D97-AF65-F5344CB8AC3E}">
        <p14:creationId xmlns:p14="http://schemas.microsoft.com/office/powerpoint/2010/main" val="45384176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Vyklizení bytu</a:t>
            </a:r>
          </a:p>
        </p:txBody>
      </p:sp>
      <p:sp>
        <p:nvSpPr>
          <p:cNvPr id="3" name="Zástupný symbol pro obsah 2"/>
          <p:cNvSpPr>
            <a:spLocks noGrp="1"/>
          </p:cNvSpPr>
          <p:nvPr>
            <p:ph sz="quarter" idx="1"/>
          </p:nvPr>
        </p:nvSpPr>
        <p:spPr/>
        <p:txBody>
          <a:bodyPr/>
          <a:lstStyle/>
          <a:p>
            <a:pPr marL="0" indent="0">
              <a:buNone/>
            </a:pPr>
            <a:r>
              <a:rPr lang="cs-CZ" sz="2400" dirty="0"/>
              <a:t>Po </a:t>
            </a:r>
            <a:r>
              <a:rPr lang="da-DK" sz="2400" dirty="0"/>
              <a:t>skončení nájmu je nájemce povinen byt předat pronajímateli. </a:t>
            </a:r>
            <a:r>
              <a:rPr lang="cs-CZ" sz="2400" dirty="0"/>
              <a:t>Neučiní-li tak</a:t>
            </a:r>
            <a:r>
              <a:rPr lang="da-DK" sz="2400" dirty="0"/>
              <a:t>, může pronajímatel </a:t>
            </a:r>
            <a:r>
              <a:rPr lang="cs-CZ" sz="2400" dirty="0"/>
              <a:t>podat </a:t>
            </a:r>
            <a:r>
              <a:rPr lang="da-DK" sz="2400" dirty="0"/>
              <a:t>žalob</a:t>
            </a:r>
            <a:r>
              <a:rPr lang="cs-CZ" sz="2400" dirty="0"/>
              <a:t>u</a:t>
            </a:r>
            <a:r>
              <a:rPr lang="da-DK" sz="2400" dirty="0"/>
              <a:t> na vyklizení</a:t>
            </a:r>
            <a:r>
              <a:rPr lang="cs-CZ" sz="2400" dirty="0"/>
              <a:t> a </a:t>
            </a:r>
            <a:r>
              <a:rPr lang="da-DK" sz="2400" dirty="0"/>
              <a:t>následně</a:t>
            </a:r>
            <a:r>
              <a:rPr lang="cs-CZ" sz="2400" dirty="0"/>
              <a:t> se</a:t>
            </a:r>
            <a:r>
              <a:rPr lang="da-DK" sz="2400" dirty="0"/>
              <a:t> domáhat vyklizení po právní moci rozsudku i exekučně</a:t>
            </a:r>
            <a:endParaRPr lang="cs-CZ" sz="2400" dirty="0"/>
          </a:p>
          <a:p>
            <a:endParaRPr lang="cs-CZ" dirty="0"/>
          </a:p>
        </p:txBody>
      </p:sp>
    </p:spTree>
    <p:extLst>
      <p:ext uri="{BB962C8B-B14F-4D97-AF65-F5344CB8AC3E}">
        <p14:creationId xmlns:p14="http://schemas.microsoft.com/office/powerpoint/2010/main" val="1622201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Listina základních práv a svobod</a:t>
            </a:r>
          </a:p>
        </p:txBody>
      </p:sp>
      <p:sp>
        <p:nvSpPr>
          <p:cNvPr id="3" name="Zástupný symbol pro obsah 2"/>
          <p:cNvSpPr>
            <a:spLocks noGrp="1"/>
          </p:cNvSpPr>
          <p:nvPr>
            <p:ph sz="quarter" idx="1"/>
          </p:nvPr>
        </p:nvSpPr>
        <p:spPr/>
        <p:txBody>
          <a:bodyPr>
            <a:normAutofit fontScale="92500" lnSpcReduction="10000"/>
          </a:bodyPr>
          <a:lstStyle/>
          <a:p>
            <a:pPr marL="0" indent="0">
              <a:buNone/>
            </a:pPr>
            <a:r>
              <a:rPr lang="cs-CZ" dirty="0" smtClean="0"/>
              <a:t>Je součástí ústavního pořádku ČR a obsahuje katalog těch lidských práv, která jsou v ČR pokládána za základní. Jde o následující skupiny práv:</a:t>
            </a:r>
          </a:p>
          <a:p>
            <a:r>
              <a:rPr lang="cs-CZ" dirty="0" smtClean="0"/>
              <a:t>základní </a:t>
            </a:r>
            <a:r>
              <a:rPr lang="cs-CZ" dirty="0"/>
              <a:t>lidská práva a </a:t>
            </a:r>
            <a:r>
              <a:rPr lang="cs-CZ" dirty="0" smtClean="0"/>
              <a:t>svobody</a:t>
            </a:r>
          </a:p>
          <a:p>
            <a:r>
              <a:rPr lang="cs-CZ" dirty="0" smtClean="0"/>
              <a:t>politická </a:t>
            </a:r>
            <a:r>
              <a:rPr lang="cs-CZ" dirty="0"/>
              <a:t>práva</a:t>
            </a:r>
          </a:p>
          <a:p>
            <a:r>
              <a:rPr lang="cs-CZ" dirty="0" smtClean="0"/>
              <a:t>práva </a:t>
            </a:r>
            <a:r>
              <a:rPr lang="cs-CZ" dirty="0"/>
              <a:t>národnostních a etnických menšin</a:t>
            </a:r>
          </a:p>
          <a:p>
            <a:r>
              <a:rPr lang="cs-CZ" dirty="0" smtClean="0"/>
              <a:t>hospodářská</a:t>
            </a:r>
            <a:r>
              <a:rPr lang="cs-CZ" dirty="0"/>
              <a:t>, sociální a kulturní práva</a:t>
            </a:r>
          </a:p>
          <a:p>
            <a:r>
              <a:rPr lang="cs-CZ" dirty="0" smtClean="0"/>
              <a:t>právo </a:t>
            </a:r>
            <a:r>
              <a:rPr lang="cs-CZ" dirty="0"/>
              <a:t>na soudní a jinou právní </a:t>
            </a:r>
            <a:r>
              <a:rPr lang="cs-CZ" dirty="0" smtClean="0"/>
              <a:t>ochranu</a:t>
            </a:r>
            <a:endParaRPr lang="cs-CZ" dirty="0"/>
          </a:p>
          <a:p>
            <a:pPr marL="0" indent="0">
              <a:buNone/>
            </a:pPr>
            <a:r>
              <a:rPr lang="cs-CZ" dirty="0" smtClean="0"/>
              <a:t>(Při odpovědi na otázku není nutné vyjmenovávat všechna práva patřící do jednotlivých skupin, postačí vždy uvést 3 příklady)</a:t>
            </a:r>
            <a:endParaRPr lang="cs-CZ" dirty="0"/>
          </a:p>
        </p:txBody>
      </p:sp>
    </p:spTree>
    <p:extLst>
      <p:ext uri="{BB962C8B-B14F-4D97-AF65-F5344CB8AC3E}">
        <p14:creationId xmlns:p14="http://schemas.microsoft.com/office/powerpoint/2010/main" val="23148484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Spotřebitelská smlouva</a:t>
            </a:r>
          </a:p>
        </p:txBody>
      </p:sp>
      <p:sp>
        <p:nvSpPr>
          <p:cNvPr id="3" name="Zástupný symbol pro obsah 2"/>
          <p:cNvSpPr>
            <a:spLocks noGrp="1"/>
          </p:cNvSpPr>
          <p:nvPr>
            <p:ph sz="quarter" idx="1"/>
          </p:nvPr>
        </p:nvSpPr>
        <p:spPr/>
        <p:txBody>
          <a:bodyPr/>
          <a:lstStyle/>
          <a:p>
            <a:pPr marL="0" indent="0">
              <a:buNone/>
            </a:pPr>
            <a:r>
              <a:rPr lang="cs-CZ" sz="2400" dirty="0"/>
              <a:t>Jakákoli </a:t>
            </a:r>
            <a:r>
              <a:rPr lang="cs-CZ" sz="2400" dirty="0" smtClean="0"/>
              <a:t>smlouva, </a:t>
            </a:r>
            <a:r>
              <a:rPr lang="cs-CZ" sz="2400" dirty="0"/>
              <a:t>jejímiž stranami jsou spotřebitel a </a:t>
            </a:r>
            <a:r>
              <a:rPr lang="cs-CZ" sz="2400" dirty="0" smtClean="0"/>
              <a:t>podnikatel (typickou spotřebitelskou smlouvou je třeba koupě zboží v obchodě). Oproti běžný smlouvám se liší tím, že je u nich stanovena</a:t>
            </a:r>
            <a:endParaRPr lang="cs-CZ" sz="2400" dirty="0"/>
          </a:p>
          <a:p>
            <a:r>
              <a:rPr lang="cs-CZ" sz="2400" dirty="0" smtClean="0"/>
              <a:t>ochrana </a:t>
            </a:r>
            <a:r>
              <a:rPr lang="cs-CZ" sz="2400" dirty="0"/>
              <a:t>slabší strany</a:t>
            </a:r>
          </a:p>
          <a:p>
            <a:r>
              <a:rPr lang="cs-CZ" sz="2400" dirty="0" smtClean="0"/>
              <a:t>informační </a:t>
            </a:r>
            <a:r>
              <a:rPr lang="cs-CZ" sz="2400" dirty="0"/>
              <a:t>povinnost podnikatele</a:t>
            </a:r>
          </a:p>
          <a:p>
            <a:r>
              <a:rPr lang="cs-CZ" sz="2400" dirty="0" smtClean="0"/>
              <a:t>zákaz </a:t>
            </a:r>
            <a:r>
              <a:rPr lang="cs-CZ" sz="2400" dirty="0"/>
              <a:t>jednostranně nevýhodných ujednání</a:t>
            </a:r>
          </a:p>
          <a:p>
            <a:pPr marL="0" indent="0">
              <a:buNone/>
            </a:pPr>
            <a:endParaRPr lang="cs-CZ" dirty="0"/>
          </a:p>
        </p:txBody>
      </p:sp>
    </p:spTree>
    <p:extLst>
      <p:ext uri="{BB962C8B-B14F-4D97-AF65-F5344CB8AC3E}">
        <p14:creationId xmlns:p14="http://schemas.microsoft.com/office/powerpoint/2010/main" val="71152855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01752" y="228600"/>
            <a:ext cx="8534400" cy="896144"/>
          </a:xfrm>
        </p:spPr>
        <p:txBody>
          <a:bodyPr>
            <a:noAutofit/>
          </a:bodyPr>
          <a:lstStyle/>
          <a:p>
            <a:r>
              <a:rPr lang="cs-CZ" sz="2800" dirty="0"/>
              <a:t>Distanční smlouvy a smlouvy uzavírané mimo obchodní prostory</a:t>
            </a:r>
          </a:p>
        </p:txBody>
      </p:sp>
      <p:sp>
        <p:nvSpPr>
          <p:cNvPr id="3" name="Zástupný symbol pro obsah 2"/>
          <p:cNvSpPr>
            <a:spLocks noGrp="1"/>
          </p:cNvSpPr>
          <p:nvPr>
            <p:ph sz="quarter" idx="1"/>
          </p:nvPr>
        </p:nvSpPr>
        <p:spPr/>
        <p:txBody>
          <a:bodyPr/>
          <a:lstStyle/>
          <a:p>
            <a:r>
              <a:rPr lang="cs-CZ" dirty="0"/>
              <a:t>Specifický druh spotřebitelských smluv</a:t>
            </a:r>
          </a:p>
          <a:p>
            <a:r>
              <a:rPr lang="cs-CZ" dirty="0"/>
              <a:t>Distanční smlouvy – uzavírané prostřednictvím telefonu, internetu nebo korespondenčně</a:t>
            </a:r>
          </a:p>
          <a:p>
            <a:r>
              <a:rPr lang="cs-CZ" dirty="0"/>
              <a:t>Smlouva uzavřená mimo obchodní prostory – zejména na předváděcích akcích. </a:t>
            </a:r>
          </a:p>
          <a:p>
            <a:r>
              <a:rPr lang="cs-CZ" dirty="0" smtClean="0"/>
              <a:t>Oproti běžným spotřebitelským smlouvám má spotřebitel právo </a:t>
            </a:r>
            <a:r>
              <a:rPr lang="cs-CZ" dirty="0"/>
              <a:t>odstoupit od smlouvy do 14 dnů bez udání důvodu – povinnost stran vrátit si navzájem poskytnuté plnění</a:t>
            </a:r>
          </a:p>
          <a:p>
            <a:endParaRPr lang="cs-CZ" dirty="0"/>
          </a:p>
        </p:txBody>
      </p:sp>
    </p:spTree>
    <p:extLst>
      <p:ext uri="{BB962C8B-B14F-4D97-AF65-F5344CB8AC3E}">
        <p14:creationId xmlns:p14="http://schemas.microsoft.com/office/powerpoint/2010/main" val="256629600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Otázka č. 8</a:t>
            </a:r>
            <a:endParaRPr lang="cs-CZ" dirty="0"/>
          </a:p>
        </p:txBody>
      </p:sp>
      <p:sp>
        <p:nvSpPr>
          <p:cNvPr id="3" name="Zástupný symbol pro obsah 2"/>
          <p:cNvSpPr>
            <a:spLocks noGrp="1"/>
          </p:cNvSpPr>
          <p:nvPr>
            <p:ph sz="quarter" idx="1"/>
          </p:nvPr>
        </p:nvSpPr>
        <p:spPr/>
        <p:txBody>
          <a:bodyPr/>
          <a:lstStyle/>
          <a:p>
            <a:pPr marL="0" indent="0">
              <a:buNone/>
            </a:pPr>
            <a:r>
              <a:rPr lang="cs-CZ" b="1" dirty="0"/>
              <a:t>Odpovědnostní právo</a:t>
            </a:r>
            <a:r>
              <a:rPr lang="cs-CZ" dirty="0"/>
              <a:t> (odpovědnost za majetkovou a nemajetkovou újmu v občanském právu, bezdůvodné obohacení, odpovědnost za škodu v pracovním právu, okolnosti vylučující protiprávnost, způsob uplatnění nároku na náhradu škody a nemajetkové újmy)</a:t>
            </a:r>
          </a:p>
        </p:txBody>
      </p:sp>
    </p:spTree>
    <p:extLst>
      <p:ext uri="{BB962C8B-B14F-4D97-AF65-F5344CB8AC3E}">
        <p14:creationId xmlns:p14="http://schemas.microsoft.com/office/powerpoint/2010/main" val="144479766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Obecně k osmé otázce</a:t>
            </a:r>
            <a:endParaRPr lang="cs-CZ" dirty="0"/>
          </a:p>
        </p:txBody>
      </p:sp>
      <p:sp>
        <p:nvSpPr>
          <p:cNvPr id="3" name="Zástupný symbol pro obsah 2"/>
          <p:cNvSpPr>
            <a:spLocks noGrp="1"/>
          </p:cNvSpPr>
          <p:nvPr>
            <p:ph sz="quarter" idx="1"/>
          </p:nvPr>
        </p:nvSpPr>
        <p:spPr/>
        <p:txBody>
          <a:bodyPr>
            <a:normAutofit/>
          </a:bodyPr>
          <a:lstStyle/>
          <a:p>
            <a:pPr marL="0" indent="0">
              <a:buNone/>
            </a:pPr>
            <a:r>
              <a:rPr lang="cs-CZ" dirty="0" smtClean="0"/>
              <a:t>Otázka směřuje na odpovědnostní právo, které je upraveno jednak v občanském zákoníku, a také v zákoníku práce. Proto je nutné znát vztah mezi těmito právními úpravami. Je také zapotřebí rozlišovat mezi pojmy škoda a nemajetková újma a umět tyto pojmy definovat. V rámci obou úprav (OZ i ZP) existuje rozdělení na obecnou a zvláštní odpovědnost a je zapotřebí znát rozdíl mezi nimi. </a:t>
            </a:r>
            <a:endParaRPr lang="cs-CZ" dirty="0"/>
          </a:p>
        </p:txBody>
      </p:sp>
    </p:spTree>
    <p:extLst>
      <p:ext uri="{BB962C8B-B14F-4D97-AF65-F5344CB8AC3E}">
        <p14:creationId xmlns:p14="http://schemas.microsoft.com/office/powerpoint/2010/main" val="165508648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Odpovědnostní právo</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85000" lnSpcReduction="20000"/>
          </a:bodyPr>
          <a:lstStyle/>
          <a:p>
            <a:pPr marL="0" indent="0">
              <a:buNone/>
            </a:pPr>
            <a:r>
              <a:rPr lang="cs-CZ" dirty="0"/>
              <a:t>Jestliže někdo porušením svých povinností způsobí jinému majetkovou škodu či jinou újmu, </a:t>
            </a:r>
            <a:r>
              <a:rPr lang="cs-CZ" dirty="0" smtClean="0"/>
              <a:t>vzniká mu povinnost tuto škodu či újmu odčinit. Zákon proto stanoví pravidla</a:t>
            </a:r>
            <a:r>
              <a:rPr lang="cs-CZ" dirty="0"/>
              <a:t>, podle kterých bude možné určit zejména, jakým způsobem, popř. v jaké výši má k této nápravě dojít. Výsledkem by přitom mělo být co nejúplnější uspokojení poškozeného, tedy vyvolání takového stavu, jako by ke vzniku újmy vůbec nedošlo. Z této deliktní odpovědnosti vznikají závazky z </a:t>
            </a:r>
            <a:r>
              <a:rPr lang="cs-CZ" dirty="0" smtClean="0"/>
              <a:t>deliktů.</a:t>
            </a:r>
          </a:p>
          <a:p>
            <a:pPr marL="0" indent="0">
              <a:buNone/>
            </a:pPr>
            <a:r>
              <a:rPr lang="cs-CZ" dirty="0" smtClean="0"/>
              <a:t>Deliktní odpovědnost je upravena jednak v občanském zákoníku, a také v zákoníku </a:t>
            </a:r>
            <a:r>
              <a:rPr lang="cs-CZ" dirty="0"/>
              <a:t>práce. Vztah mezi občanským zákoníkem a zákoníkem práce v oblasti odpovědnosti za škodu je vztahem speciality a generality, což znamená, že pokud ke škodě došlo v souvislosti s pracovněprávními vztahy, užije se speciální úprava zákoníku práce. Ve všech ostatních případech se užije generální (obecná) úprava občanského zákoníku. </a:t>
            </a:r>
          </a:p>
        </p:txBody>
      </p:sp>
    </p:spTree>
    <p:extLst>
      <p:ext uri="{BB962C8B-B14F-4D97-AF65-F5344CB8AC3E}">
        <p14:creationId xmlns:p14="http://schemas.microsoft.com/office/powerpoint/2010/main" val="195216041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da-DK" dirty="0"/>
              <a:t>Odpovědnost za majetkovou újmu</a:t>
            </a:r>
            <a:endParaRPr lang="cs-CZ" dirty="0"/>
          </a:p>
        </p:txBody>
      </p:sp>
      <p:sp>
        <p:nvSpPr>
          <p:cNvPr id="3" name="Zástupný symbol pro obsah 2"/>
          <p:cNvSpPr>
            <a:spLocks noGrp="1"/>
          </p:cNvSpPr>
          <p:nvPr>
            <p:ph sz="quarter" idx="1"/>
          </p:nvPr>
        </p:nvSpPr>
        <p:spPr/>
        <p:txBody>
          <a:bodyPr/>
          <a:lstStyle/>
          <a:p>
            <a:pPr marL="0" indent="0">
              <a:buNone/>
            </a:pPr>
            <a:r>
              <a:rPr lang="cs-CZ" dirty="0" smtClean="0"/>
              <a:t>Základní pojmem majetkové újmy je škoda.</a:t>
            </a:r>
          </a:p>
          <a:p>
            <a:pPr marL="68580" indent="0" algn="just">
              <a:buNone/>
            </a:pPr>
            <a:r>
              <a:rPr lang="cs-CZ" b="1" dirty="0"/>
              <a:t>Škoda - </a:t>
            </a:r>
            <a:r>
              <a:rPr lang="cs-CZ" dirty="0"/>
              <a:t>jakákoli ztráta na majetku spočívající jak ve škodě skutečné (výši, o kterou se hodnota majetku snížila), ale i o ušlém zisku.</a:t>
            </a:r>
          </a:p>
          <a:p>
            <a:pPr marL="68580" indent="0" algn="just">
              <a:buNone/>
            </a:pPr>
            <a:r>
              <a:rPr lang="cs-CZ" b="1" dirty="0"/>
              <a:t>Způsoby náhrady škody </a:t>
            </a:r>
          </a:p>
          <a:p>
            <a:pPr algn="just">
              <a:buFontTx/>
              <a:buChar char="-"/>
            </a:pPr>
            <a:r>
              <a:rPr lang="cs-CZ" dirty="0"/>
              <a:t>v penězích, </a:t>
            </a:r>
          </a:p>
          <a:p>
            <a:pPr algn="just">
              <a:buFontTx/>
              <a:buChar char="-"/>
            </a:pPr>
            <a:r>
              <a:rPr lang="cs-CZ" dirty="0"/>
              <a:t>uvedením do předešlého stavu (opravou)</a:t>
            </a:r>
          </a:p>
          <a:p>
            <a:pPr marL="0" indent="0">
              <a:buNone/>
            </a:pPr>
            <a:endParaRPr lang="cs-CZ" dirty="0"/>
          </a:p>
        </p:txBody>
      </p:sp>
    </p:spTree>
    <p:extLst>
      <p:ext uri="{BB962C8B-B14F-4D97-AF65-F5344CB8AC3E}">
        <p14:creationId xmlns:p14="http://schemas.microsoft.com/office/powerpoint/2010/main" val="239800544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da-DK" sz="3600" dirty="0"/>
              <a:t>Odpovědnost za nemajetkovou újmu</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70000" lnSpcReduction="20000"/>
          </a:bodyPr>
          <a:lstStyle/>
          <a:p>
            <a:pPr marL="68580" indent="0" algn="just">
              <a:buNone/>
            </a:pPr>
            <a:r>
              <a:rPr lang="cs-CZ" sz="2800" b="1" dirty="0"/>
              <a:t>Nemajetková újma </a:t>
            </a:r>
            <a:r>
              <a:rPr lang="cs-CZ" sz="2800" dirty="0"/>
              <a:t>- jakákoli újma, která pro poškozeného neznamená přímou ztrátu na majetku (zásah do zdraví, cti, soukromí osoby apod.) </a:t>
            </a:r>
            <a:endParaRPr lang="cs-CZ" sz="2800" b="1" dirty="0"/>
          </a:p>
          <a:p>
            <a:pPr marL="68580" indent="0" algn="just">
              <a:buNone/>
            </a:pPr>
            <a:r>
              <a:rPr lang="cs-CZ" sz="2800" b="1" dirty="0"/>
              <a:t>Způsob náhrady nemajetkové újmy - </a:t>
            </a:r>
            <a:r>
              <a:rPr lang="cs-CZ" sz="2800" dirty="0"/>
              <a:t>tzv. </a:t>
            </a:r>
            <a:r>
              <a:rPr lang="cs-CZ" sz="2800" b="1" dirty="0"/>
              <a:t>zadostiučinění</a:t>
            </a:r>
            <a:r>
              <a:rPr lang="cs-CZ" sz="2800" dirty="0"/>
              <a:t>, např.</a:t>
            </a:r>
          </a:p>
          <a:p>
            <a:pPr lvl="0" algn="just"/>
            <a:r>
              <a:rPr lang="cs-CZ" sz="2800" dirty="0"/>
              <a:t>omluva</a:t>
            </a:r>
          </a:p>
          <a:p>
            <a:pPr lvl="0" algn="just"/>
            <a:r>
              <a:rPr lang="cs-CZ" sz="2800" dirty="0"/>
              <a:t>peníze za bolest a horší budoucnost</a:t>
            </a:r>
          </a:p>
          <a:p>
            <a:pPr lvl="0" algn="just"/>
            <a:r>
              <a:rPr lang="cs-CZ" sz="2800" dirty="0"/>
              <a:t>náhrada za duševní útrapy pro blízké</a:t>
            </a:r>
          </a:p>
          <a:p>
            <a:pPr lvl="0" algn="just"/>
            <a:r>
              <a:rPr lang="cs-CZ" sz="2800" dirty="0"/>
              <a:t>náhrada nákladů léčení</a:t>
            </a:r>
          </a:p>
          <a:p>
            <a:pPr lvl="0" algn="just"/>
            <a:r>
              <a:rPr lang="cs-CZ" sz="2800" dirty="0"/>
              <a:t>peněžitý důchod</a:t>
            </a:r>
          </a:p>
          <a:p>
            <a:pPr lvl="0" algn="just"/>
            <a:r>
              <a:rPr lang="cs-CZ" sz="2800" dirty="0"/>
              <a:t>náhrada za ztrátu na důchodu</a:t>
            </a:r>
          </a:p>
          <a:p>
            <a:pPr lvl="0" algn="just"/>
            <a:r>
              <a:rPr lang="cs-CZ" sz="2800" dirty="0"/>
              <a:t>náhrada za ztrátu na výdělku v pracovní neschopnosti</a:t>
            </a:r>
          </a:p>
          <a:p>
            <a:pPr lvl="0" algn="just"/>
            <a:r>
              <a:rPr lang="cs-CZ" sz="2800" dirty="0"/>
              <a:t>náhrada za ztrátu výdělku po skončení pracovní neschopnosti</a:t>
            </a:r>
          </a:p>
          <a:p>
            <a:pPr lvl="0" algn="just"/>
            <a:r>
              <a:rPr lang="cs-CZ" sz="2800" dirty="0"/>
              <a:t>odbytné</a:t>
            </a:r>
          </a:p>
          <a:p>
            <a:pPr lvl="0" algn="just"/>
            <a:r>
              <a:rPr lang="cs-CZ" sz="2800" dirty="0"/>
              <a:t>náhrada nákladů pohřbu</a:t>
            </a:r>
          </a:p>
          <a:p>
            <a:pPr lvl="0" algn="just"/>
            <a:r>
              <a:rPr lang="cs-CZ" sz="2800" dirty="0"/>
              <a:t>náhrada nákladů na výživné </a:t>
            </a:r>
            <a:r>
              <a:rPr lang="cs-CZ" sz="2800" dirty="0" smtClean="0"/>
              <a:t>pozůstalým</a:t>
            </a:r>
            <a:endParaRPr lang="cs-CZ" sz="2800" dirty="0"/>
          </a:p>
        </p:txBody>
      </p:sp>
    </p:spTree>
    <p:extLst>
      <p:ext uri="{BB962C8B-B14F-4D97-AF65-F5344CB8AC3E}">
        <p14:creationId xmlns:p14="http://schemas.microsoft.com/office/powerpoint/2010/main" val="1759794547"/>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228600"/>
            <a:ext cx="8784976" cy="824136"/>
          </a:xfrm>
        </p:spPr>
        <p:txBody>
          <a:bodyPr>
            <a:noAutofit/>
          </a:bodyPr>
          <a:lstStyle/>
          <a:p>
            <a:r>
              <a:rPr lang="cs-CZ" sz="2800" dirty="0"/>
              <a:t>Druhy odpovědnosti za škodu a nemajetkovou </a:t>
            </a:r>
            <a:r>
              <a:rPr lang="cs-CZ" sz="2800" dirty="0" smtClean="0"/>
              <a:t>újmu podle OZ</a:t>
            </a:r>
            <a:endParaRPr lang="cs-CZ" sz="2800" dirty="0"/>
          </a:p>
        </p:txBody>
      </p:sp>
      <p:sp>
        <p:nvSpPr>
          <p:cNvPr id="3" name="Zástupný symbol pro obsah 2"/>
          <p:cNvSpPr>
            <a:spLocks noGrp="1"/>
          </p:cNvSpPr>
          <p:nvPr>
            <p:ph sz="quarter" idx="1"/>
          </p:nvPr>
        </p:nvSpPr>
        <p:spPr/>
        <p:txBody>
          <a:bodyPr/>
          <a:lstStyle/>
          <a:p>
            <a:pPr marL="68580" indent="0" algn="just">
              <a:buNone/>
            </a:pPr>
            <a:r>
              <a:rPr lang="cs-CZ" sz="2800" b="1" dirty="0"/>
              <a:t>Obecná odpovědnost - </a:t>
            </a:r>
            <a:r>
              <a:rPr lang="cs-CZ" sz="2800" dirty="0"/>
              <a:t> škoda zaviněná porušením zákonné povinnosti nebo dobrých mravů. Uplatní se pouze v případech, kdy nebude splněna podmínka některého zvláštního typu odpovědnosti. </a:t>
            </a:r>
          </a:p>
          <a:p>
            <a:pPr marL="68580" indent="0" algn="just">
              <a:buNone/>
            </a:pPr>
            <a:r>
              <a:rPr lang="cs-CZ" sz="2800" b="1" dirty="0"/>
              <a:t>Zvláštní typy odpovědnosti </a:t>
            </a:r>
            <a:r>
              <a:rPr lang="cs-CZ" sz="2800" dirty="0"/>
              <a:t>- mají určitá specifika a jejich užití má přednost před obecnou </a:t>
            </a:r>
            <a:r>
              <a:rPr lang="cs-CZ" sz="2800" dirty="0" smtClean="0"/>
              <a:t>odpovědností. Velmi často není nese odpovědnost i osoba, která škodu přímo nezavinila.</a:t>
            </a:r>
            <a:endParaRPr lang="cs-CZ" sz="2800" dirty="0"/>
          </a:p>
          <a:p>
            <a:endParaRPr lang="cs-CZ" dirty="0"/>
          </a:p>
        </p:txBody>
      </p:sp>
    </p:spTree>
    <p:extLst>
      <p:ext uri="{BB962C8B-B14F-4D97-AF65-F5344CB8AC3E}">
        <p14:creationId xmlns:p14="http://schemas.microsoft.com/office/powerpoint/2010/main" val="22482729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z="3200" dirty="0"/>
              <a:t>Zvláštní typy </a:t>
            </a:r>
            <a:r>
              <a:rPr lang="cs-CZ" sz="3200" dirty="0" smtClean="0"/>
              <a:t>odpovědnosti podle OZ</a:t>
            </a:r>
            <a:endParaRPr lang="cs-CZ" dirty="0"/>
          </a:p>
        </p:txBody>
      </p:sp>
      <p:sp>
        <p:nvSpPr>
          <p:cNvPr id="3" name="Zástupný symbol pro obsah 2"/>
          <p:cNvSpPr>
            <a:spLocks noGrp="1"/>
          </p:cNvSpPr>
          <p:nvPr>
            <p:ph sz="quarter" idx="1"/>
          </p:nvPr>
        </p:nvSpPr>
        <p:spPr>
          <a:xfrm>
            <a:off x="301752" y="1527048"/>
            <a:ext cx="8503920" cy="4854280"/>
          </a:xfrm>
        </p:spPr>
        <p:txBody>
          <a:bodyPr>
            <a:normAutofit fontScale="55000" lnSpcReduction="20000"/>
          </a:bodyPr>
          <a:lstStyle/>
          <a:p>
            <a:pPr algn="just"/>
            <a:r>
              <a:rPr lang="cs-CZ" sz="2900" b="1" dirty="0"/>
              <a:t>odpovědnost za úmyslné či jinak zavrženíhodné poškození věci </a:t>
            </a:r>
            <a:r>
              <a:rPr lang="cs-CZ" sz="2900" dirty="0"/>
              <a:t>– lze požadovat cenu zvláštní obliby</a:t>
            </a:r>
          </a:p>
          <a:p>
            <a:pPr algn="just"/>
            <a:r>
              <a:rPr lang="cs-CZ" sz="2900" b="1" dirty="0"/>
              <a:t>odpovědnost za škodu způsobenou z pohnutky zvláště zavrženíhodné</a:t>
            </a:r>
            <a:r>
              <a:rPr lang="cs-CZ" sz="2900" dirty="0"/>
              <a:t> – lze požadovat cenu zvláštní obliby i odškodnění nemajetkové újmy</a:t>
            </a:r>
            <a:endParaRPr lang="cs-CZ" sz="2900" b="1" dirty="0"/>
          </a:p>
          <a:p>
            <a:pPr algn="just"/>
            <a:r>
              <a:rPr lang="cs-CZ" sz="2900" b="1" dirty="0"/>
              <a:t>náhrada za ublížení na zdraví a usmrcení </a:t>
            </a:r>
            <a:r>
              <a:rPr lang="cs-CZ" sz="2900" dirty="0"/>
              <a:t>– povinnost poskytnout peněžitou náhradu, případně odškodnit pozůstalé</a:t>
            </a:r>
          </a:p>
          <a:p>
            <a:pPr algn="just"/>
            <a:r>
              <a:rPr lang="cs-CZ" sz="2900" b="1" dirty="0"/>
              <a:t>odpovědnost za škodu způsobenou tím, kdo nemůže posoudit následky svého jednání </a:t>
            </a:r>
            <a:r>
              <a:rPr lang="cs-CZ" sz="2900" dirty="0"/>
              <a:t>-</a:t>
            </a:r>
            <a:r>
              <a:rPr lang="da-DK" sz="2900" dirty="0"/>
              <a:t> Společně se škůdcem nahradí </a:t>
            </a:r>
            <a:r>
              <a:rPr lang="cs-CZ" sz="2900" dirty="0"/>
              <a:t> </a:t>
            </a:r>
            <a:r>
              <a:rPr lang="da-DK" sz="2900" dirty="0"/>
              <a:t>škodu i ten, kdo nad ním zanedbal náležitý dohled. </a:t>
            </a:r>
            <a:endParaRPr lang="cs-CZ" sz="2900" dirty="0"/>
          </a:p>
          <a:p>
            <a:pPr algn="just"/>
            <a:r>
              <a:rPr lang="cs-CZ" sz="2900" b="1" dirty="0"/>
              <a:t>odpovědnost za škodu způsobenou zvířetem </a:t>
            </a:r>
            <a:r>
              <a:rPr lang="cs-CZ" sz="2900" dirty="0"/>
              <a:t>– škodu </a:t>
            </a:r>
            <a:r>
              <a:rPr lang="da-DK" sz="2900" dirty="0"/>
              <a:t>nahradí vlastník </a:t>
            </a:r>
            <a:r>
              <a:rPr lang="cs-CZ" sz="2900" dirty="0"/>
              <a:t>zvířete</a:t>
            </a:r>
            <a:r>
              <a:rPr lang="da-DK" sz="2900" dirty="0"/>
              <a:t>. </a:t>
            </a:r>
            <a:endParaRPr lang="cs-CZ" sz="2900" dirty="0"/>
          </a:p>
          <a:p>
            <a:pPr algn="just"/>
            <a:r>
              <a:rPr lang="cs-CZ" sz="2900" b="1" dirty="0"/>
              <a:t>Škoda z provozní činnosti </a:t>
            </a:r>
            <a:r>
              <a:rPr lang="cs-CZ" sz="2900" dirty="0"/>
              <a:t>– provozovatel nahradí škodu vzniklou z provozu, ledaže prokáže, že vynaložil veškerou péči, aby ke škodě nedošlo. </a:t>
            </a:r>
          </a:p>
          <a:p>
            <a:pPr algn="just"/>
            <a:r>
              <a:rPr lang="cs-CZ" sz="2900" b="1" dirty="0"/>
              <a:t>odpovědnost za škodu na odložené věci </a:t>
            </a:r>
            <a:r>
              <a:rPr lang="cs-CZ" sz="2900" dirty="0"/>
              <a:t>– </a:t>
            </a:r>
            <a:r>
              <a:rPr lang="da-DK" sz="2900" dirty="0"/>
              <a:t>byla-li věc odložena na místě k tomu určeném, nahradí </a:t>
            </a:r>
            <a:r>
              <a:rPr lang="cs-CZ" sz="2900" dirty="0"/>
              <a:t> škodu </a:t>
            </a:r>
            <a:r>
              <a:rPr lang="da-DK" sz="2900" dirty="0"/>
              <a:t>provozovatel . </a:t>
            </a:r>
            <a:endParaRPr lang="cs-CZ" sz="2900" dirty="0"/>
          </a:p>
          <a:p>
            <a:pPr algn="just"/>
            <a:r>
              <a:rPr lang="cs-CZ" sz="2900" b="1" dirty="0"/>
              <a:t>odpovědnost za škodu na vnesené věci </a:t>
            </a:r>
            <a:r>
              <a:rPr lang="cs-CZ" sz="2900" dirty="0"/>
              <a:t>– škodu hradí provozovatel ubytovací </a:t>
            </a:r>
            <a:r>
              <a:rPr lang="da-DK" sz="2900" dirty="0"/>
              <a:t>služby. </a:t>
            </a:r>
            <a:endParaRPr lang="cs-CZ" sz="2900" dirty="0"/>
          </a:p>
          <a:p>
            <a:pPr algn="just"/>
            <a:r>
              <a:rPr lang="cs-CZ" sz="2900" b="1" dirty="0"/>
              <a:t>náhrada při újmě na přirozených právech člověka </a:t>
            </a:r>
            <a:r>
              <a:rPr lang="cs-CZ" sz="2900" dirty="0"/>
              <a:t>– hradí se i </a:t>
            </a:r>
            <a:r>
              <a:rPr lang="da-DK" sz="2900" dirty="0"/>
              <a:t>nemajetkov</a:t>
            </a:r>
            <a:r>
              <a:rPr lang="cs-CZ" sz="2900" dirty="0"/>
              <a:t>á</a:t>
            </a:r>
            <a:r>
              <a:rPr lang="da-DK" sz="2900" dirty="0"/>
              <a:t> újm</a:t>
            </a:r>
            <a:r>
              <a:rPr lang="cs-CZ" sz="2900" dirty="0"/>
              <a:t>a</a:t>
            </a:r>
            <a:r>
              <a:rPr lang="da-DK" sz="2900" dirty="0"/>
              <a:t>. </a:t>
            </a:r>
            <a:endParaRPr lang="cs-CZ" sz="2900" dirty="0"/>
          </a:p>
          <a:p>
            <a:pPr algn="just"/>
            <a:r>
              <a:rPr lang="cs-CZ" sz="2900" b="1" dirty="0"/>
              <a:t>náhrada při poranění zvířete </a:t>
            </a:r>
            <a:r>
              <a:rPr lang="cs-CZ" sz="2900" dirty="0"/>
              <a:t>–</a:t>
            </a:r>
            <a:r>
              <a:rPr lang="cs-CZ" sz="2900" b="1" dirty="0"/>
              <a:t> </a:t>
            </a:r>
            <a:r>
              <a:rPr lang="da-DK" sz="2900" dirty="0"/>
              <a:t>hradí</a:t>
            </a:r>
            <a:r>
              <a:rPr lang="cs-CZ" sz="2900" dirty="0"/>
              <a:t> se ú</a:t>
            </a:r>
            <a:r>
              <a:rPr lang="da-DK" sz="2900" dirty="0"/>
              <a:t>čelně vynaložené náklady spojené s péčí o zdraví zraněného zvířete, i když podstatně převyšují cenu zvířete. </a:t>
            </a:r>
            <a:endParaRPr lang="cs-CZ" sz="2900" dirty="0"/>
          </a:p>
          <a:p>
            <a:pPr algn="just"/>
            <a:r>
              <a:rPr lang="cs-CZ" sz="2900" b="1" dirty="0"/>
              <a:t>náhrada újmy za narušení dovolené </a:t>
            </a:r>
            <a:r>
              <a:rPr lang="cs-CZ" sz="2900" dirty="0"/>
              <a:t>– při porušení povinnosti nahradí pořadatel zákazníkovi vedle škody na majetku také újmu za narušení dovolené</a:t>
            </a:r>
          </a:p>
          <a:p>
            <a:endParaRPr lang="cs-CZ" dirty="0"/>
          </a:p>
        </p:txBody>
      </p:sp>
    </p:spTree>
    <p:extLst>
      <p:ext uri="{BB962C8B-B14F-4D97-AF65-F5344CB8AC3E}">
        <p14:creationId xmlns:p14="http://schemas.microsoft.com/office/powerpoint/2010/main" val="36675900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Bezdůvodné obohacení</a:t>
            </a:r>
            <a:endParaRPr lang="cs-CZ" dirty="0"/>
          </a:p>
        </p:txBody>
      </p:sp>
      <p:sp>
        <p:nvSpPr>
          <p:cNvPr id="3" name="Zástupný symbol pro obsah 2"/>
          <p:cNvSpPr>
            <a:spLocks noGrp="1"/>
          </p:cNvSpPr>
          <p:nvPr>
            <p:ph sz="quarter" idx="1"/>
          </p:nvPr>
        </p:nvSpPr>
        <p:spPr/>
        <p:txBody>
          <a:bodyPr>
            <a:normAutofit lnSpcReduction="10000"/>
          </a:bodyPr>
          <a:lstStyle/>
          <a:p>
            <a:pPr marL="0" indent="0">
              <a:buNone/>
            </a:pPr>
            <a:r>
              <a:rPr lang="cs-CZ" dirty="0" smtClean="0"/>
              <a:t>V</a:t>
            </a:r>
            <a:r>
              <a:rPr lang="cs-CZ" dirty="0"/>
              <a:t> případě, kdy se někdo bez spravedlivého důvodu obohatí na úkor druhého, aniž by došlo k protiprávnímu jednání. Platí zásada, že ten, kdo se bezdůvodně obohatil, by měl ochuzenému veškerý majetkový prospěch vrátit</a:t>
            </a:r>
            <a:r>
              <a:rPr lang="cs-CZ" dirty="0" smtClean="0"/>
              <a:t>.</a:t>
            </a:r>
          </a:p>
          <a:p>
            <a:pPr marL="0" indent="0">
              <a:buNone/>
            </a:pPr>
            <a:r>
              <a:rPr lang="cs-CZ" dirty="0" smtClean="0"/>
              <a:t>Oproti odpovědnosti za škodu zde může chybět jakékoliv protiprávní jednání obohaceného (např. obohacenému přišly na účet peníze v důsledku chyby poškozeného), proto není obohacený sankcionován povinností vydat případné úroky, nebo nést náklady na vrácení věci.</a:t>
            </a:r>
            <a:endParaRPr lang="cs-CZ" dirty="0"/>
          </a:p>
          <a:p>
            <a:endParaRPr lang="cs-CZ" dirty="0"/>
          </a:p>
        </p:txBody>
      </p:sp>
    </p:spTree>
    <p:extLst>
      <p:ext uri="{BB962C8B-B14F-4D97-AF65-F5344CB8AC3E}">
        <p14:creationId xmlns:p14="http://schemas.microsoft.com/office/powerpoint/2010/main" val="10726025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dministrativní">
  <a:themeElements>
    <a:clrScheme name="Exekutivní">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Administrativní">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dministrativní">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3594</TotalTime>
  <Words>15024</Words>
  <Application>Microsoft Office PowerPoint</Application>
  <PresentationFormat>Předvádění na obrazovce (4:3)</PresentationFormat>
  <Paragraphs>1795</Paragraphs>
  <Slides>316</Slides>
  <Notes>0</Notes>
  <HiddenSlides>0</HiddenSlides>
  <MMClips>0</MMClips>
  <ScaleCrop>false</ScaleCrop>
  <HeadingPairs>
    <vt:vector size="4" baseType="variant">
      <vt:variant>
        <vt:lpstr>Motiv</vt:lpstr>
      </vt:variant>
      <vt:variant>
        <vt:i4>1</vt:i4>
      </vt:variant>
      <vt:variant>
        <vt:lpstr>Nadpisy snímků</vt:lpstr>
      </vt:variant>
      <vt:variant>
        <vt:i4>316</vt:i4>
      </vt:variant>
    </vt:vector>
  </HeadingPairs>
  <TitlesOfParts>
    <vt:vector size="317" baseType="lpstr">
      <vt:lpstr>Administrativní</vt:lpstr>
      <vt:lpstr>ZÁKLADY PRÁVA A TRESTNÍ PRÁVO</vt:lpstr>
      <vt:lpstr>Obecně ke zkoušce</vt:lpstr>
      <vt:lpstr>Otázka č. 1</vt:lpstr>
      <vt:lpstr>Obecně k první otázce.</vt:lpstr>
      <vt:lpstr>Přirozenoprávní a pozitivněprávní systémy</vt:lpstr>
      <vt:lpstr>Základní práva a svobody </vt:lpstr>
      <vt:lpstr>Historický vývoj lidských práv</vt:lpstr>
      <vt:lpstr>Ochrana lidských práv</vt:lpstr>
      <vt:lpstr>Listina základních práv a svobod</vt:lpstr>
      <vt:lpstr>Základní lidská práva a svobody</vt:lpstr>
      <vt:lpstr>Politická práva</vt:lpstr>
      <vt:lpstr>Práva národnostních a etnických menšin</vt:lpstr>
      <vt:lpstr>Hospodářská, sociální a kulturní práva</vt:lpstr>
      <vt:lpstr>Právo na soudní a jinou právní ochranu</vt:lpstr>
      <vt:lpstr>DISKRIMINACE</vt:lpstr>
      <vt:lpstr>Ochrana proti diskriminaci </vt:lpstr>
      <vt:lpstr>Formy diskriminačního jednání)</vt:lpstr>
      <vt:lpstr>Diskriminací není</vt:lpstr>
      <vt:lpstr>Veřejnoprávní ochrana proti diskriminaci</vt:lpstr>
      <vt:lpstr>Antidiskriminační žaloba</vt:lpstr>
      <vt:lpstr>Otázka č. 2</vt:lpstr>
      <vt:lpstr>Obecně ke druhé otázce</vt:lpstr>
      <vt:lpstr>Občanské právo</vt:lpstr>
      <vt:lpstr>Postavení občanského práva v systému práva</vt:lpstr>
      <vt:lpstr>Právní skutečnosti </vt:lpstr>
      <vt:lpstr>Věci a jejich rozdělení</vt:lpstr>
      <vt:lpstr>Zvíře</vt:lpstr>
      <vt:lpstr>Otázka č. 3</vt:lpstr>
      <vt:lpstr>Obecně ke třetí otázce</vt:lpstr>
      <vt:lpstr>Osoby</vt:lpstr>
      <vt:lpstr>Člověk (fyzická osoba)</vt:lpstr>
      <vt:lpstr>Právnické osoby</vt:lpstr>
      <vt:lpstr>Právní zastoupení</vt:lpstr>
      <vt:lpstr>Promlčení a prekluze</vt:lpstr>
      <vt:lpstr>Otázka č. 4</vt:lpstr>
      <vt:lpstr>Obecně ke čtvrté otázce</vt:lpstr>
      <vt:lpstr>Absolutní majetková práva</vt:lpstr>
      <vt:lpstr>Struktura věcných práv </vt:lpstr>
      <vt:lpstr>Vlastnictví</vt:lpstr>
      <vt:lpstr>Počet vlastníků</vt:lpstr>
      <vt:lpstr>Podílové spoluvlastnictví </vt:lpstr>
      <vt:lpstr>Společné jmění manželů (SJM)</vt:lpstr>
      <vt:lpstr>Režimy SJM</vt:lpstr>
      <vt:lpstr>Bytové spoluvlastnictví</vt:lpstr>
      <vt:lpstr>Přídatné spoluvlastnictví </vt:lpstr>
      <vt:lpstr>Nabývání vlastnictví</vt:lpstr>
      <vt:lpstr>Zánik vlastnického práva</vt:lpstr>
      <vt:lpstr>Věcná práva k cizím věcem</vt:lpstr>
      <vt:lpstr>Právo stavby</vt:lpstr>
      <vt:lpstr>Věcná břemena</vt:lpstr>
      <vt:lpstr>Zástavní právo</vt:lpstr>
      <vt:lpstr>Zadržovací právo</vt:lpstr>
      <vt:lpstr>Otázka č. 5</vt:lpstr>
      <vt:lpstr>Obecně k páté otázce</vt:lpstr>
      <vt:lpstr>Společné jmění manželů (SJM)</vt:lpstr>
      <vt:lpstr>Režimy SJM</vt:lpstr>
      <vt:lpstr>Správa SJM a nakládání s majetkem </vt:lpstr>
      <vt:lpstr>Odpovědnost za dluhy</vt:lpstr>
      <vt:lpstr>Vznik SJM</vt:lpstr>
      <vt:lpstr>Zánik SJM</vt:lpstr>
      <vt:lpstr>Vypořádání společného jmění </vt:lpstr>
      <vt:lpstr>Pravidla pro vypořádání SJM</vt:lpstr>
      <vt:lpstr>Otázka 6</vt:lpstr>
      <vt:lpstr>Obecně k šesté otázce</vt:lpstr>
      <vt:lpstr>Závazky z právních jednání</vt:lpstr>
      <vt:lpstr>Autonomie vůle stran </vt:lpstr>
      <vt:lpstr>Obsah závazků</vt:lpstr>
      <vt:lpstr>Vznik smluvního závazku </vt:lpstr>
      <vt:lpstr>Změna smluvního závazku </vt:lpstr>
      <vt:lpstr>Zánik smluvního závazku</vt:lpstr>
      <vt:lpstr>Prezentace aplikace PowerPoint</vt:lpstr>
      <vt:lpstr>Otázka č. 7</vt:lpstr>
      <vt:lpstr>Obecně k sedmé otázce</vt:lpstr>
      <vt:lpstr>Druhy smluv</vt:lpstr>
      <vt:lpstr>Darovací smlouva</vt:lpstr>
      <vt:lpstr>Kupní smlouva</vt:lpstr>
      <vt:lpstr>Odpovědnost za vady prodávané věci</vt:lpstr>
      <vt:lpstr>Odpovědnost za vady při prodeji zboží v obchodě</vt:lpstr>
      <vt:lpstr>Vyřízení reklamace </vt:lpstr>
      <vt:lpstr>Nájemní smlouva</vt:lpstr>
      <vt:lpstr>Nájem bytu</vt:lpstr>
      <vt:lpstr>Povinnosti nájemce</vt:lpstr>
      <vt:lpstr>Práva nájemce</vt:lpstr>
      <vt:lpstr>Povinnosti pronajímatele</vt:lpstr>
      <vt:lpstr>Platby za nájem bytu</vt:lpstr>
      <vt:lpstr>Přechod nájmu na člena domácnosti </vt:lpstr>
      <vt:lpstr>Zánik nájmu bytu</vt:lpstr>
      <vt:lpstr>Výpověď z nájmu bytu</vt:lpstr>
      <vt:lpstr>Vyklizení bytu</vt:lpstr>
      <vt:lpstr>Spotřebitelská smlouva</vt:lpstr>
      <vt:lpstr>Distanční smlouvy a smlouvy uzavírané mimo obchodní prostory</vt:lpstr>
      <vt:lpstr>Otázka č. 8</vt:lpstr>
      <vt:lpstr>Obecně k osmé otázce</vt:lpstr>
      <vt:lpstr>Odpovědnostní právo</vt:lpstr>
      <vt:lpstr>Odpovědnost za majetkovou újmu</vt:lpstr>
      <vt:lpstr>Odpovědnost za nemajetkovou újmu</vt:lpstr>
      <vt:lpstr>Druhy odpovědnosti za škodu a nemajetkovou újmu podle OZ</vt:lpstr>
      <vt:lpstr>Zvláštní typy odpovědnosti podle OZ</vt:lpstr>
      <vt:lpstr>Bezdůvodné obohacení</vt:lpstr>
      <vt:lpstr>Odpovědnost za škodu v pracovním právu</vt:lpstr>
      <vt:lpstr>Obecná odpovědnost zaměstnance za škodu </vt:lpstr>
      <vt:lpstr>Odpovědnost zaměstnance za nesplnění povinnosti k odvrácení škody </vt:lpstr>
      <vt:lpstr>Odpovědnost zaměstnance za schodek na svěřených hodnotách</vt:lpstr>
      <vt:lpstr>Odpovědnost zaměstnance za ztrátu svěřených předmětů </vt:lpstr>
      <vt:lpstr>Obecná odpovědnost zaměstnavatele za škodu</vt:lpstr>
      <vt:lpstr>Odpovědnost zaměstnavatele za škodu při pracovních úrazech a nemocech z povolání </vt:lpstr>
      <vt:lpstr>Nároky zaměstnance při  pracovních úrazech a nemocech z povolání </vt:lpstr>
      <vt:lpstr>Odpovědnost zaměstnavatele za škodu na odložených věcech</vt:lpstr>
      <vt:lpstr>Odpovědnost zaměstnavatele za škodu vzniklou při odvracení škody </vt:lpstr>
      <vt:lpstr>Okolnosti vylučující protiprávnost</vt:lpstr>
      <vt:lpstr>Uplatnění nároku na náhradu škody a nemajetkové újmy</vt:lpstr>
      <vt:lpstr>Otázka č. 9</vt:lpstr>
      <vt:lpstr>Obecně k deváté otázce</vt:lpstr>
      <vt:lpstr>Dědické právo</vt:lpstr>
      <vt:lpstr>Pozůstalost a dědictví</vt:lpstr>
      <vt:lpstr>Dědic</vt:lpstr>
      <vt:lpstr>Dědí se na základě </vt:lpstr>
      <vt:lpstr>Dědická smlouva</vt:lpstr>
      <vt:lpstr>Formy závěti</vt:lpstr>
      <vt:lpstr>Náležitosti závěti</vt:lpstr>
      <vt:lpstr>Vykonavatel závěti a správce pozůstalosti </vt:lpstr>
      <vt:lpstr>Odkaz</vt:lpstr>
      <vt:lpstr>Dědění ze zákona</vt:lpstr>
      <vt:lpstr>Vyloučení z dědictví</vt:lpstr>
      <vt:lpstr>Dědická nezpůsobilost</vt:lpstr>
      <vt:lpstr>Dobrovolné způsoby vyloučení z dědictví</vt:lpstr>
      <vt:lpstr>Vydědění</vt:lpstr>
      <vt:lpstr>Obrana před vyděděním</vt:lpstr>
      <vt:lpstr>Odpovědnost dědiců za dluhy zůstavitele</vt:lpstr>
      <vt:lpstr>Zvláštní právo na zaopatření či zajištění</vt:lpstr>
      <vt:lpstr>Otázka č. 10</vt:lpstr>
      <vt:lpstr>Obecně k desáté otázce</vt:lpstr>
      <vt:lpstr>Občanské právo procesní</vt:lpstr>
      <vt:lpstr>Struktura soudní soustavy</vt:lpstr>
      <vt:lpstr>Uplatnění soudní soustavy v občanskoprávním řízení</vt:lpstr>
      <vt:lpstr>Druhy civilního procesu</vt:lpstr>
      <vt:lpstr>Prameny občanského práva procesního v ČR</vt:lpstr>
      <vt:lpstr>Účastník řízení </vt:lpstr>
      <vt:lpstr>Zástupci účastníků</vt:lpstr>
      <vt:lpstr>Úkony účastníků</vt:lpstr>
      <vt:lpstr>Průběh sporného řízení</vt:lpstr>
      <vt:lpstr>Řízení před soudem 1. stupně</vt:lpstr>
      <vt:lpstr>Rozhodnutí soudu</vt:lpstr>
      <vt:lpstr>Řádné opravné prostředky </vt:lpstr>
      <vt:lpstr>Mimořádné opravné prostředky</vt:lpstr>
      <vt:lpstr>Nesporné řízení</vt:lpstr>
      <vt:lpstr>Průběh nesporného řízení</vt:lpstr>
      <vt:lpstr>Otázka č. 11</vt:lpstr>
      <vt:lpstr>Obecně k jedenácté otázce</vt:lpstr>
      <vt:lpstr>Vykonávací řízení - exekuce</vt:lpstr>
      <vt:lpstr>Exekuční titul</vt:lpstr>
      <vt:lpstr>Soudní výkon rozhodnutí</vt:lpstr>
      <vt:lpstr>Exekutorský výkon rozhodnutí (exekuce)</vt:lpstr>
      <vt:lpstr>Prohlášení o majetku </vt:lpstr>
      <vt:lpstr>Způsoby provedení exekuce</vt:lpstr>
      <vt:lpstr>Srážky ze mzdy </vt:lpstr>
      <vt:lpstr>Přikázání pohledávky </vt:lpstr>
      <vt:lpstr>Prodej movitých věcí a nemovitostí </vt:lpstr>
      <vt:lpstr>Zřízení soudcovského zástavního práva na nemovitostech </vt:lpstr>
      <vt:lpstr>Postižení závodu </vt:lpstr>
      <vt:lpstr>Pozastavení řidičského oprávnění </vt:lpstr>
      <vt:lpstr>Vyklizení</vt:lpstr>
      <vt:lpstr>Odebrání věci </vt:lpstr>
      <vt:lpstr>Rozdělení společné věci </vt:lpstr>
      <vt:lpstr>Provedení prací a výkonů </vt:lpstr>
      <vt:lpstr>Ukládání pokut</vt:lpstr>
      <vt:lpstr>Obrana dlužníka proti nařízení exekuce</vt:lpstr>
      <vt:lpstr>Otázka č. 12</vt:lpstr>
      <vt:lpstr>Obecně k dvanácté otázce</vt:lpstr>
      <vt:lpstr>Pracovněprávní vztahy </vt:lpstr>
      <vt:lpstr>Pracovní poměr</vt:lpstr>
      <vt:lpstr>Vznik pracovního poměru</vt:lpstr>
      <vt:lpstr>Druhy pracovního poměru</vt:lpstr>
      <vt:lpstr>Změna pracovního poměru</vt:lpstr>
      <vt:lpstr>Skončení pracovního poměru</vt:lpstr>
      <vt:lpstr>Dohoda o skončení pracovního poměru</vt:lpstr>
      <vt:lpstr>Výpověď</vt:lpstr>
      <vt:lpstr>Výpovědní důvody</vt:lpstr>
      <vt:lpstr>Ochranná doba</vt:lpstr>
      <vt:lpstr>Okamžité zrušení pracovního poměru</vt:lpstr>
      <vt:lpstr>Zrušení pracovního poměru ve zkušební době </vt:lpstr>
      <vt:lpstr>Náležitosti rozvázání pracovního poměru </vt:lpstr>
      <vt:lpstr>Odstupné</vt:lpstr>
      <vt:lpstr>Neplatné rozvázání pracovního poměru </vt:lpstr>
      <vt:lpstr>Pracovní kázeň </vt:lpstr>
      <vt:lpstr>Dohody o pracích konaných mimo pracovní poměr </vt:lpstr>
      <vt:lpstr>Otázka č. 13</vt:lpstr>
      <vt:lpstr>Obecně ke třinácté otázce</vt:lpstr>
      <vt:lpstr>Rodičovská odpovědnost</vt:lpstr>
      <vt:lpstr>Pozastavení, omezení a zbavení rodičovské odpovědnosti</vt:lpstr>
      <vt:lpstr>Výkon rodičovské odpovědnosti po rozvodu manželství</vt:lpstr>
      <vt:lpstr>Vyživovací povinnost</vt:lpstr>
      <vt:lpstr>Druhy vyživovací povinnosti</vt:lpstr>
      <vt:lpstr>Otázka č. 14</vt:lpstr>
      <vt:lpstr>Obecně ke čtrnácté otázce</vt:lpstr>
      <vt:lpstr>Náhradní rodinná péče</vt:lpstr>
      <vt:lpstr>Formy náhradní rodinné péče</vt:lpstr>
      <vt:lpstr>Pěstounská péče</vt:lpstr>
      <vt:lpstr>Osvojení </vt:lpstr>
      <vt:lpstr>Souhlas k osvojení</vt:lpstr>
      <vt:lpstr>Osvojení bez souhlasu</vt:lpstr>
      <vt:lpstr>Následky osvojení</vt:lpstr>
      <vt:lpstr>Druhy osvojení</vt:lpstr>
      <vt:lpstr>Osvojení zletilého</vt:lpstr>
      <vt:lpstr>Poručenství</vt:lpstr>
      <vt:lpstr>Opatrovnictví</vt:lpstr>
      <vt:lpstr>Svěření do péče jiné osoby</vt:lpstr>
      <vt:lpstr>Otázka č. 15</vt:lpstr>
      <vt:lpstr>Obecně k patnácté otázce</vt:lpstr>
      <vt:lpstr>Práva dětí</vt:lpstr>
      <vt:lpstr>Úmluva o právech dítěte</vt:lpstr>
      <vt:lpstr>Práva dítěte dle Úmluvy</vt:lpstr>
      <vt:lpstr>Povinnosti státu podle Úmluvy</vt:lpstr>
      <vt:lpstr>Sociálně-právní ochrana dětí </vt:lpstr>
      <vt:lpstr>Orgány sociálně-právní ochrany</vt:lpstr>
      <vt:lpstr>Ohrožené dítě</vt:lpstr>
      <vt:lpstr>Preventivní a poradenská činnost OSPOD</vt:lpstr>
      <vt:lpstr>Opatření na ochranu dětí OSPOD</vt:lpstr>
      <vt:lpstr>Zvláštní opatření při výchově dítěte </vt:lpstr>
      <vt:lpstr>Ústavní a ochranná výchova</vt:lpstr>
      <vt:lpstr>Zařízení sociálně-právní ochrany dětí</vt:lpstr>
      <vt:lpstr>Otázka č. 16</vt:lpstr>
      <vt:lpstr>Obecně k šestnácté otázce</vt:lpstr>
      <vt:lpstr>Insolvenční právo </vt:lpstr>
      <vt:lpstr>Insolvenční řízení </vt:lpstr>
      <vt:lpstr>Úpadek dlužníka</vt:lpstr>
      <vt:lpstr>Platební neschopnost (insolvence)</vt:lpstr>
      <vt:lpstr>Předlužení</vt:lpstr>
      <vt:lpstr>Hrozící úpadek</vt:lpstr>
      <vt:lpstr>Fáze insolvenčního řízení</vt:lpstr>
      <vt:lpstr>Insolvenční návrh </vt:lpstr>
      <vt:lpstr>Následky zahájení insolvenčního řízení</vt:lpstr>
      <vt:lpstr>Způsoby řešení úpadku</vt:lpstr>
      <vt:lpstr>Konkurs</vt:lpstr>
      <vt:lpstr>Reorganizace</vt:lpstr>
      <vt:lpstr>Zvláštní způsoby řešení úpadku určitých subjektů</vt:lpstr>
      <vt:lpstr>Oddlužení</vt:lpstr>
      <vt:lpstr>Průběh oddlužení</vt:lpstr>
      <vt:lpstr>Návrh na povolení oddlužení</vt:lpstr>
      <vt:lpstr>Způsoby oddlužení</vt:lpstr>
      <vt:lpstr>Povinnosti dlužníka po schválení oddlužení</vt:lpstr>
      <vt:lpstr>Splnění oddlužení splátkovým kalendářem se zpeněžením majetkové podstaty </vt:lpstr>
      <vt:lpstr>Splnění oddlužení zpeněžením majetkové podstaty </vt:lpstr>
      <vt:lpstr>Osvobození dlužníka</vt:lpstr>
      <vt:lpstr>Zrušení schváleného oddlužení</vt:lpstr>
      <vt:lpstr>Soudní spory související s insolvenčním řízením</vt:lpstr>
      <vt:lpstr>Otázka č. 18</vt:lpstr>
      <vt:lpstr>Obecně k sedmnácté otázce</vt:lpstr>
      <vt:lpstr>Trestný čin</vt:lpstr>
      <vt:lpstr>Třídění trestných činů</vt:lpstr>
      <vt:lpstr>Kategorizace trestných činů </vt:lpstr>
      <vt:lpstr>Pojmové znaky trestného činu</vt:lpstr>
      <vt:lpstr>Protiprávnost</vt:lpstr>
      <vt:lpstr>Okolnosti vylučující protiprávnost </vt:lpstr>
      <vt:lpstr>Obecné znaky trestného činu</vt:lpstr>
      <vt:lpstr>Typové znaky trestného činu (skutková podstata trestného činu) </vt:lpstr>
      <vt:lpstr>Znaky skutkové podstaty</vt:lpstr>
      <vt:lpstr>Objekt trestného činu </vt:lpstr>
      <vt:lpstr>Objektivní stránka trestného činu</vt:lpstr>
      <vt:lpstr>Subjekt trestného činu</vt:lpstr>
      <vt:lpstr>Subjektivní stránka trestného činu</vt:lpstr>
      <vt:lpstr>Otázka č. 18</vt:lpstr>
      <vt:lpstr>Obecně k osmnácté otázce</vt:lpstr>
      <vt:lpstr>Trestní odpovědnost mladistvých a nezletilých osob</vt:lpstr>
      <vt:lpstr>Opatření ukládaná nezletilému</vt:lpstr>
      <vt:lpstr>Opatření ukládaná mladistvému</vt:lpstr>
      <vt:lpstr>Výchovná opatření ukládaná mladistvému</vt:lpstr>
      <vt:lpstr>Ochranná opatření ukládaná mladistvému</vt:lpstr>
      <vt:lpstr>Trestní opatření ukládaná mladistvému</vt:lpstr>
      <vt:lpstr>Procesní odlišnosti v řízení proti mladistvým</vt:lpstr>
      <vt:lpstr>Procesní odlišnosti v řízení proti nezletilým</vt:lpstr>
      <vt:lpstr>Probační a mediační služba</vt:lpstr>
      <vt:lpstr>Úkoly PMS v oblasti soudnictví ve věcech mládeže</vt:lpstr>
      <vt:lpstr>Otázka č. 19</vt:lpstr>
      <vt:lpstr>Obecně k devatenácté otázce </vt:lpstr>
      <vt:lpstr>Trestní řízení</vt:lpstr>
      <vt:lpstr>Stadia trestního řízení</vt:lpstr>
      <vt:lpstr>Přípravné řízení - Prověřování</vt:lpstr>
      <vt:lpstr>Přípravné řízení - Vyšetřování</vt:lpstr>
      <vt:lpstr>Řízení před soudem – předběžné projednání obžaloby</vt:lpstr>
      <vt:lpstr>Řízení před soudem – hlavní líčení</vt:lpstr>
      <vt:lpstr>Řízení před soudem – odvolací řízení</vt:lpstr>
      <vt:lpstr>Řízení před soudem – řízení o mimořádném opravném prostředku</vt:lpstr>
      <vt:lpstr>Vykonávací řízení</vt:lpstr>
      <vt:lpstr>Orgány činné v trestním řízení</vt:lpstr>
      <vt:lpstr>Policejní orgán </vt:lpstr>
      <vt:lpstr>Státní zástupce</vt:lpstr>
      <vt:lpstr>Soud</vt:lpstr>
      <vt:lpstr>Otázka č. 20</vt:lpstr>
      <vt:lpstr>Obecně ke dvacáté otázce</vt:lpstr>
      <vt:lpstr>Osoba, proti které se řízení vede </vt:lpstr>
      <vt:lpstr>Práva obviněného</vt:lpstr>
      <vt:lpstr>Obhájce</vt:lpstr>
      <vt:lpstr>Nutná obhajoba</vt:lpstr>
      <vt:lpstr>Bezplatná obhajoba</vt:lpstr>
      <vt:lpstr>Otázka č. 21</vt:lpstr>
      <vt:lpstr>Obecně k jednadvacáté otázce</vt:lpstr>
      <vt:lpstr>Poškozený</vt:lpstr>
      <vt:lpstr>Práva poškozeného</vt:lpstr>
      <vt:lpstr>Právo na náhradu škody – adhezní řízení</vt:lpstr>
      <vt:lpstr>Zastoupení poškozeného zmocněncem</vt:lpstr>
      <vt:lpstr>Oběť</vt:lpstr>
      <vt:lpstr>Práva oběti</vt:lpstr>
      <vt:lpstr>Práva zvlášť zranitelné oběti</vt:lpstr>
      <vt:lpstr>Peněžitá pomoc obětem</vt:lpstr>
      <vt:lpstr>Otázka č. 22</vt:lpstr>
      <vt:lpstr>Obecně k dvaadvacáté otázce</vt:lpstr>
      <vt:lpstr>Odklony</vt:lpstr>
      <vt:lpstr>Trestní příkaz</vt:lpstr>
      <vt:lpstr>Opravný prostředek proti trestnímu příkazu</vt:lpstr>
      <vt:lpstr>Podmíněné zastavení trestního stíhání </vt:lpstr>
      <vt:lpstr>Narovnání</vt:lpstr>
      <vt:lpstr>Podmíněné odložení podání návrhu na potrestání </vt:lpstr>
      <vt:lpstr>Odstoupení od trestního stíhání mladistvého </vt:lpstr>
      <vt:lpstr>Dohoda o vině a trestu</vt:lpstr>
      <vt:lpstr>Závěr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ZÁKLADY PRÁVA A TRESTNÍ PRÁVO</dc:title>
  <dc:creator>Jirka</dc:creator>
  <cp:lastModifiedBy>Jirka</cp:lastModifiedBy>
  <cp:revision>78</cp:revision>
  <dcterms:created xsi:type="dcterms:W3CDTF">2020-01-12T15:44:46Z</dcterms:created>
  <dcterms:modified xsi:type="dcterms:W3CDTF">2020-02-02T15:44:12Z</dcterms:modified>
</cp:coreProperties>
</file>