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2"/>
  </p:notesMasterIdLst>
  <p:handoutMasterIdLst>
    <p:handoutMasterId r:id="rId163"/>
  </p:handoutMasterIdLst>
  <p:sldIdLst>
    <p:sldId id="257" r:id="rId2"/>
    <p:sldId id="258" r:id="rId3"/>
    <p:sldId id="259" r:id="rId4"/>
    <p:sldId id="298" r:id="rId5"/>
    <p:sldId id="281" r:id="rId6"/>
    <p:sldId id="282" r:id="rId7"/>
    <p:sldId id="266" r:id="rId8"/>
    <p:sldId id="283" r:id="rId9"/>
    <p:sldId id="284" r:id="rId10"/>
    <p:sldId id="289" r:id="rId11"/>
    <p:sldId id="295" r:id="rId12"/>
    <p:sldId id="296" r:id="rId13"/>
    <p:sldId id="297" r:id="rId14"/>
    <p:sldId id="286" r:id="rId15"/>
    <p:sldId id="287" r:id="rId16"/>
    <p:sldId id="288" r:id="rId17"/>
    <p:sldId id="292" r:id="rId18"/>
    <p:sldId id="293" r:id="rId19"/>
    <p:sldId id="294" r:id="rId20"/>
    <p:sldId id="260" r:id="rId21"/>
    <p:sldId id="261" r:id="rId22"/>
    <p:sldId id="262" r:id="rId23"/>
    <p:sldId id="264" r:id="rId24"/>
    <p:sldId id="265" r:id="rId25"/>
    <p:sldId id="267" r:id="rId26"/>
    <p:sldId id="263" r:id="rId27"/>
    <p:sldId id="299" r:id="rId28"/>
    <p:sldId id="554" r:id="rId29"/>
    <p:sldId id="268" r:id="rId30"/>
    <p:sldId id="269" r:id="rId31"/>
    <p:sldId id="270" r:id="rId32"/>
    <p:sldId id="271" r:id="rId33"/>
    <p:sldId id="273" r:id="rId34"/>
    <p:sldId id="274" r:id="rId35"/>
    <p:sldId id="275" r:id="rId36"/>
    <p:sldId id="276" r:id="rId37"/>
    <p:sldId id="277" r:id="rId38"/>
    <p:sldId id="278" r:id="rId39"/>
    <p:sldId id="279" r:id="rId40"/>
    <p:sldId id="280" r:id="rId41"/>
    <p:sldId id="555" r:id="rId42"/>
    <p:sldId id="559" r:id="rId43"/>
    <p:sldId id="556" r:id="rId44"/>
    <p:sldId id="557" r:id="rId45"/>
    <p:sldId id="558" r:id="rId46"/>
    <p:sldId id="560" r:id="rId47"/>
    <p:sldId id="565" r:id="rId48"/>
    <p:sldId id="561" r:id="rId49"/>
    <p:sldId id="562" r:id="rId50"/>
    <p:sldId id="563" r:id="rId51"/>
    <p:sldId id="564" r:id="rId52"/>
    <p:sldId id="566" r:id="rId53"/>
    <p:sldId id="568" r:id="rId54"/>
    <p:sldId id="567" r:id="rId55"/>
    <p:sldId id="516" r:id="rId56"/>
    <p:sldId id="517" r:id="rId57"/>
    <p:sldId id="518" r:id="rId58"/>
    <p:sldId id="519" r:id="rId59"/>
    <p:sldId id="520" r:id="rId60"/>
    <p:sldId id="521" r:id="rId61"/>
    <p:sldId id="522" r:id="rId62"/>
    <p:sldId id="523" r:id="rId63"/>
    <p:sldId id="569" r:id="rId64"/>
    <p:sldId id="592" r:id="rId65"/>
    <p:sldId id="593" r:id="rId66"/>
    <p:sldId id="585" r:id="rId67"/>
    <p:sldId id="594" r:id="rId68"/>
    <p:sldId id="595" r:id="rId69"/>
    <p:sldId id="597" r:id="rId70"/>
    <p:sldId id="578" r:id="rId71"/>
    <p:sldId id="598" r:id="rId72"/>
    <p:sldId id="599" r:id="rId73"/>
    <p:sldId id="600" r:id="rId74"/>
    <p:sldId id="601" r:id="rId75"/>
    <p:sldId id="602" r:id="rId76"/>
    <p:sldId id="603" r:id="rId77"/>
    <p:sldId id="604" r:id="rId78"/>
    <p:sldId id="605" r:id="rId79"/>
    <p:sldId id="606" r:id="rId80"/>
    <p:sldId id="607" r:id="rId81"/>
    <p:sldId id="608" r:id="rId82"/>
    <p:sldId id="609" r:id="rId83"/>
    <p:sldId id="610" r:id="rId84"/>
    <p:sldId id="611" r:id="rId85"/>
    <p:sldId id="457" r:id="rId86"/>
    <p:sldId id="612" r:id="rId87"/>
    <p:sldId id="613" r:id="rId88"/>
    <p:sldId id="614" r:id="rId89"/>
    <p:sldId id="615" r:id="rId90"/>
    <p:sldId id="616" r:id="rId91"/>
    <p:sldId id="617" r:id="rId92"/>
    <p:sldId id="618" r:id="rId93"/>
    <p:sldId id="619" r:id="rId94"/>
    <p:sldId id="620" r:id="rId95"/>
    <p:sldId id="621" r:id="rId96"/>
    <p:sldId id="622" r:id="rId97"/>
    <p:sldId id="623" r:id="rId98"/>
    <p:sldId id="624" r:id="rId99"/>
    <p:sldId id="625" r:id="rId100"/>
    <p:sldId id="626" r:id="rId101"/>
    <p:sldId id="627" r:id="rId102"/>
    <p:sldId id="628" r:id="rId103"/>
    <p:sldId id="629" r:id="rId104"/>
    <p:sldId id="630" r:id="rId105"/>
    <p:sldId id="631" r:id="rId106"/>
    <p:sldId id="632" r:id="rId107"/>
    <p:sldId id="633" r:id="rId108"/>
    <p:sldId id="634" r:id="rId109"/>
    <p:sldId id="635" r:id="rId110"/>
    <p:sldId id="636" r:id="rId111"/>
    <p:sldId id="272" r:id="rId112"/>
    <p:sldId id="637" r:id="rId113"/>
    <p:sldId id="638" r:id="rId114"/>
    <p:sldId id="639" r:id="rId115"/>
    <p:sldId id="640" r:id="rId116"/>
    <p:sldId id="548" r:id="rId117"/>
    <p:sldId id="431" r:id="rId118"/>
    <p:sldId id="432" r:id="rId119"/>
    <p:sldId id="433" r:id="rId120"/>
    <p:sldId id="434" r:id="rId121"/>
    <p:sldId id="545" r:id="rId122"/>
    <p:sldId id="546" r:id="rId123"/>
    <p:sldId id="547" r:id="rId124"/>
    <p:sldId id="435" r:id="rId125"/>
    <p:sldId id="436" r:id="rId126"/>
    <p:sldId id="437" r:id="rId127"/>
    <p:sldId id="438" r:id="rId128"/>
    <p:sldId id="439" r:id="rId129"/>
    <p:sldId id="440" r:id="rId130"/>
    <p:sldId id="441" r:id="rId131"/>
    <p:sldId id="442" r:id="rId132"/>
    <p:sldId id="443" r:id="rId133"/>
    <p:sldId id="445" r:id="rId134"/>
    <p:sldId id="447" r:id="rId135"/>
    <p:sldId id="449" r:id="rId136"/>
    <p:sldId id="451" r:id="rId137"/>
    <p:sldId id="453" r:id="rId138"/>
    <p:sldId id="641" r:id="rId139"/>
    <p:sldId id="642" r:id="rId140"/>
    <p:sldId id="643" r:id="rId141"/>
    <p:sldId id="644" r:id="rId142"/>
    <p:sldId id="645" r:id="rId143"/>
    <p:sldId id="285" r:id="rId144"/>
    <p:sldId id="646" r:id="rId145"/>
    <p:sldId id="647" r:id="rId146"/>
    <p:sldId id="648" r:id="rId147"/>
    <p:sldId id="649" r:id="rId148"/>
    <p:sldId id="650" r:id="rId149"/>
    <p:sldId id="651" r:id="rId150"/>
    <p:sldId id="652" r:id="rId151"/>
    <p:sldId id="653" r:id="rId152"/>
    <p:sldId id="654" r:id="rId153"/>
    <p:sldId id="655" r:id="rId154"/>
    <p:sldId id="656" r:id="rId155"/>
    <p:sldId id="657" r:id="rId156"/>
    <p:sldId id="658" r:id="rId157"/>
    <p:sldId id="659" r:id="rId158"/>
    <p:sldId id="660" r:id="rId159"/>
    <p:sldId id="661" r:id="rId160"/>
    <p:sldId id="662" r:id="rId161"/>
  </p:sldIdLst>
  <p:sldSz cx="12192000" cy="6858000"/>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69" d="100"/>
          <a:sy n="69" d="100"/>
        </p:scale>
        <p:origin x="52" y="1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28B4143-A81F-4A99-9F7C-139ABA91585E}" type="datetimeFigureOut">
              <a:rPr lang="cs-CZ" smtClean="0"/>
              <a:t>16.04.2020</a:t>
            </a:fld>
            <a:endParaRPr lang="cs-CZ"/>
          </a:p>
        </p:txBody>
      </p:sp>
      <p:sp>
        <p:nvSpPr>
          <p:cNvPr id="4" name="Zástupný symbol pro zápatí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EF691EB-80D5-4F84-88D0-9B7CA7642B26}" type="slidenum">
              <a:rPr lang="cs-CZ" smtClean="0"/>
              <a:t>‹#›</a:t>
            </a:fld>
            <a:endParaRPr lang="cs-CZ"/>
          </a:p>
        </p:txBody>
      </p:sp>
    </p:spTree>
    <p:extLst>
      <p:ext uri="{BB962C8B-B14F-4D97-AF65-F5344CB8AC3E}">
        <p14:creationId xmlns:p14="http://schemas.microsoft.com/office/powerpoint/2010/main" val="1027338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30CE169-CDF4-4CF9-8887-E9B00A010BE1}" type="datetimeFigureOut">
              <a:rPr lang="cs-CZ" smtClean="0"/>
              <a:t>16.04.2020</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0A16C2A-48FA-4FD4-A3A7-6EF394C73E92}" type="slidenum">
              <a:rPr lang="cs-CZ" smtClean="0"/>
              <a:t>‹#›</a:t>
            </a:fld>
            <a:endParaRPr lang="cs-CZ"/>
          </a:p>
        </p:txBody>
      </p:sp>
    </p:spTree>
    <p:extLst>
      <p:ext uri="{BB962C8B-B14F-4D97-AF65-F5344CB8AC3E}">
        <p14:creationId xmlns:p14="http://schemas.microsoft.com/office/powerpoint/2010/main" val="276647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rázek snímku 1">
            <a:extLst>
              <a:ext uri="{FF2B5EF4-FFF2-40B4-BE49-F238E27FC236}">
                <a16:creationId xmlns:a16="http://schemas.microsoft.com/office/drawing/2014/main" id="{A3FC5617-C690-4914-8C90-013D93F424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Zástupný symbol pro poznámky 2">
            <a:extLst>
              <a:ext uri="{FF2B5EF4-FFF2-40B4-BE49-F238E27FC236}">
                <a16:creationId xmlns:a16="http://schemas.microsoft.com/office/drawing/2014/main" id="{A365111E-2DED-4E18-A521-161A223DEB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9220" name="Zástupný symbol pro číslo snímku 3">
            <a:extLst>
              <a:ext uri="{FF2B5EF4-FFF2-40B4-BE49-F238E27FC236}">
                <a16:creationId xmlns:a16="http://schemas.microsoft.com/office/drawing/2014/main" id="{8A937400-5C89-4EA2-9E03-2E7B3DD961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A5CCABC-7BA2-4434-A0D7-652CAD29987B}" type="slidenum">
              <a:rPr lang="cs-CZ" altLang="cs-CZ" smtClean="0"/>
              <a:pPr/>
              <a:t>8</a:t>
            </a:fld>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obrázek snímku 1"/>
          <p:cNvSpPr>
            <a:spLocks noGrp="1" noRot="1" noChangeAspect="1" noTextEdit="1"/>
          </p:cNvSpPr>
          <p:nvPr>
            <p:ph type="sldImg"/>
          </p:nvPr>
        </p:nvSpPr>
        <p:spPr>
          <a:ln/>
        </p:spPr>
      </p:sp>
      <p:sp>
        <p:nvSpPr>
          <p:cNvPr id="8601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lang="cs-CZ" altLang="cs-CZ" b="1">
                <a:latin typeface="Arial" panose="020B0604020202020204" pitchFamily="34" charset="0"/>
                <a:cs typeface="Arial" panose="020B0604020202020204" pitchFamily="34" charset="0"/>
              </a:rPr>
              <a:t>Plán pedagogické podpory (PLPP)  </a:t>
            </a:r>
          </a:p>
          <a:p>
            <a:pPr eaLnBrk="1" hangingPunct="1">
              <a:spcBef>
                <a:spcPct val="0"/>
              </a:spcBef>
            </a:pPr>
            <a:r>
              <a:rPr lang="cs-CZ" altLang="cs-CZ">
                <a:latin typeface="Arial" panose="020B0604020202020204" pitchFamily="34" charset="0"/>
                <a:cs typeface="Arial" panose="020B0604020202020204" pitchFamily="34" charset="0"/>
              </a:rPr>
              <a:t>podpůrné opatření pro první stupeň podpory, závazný dokument napomáhající zajištění podpůrných opatření u žáka (příloha č. 3 k vyhlášce č. 27/2016 Sb.)  </a:t>
            </a:r>
          </a:p>
          <a:p>
            <a:pPr algn="just" eaLnBrk="1" hangingPunct="1">
              <a:spcBef>
                <a:spcPct val="0"/>
              </a:spcBef>
            </a:pPr>
            <a:r>
              <a:rPr lang="cs-CZ" altLang="cs-CZ">
                <a:latin typeface="Arial" panose="020B0604020202020204" pitchFamily="34" charset="0"/>
                <a:cs typeface="Arial" panose="020B0604020202020204" pitchFamily="34" charset="0"/>
              </a:rPr>
              <a:t>PLPP zpracovává škola pro žáka od prvního stupně podpůrných opatření a to na základě potřeb úprav ve vzdělávání nebo zapojení do kolektivu. S PLPP je seznámen žák, zákonný zástupce žáka a všichni vyučující. Obsahuje popis obtíží žáka, stanovení cílů podpory a způsobů vyhodnocování naplňování plánu. PLPP škola vyhodnocuje naplňování cílů nejpozději po 3 měsících od zahájení poskytování PO.</a:t>
            </a:r>
          </a:p>
          <a:p>
            <a:pPr algn="just" eaLnBrk="1" hangingPunct="1">
              <a:spcBef>
                <a:spcPct val="0"/>
              </a:spcBef>
            </a:pPr>
            <a:endParaRPr lang="cs-CZ" altLang="cs-CZ">
              <a:latin typeface="Arial" panose="020B0604020202020204" pitchFamily="34" charset="0"/>
              <a:cs typeface="Arial" panose="020B0604020202020204" pitchFamily="34" charset="0"/>
            </a:endParaRPr>
          </a:p>
          <a:p>
            <a:pPr algn="just" eaLnBrk="1" hangingPunct="1">
              <a:spcBef>
                <a:spcPct val="0"/>
              </a:spcBef>
            </a:pPr>
            <a:r>
              <a:rPr lang="cs-CZ" altLang="cs-CZ" b="1">
                <a:latin typeface="Arial" panose="020B0604020202020204" pitchFamily="34" charset="0"/>
                <a:cs typeface="Arial" panose="020B0604020202020204" pitchFamily="34" charset="0"/>
              </a:rPr>
              <a:t>Individuální vzdělávací plán (IVP) </a:t>
            </a:r>
            <a:r>
              <a:rPr lang="cs-CZ" altLang="cs-CZ">
                <a:latin typeface="Arial" panose="020B0604020202020204" pitchFamily="34" charset="0"/>
                <a:cs typeface="Arial" panose="020B0604020202020204" pitchFamily="34" charset="0"/>
              </a:rPr>
              <a:t>zpracovává škola pro žáka od druhého stupně podpůrných opatření a to na základě doporučení školského poradenského zařízení (ŠPZ) a žádosti zletilého žáka nebo zákonného zástupce. IVP vychází ze školního vzdělávacího programu (ŠVP). Obsahuje mj. údaje o skladbě druhů a stupňů podpůrných opatření poskytovaných v kombinaci s tímto plánem. IVP vyhodnocuje ŠPZ dvakrát ročně.</a:t>
            </a:r>
          </a:p>
          <a:p>
            <a:pPr eaLnBrk="1" hangingPunct="1">
              <a:spcBef>
                <a:spcPct val="0"/>
              </a:spcBef>
            </a:pPr>
            <a:endParaRPr lang="cs-CZ" altLang="cs-CZ">
              <a:latin typeface="Arial" panose="020B0604020202020204" pitchFamily="34" charset="0"/>
              <a:cs typeface="Arial" panose="020B0604020202020204" pitchFamily="34" charset="0"/>
            </a:endParaRPr>
          </a:p>
          <a:p>
            <a:pPr eaLnBrk="1" hangingPunct="1">
              <a:spcBef>
                <a:spcPct val="0"/>
              </a:spcBef>
            </a:pPr>
            <a:endParaRPr lang="cs-CZ" altLang="cs-CZ">
              <a:latin typeface="Arial" panose="020B0604020202020204" pitchFamily="34" charset="0"/>
              <a:cs typeface="Arial" panose="020B0604020202020204" pitchFamily="34" charset="0"/>
            </a:endParaRPr>
          </a:p>
        </p:txBody>
      </p:sp>
      <p:sp>
        <p:nvSpPr>
          <p:cNvPr id="8602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A79490-3C48-4D32-B0B2-7026DDC209D9}" type="slidenum">
              <a:rPr lang="cs-CZ" altLang="cs-CZ" smtClean="0">
                <a:latin typeface="Calibri" panose="020F0502020204030204" pitchFamily="34" charset="0"/>
              </a:rPr>
              <a:pPr/>
              <a:t>102</a:t>
            </a:fld>
            <a:endParaRPr lang="cs-CZ" altLang="cs-CZ">
              <a:latin typeface="Calibri" panose="020F0502020204030204" pitchFamily="34" charset="0"/>
            </a:endParaRPr>
          </a:p>
        </p:txBody>
      </p:sp>
    </p:spTree>
    <p:extLst>
      <p:ext uri="{BB962C8B-B14F-4D97-AF65-F5344CB8AC3E}">
        <p14:creationId xmlns:p14="http://schemas.microsoft.com/office/powerpoint/2010/main" val="832764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fontScale="55000" lnSpcReduction="20000"/>
          </a:bodyPr>
          <a:lstStyle/>
          <a:p>
            <a:pPr algn="just">
              <a:defRPr/>
            </a:pPr>
            <a:r>
              <a:rPr lang="cs-CZ" dirty="0"/>
              <a:t>Pro žáky s přiznanými podpůrnými opatřeními spočívajícími </a:t>
            </a:r>
            <a:r>
              <a:rPr lang="cs-CZ" b="1" dirty="0"/>
              <a:t>v úpravě vzdělávacích obsahů </a:t>
            </a:r>
            <a:r>
              <a:rPr lang="cs-CZ" dirty="0"/>
              <a:t>může být v souladu s principy individualizace a diferenciace vzdělávání zařazována do IVP na doporučení ŠPZ </a:t>
            </a:r>
            <a:r>
              <a:rPr lang="cs-CZ" b="1" dirty="0"/>
              <a:t>pedagogická a speciálně pedagogická intervence</a:t>
            </a:r>
            <a:r>
              <a:rPr lang="cs-CZ" dirty="0"/>
              <a:t>. </a:t>
            </a:r>
          </a:p>
          <a:p>
            <a:pPr algn="just">
              <a:defRPr/>
            </a:pPr>
            <a:endParaRPr lang="cs-CZ" dirty="0"/>
          </a:p>
          <a:p>
            <a:pPr algn="just">
              <a:defRPr/>
            </a:pPr>
            <a:r>
              <a:rPr lang="cs-CZ" dirty="0"/>
              <a:t>Pod pojmem „</a:t>
            </a:r>
            <a:r>
              <a:rPr lang="cs-CZ" b="1" dirty="0"/>
              <a:t>pedagogická intervence</a:t>
            </a:r>
            <a:r>
              <a:rPr lang="cs-CZ" dirty="0"/>
              <a:t>“ se rozumí vzdělávání žáka s přiznanými podpůrnými opatřeními ve vyučovacích předmětech, v nichž je třeba zlepšit jeho výsledky učení, případně kompenzovat nedostatečnou domácí přípravu na výuku.</a:t>
            </a:r>
          </a:p>
          <a:p>
            <a:pPr algn="just">
              <a:defRPr/>
            </a:pPr>
            <a:endParaRPr lang="cs-CZ" dirty="0"/>
          </a:p>
          <a:p>
            <a:pPr algn="just">
              <a:defRPr/>
            </a:pPr>
            <a:r>
              <a:rPr lang="cs-CZ" dirty="0"/>
              <a:t>Pod pojmem „</a:t>
            </a:r>
            <a:r>
              <a:rPr lang="cs-CZ" b="1" dirty="0"/>
              <a:t>speciálně pedagogická intervence</a:t>
            </a:r>
            <a:r>
              <a:rPr lang="cs-CZ" dirty="0"/>
              <a:t>“ se rozumí zajištění </a:t>
            </a:r>
            <a:r>
              <a:rPr lang="cs-CZ" b="1" dirty="0"/>
              <a:t>předmětů speciálně pedagogické péče </a:t>
            </a:r>
            <a:r>
              <a:rPr lang="cs-CZ" dirty="0"/>
              <a:t>pro žáky s přiznanými podpůrnými opatřeními, které jsou zaměřeny na oblast logopedických obtíží, řečové výchovy, nácviku sociální komunikace, zrakové stimulace apod.</a:t>
            </a:r>
          </a:p>
          <a:p>
            <a:pPr marL="171450" indent="-171450" algn="just">
              <a:buFont typeface="Arial" panose="020B0604020202020204" pitchFamily="34" charset="0"/>
              <a:buChar char="•"/>
              <a:defRPr/>
            </a:pPr>
            <a:r>
              <a:rPr lang="cs-CZ" b="1" dirty="0"/>
              <a:t>předměty speciálně pedagogické péče – </a:t>
            </a:r>
            <a:r>
              <a:rPr lang="cs-CZ" dirty="0"/>
              <a:t>vyučovací předměty pro žáky s přiznanými podpůrnými opatřeními, které jsou zaměřeny na oblast logopedických obtíží, řečové výchovy, nácviku sociální komunikace, zrakové stimulace apod. tyto předměty ustanovuje škola ve školním vzdělávacím programu </a:t>
            </a:r>
          </a:p>
          <a:p>
            <a:pPr algn="just">
              <a:buFont typeface="Arial" panose="020B0604020202020204" pitchFamily="34" charset="0"/>
              <a:buNone/>
              <a:defRPr/>
            </a:pPr>
            <a:r>
              <a:rPr lang="cs-CZ" dirty="0"/>
              <a:t>Počet vyučovacích hodin předmětů speciálně pedagogické péče je v závislosti na stupni podpory stanoven v Příloze č. 1 vyhlášky č. 27/2016 Sb. Časová dotace na předměty speciálně pedagogické péče je poskytována z disponibilní časové dotace.</a:t>
            </a:r>
            <a:br>
              <a:rPr lang="cs-CZ" dirty="0"/>
            </a:br>
            <a:endParaRPr lang="cs-CZ" dirty="0"/>
          </a:p>
          <a:p>
            <a:pPr algn="just">
              <a:buFont typeface="Arial" panose="020B0604020202020204" pitchFamily="34" charset="0"/>
              <a:buNone/>
              <a:defRPr/>
            </a:pPr>
            <a:r>
              <a:rPr lang="cs-CZ" b="1" dirty="0"/>
              <a:t>Vyhláška č. 27/2016 Sb. poskytuje následující výčet oblastí předmětů speciálně pedagogické péče:</a:t>
            </a:r>
          </a:p>
          <a:p>
            <a:pPr algn="just">
              <a:buFont typeface="Arial" panose="020B0604020202020204" pitchFamily="34" charset="0"/>
              <a:buNone/>
              <a:defRPr/>
            </a:pPr>
            <a:r>
              <a:rPr lang="cs-CZ" dirty="0"/>
              <a:t>• řečová výchova,</a:t>
            </a:r>
          </a:p>
          <a:p>
            <a:pPr algn="just">
              <a:buFont typeface="Arial" panose="020B0604020202020204" pitchFamily="34" charset="0"/>
              <a:buNone/>
              <a:defRPr/>
            </a:pPr>
            <a:r>
              <a:rPr lang="cs-CZ" dirty="0"/>
              <a:t>• rozvoj </a:t>
            </a:r>
            <a:r>
              <a:rPr lang="cs-CZ" dirty="0" err="1"/>
              <a:t>grafomotorických</a:t>
            </a:r>
            <a:r>
              <a:rPr lang="cs-CZ" dirty="0"/>
              <a:t> dovedností,</a:t>
            </a:r>
          </a:p>
          <a:p>
            <a:pPr algn="just">
              <a:buFont typeface="Arial" panose="020B0604020202020204" pitchFamily="34" charset="0"/>
              <a:buNone/>
              <a:defRPr/>
            </a:pPr>
            <a:r>
              <a:rPr lang="cs-CZ" dirty="0"/>
              <a:t>• rozvoj vizuálně percepčních dovedností,</a:t>
            </a:r>
          </a:p>
          <a:p>
            <a:pPr algn="just">
              <a:buFont typeface="Arial" panose="020B0604020202020204" pitchFamily="34" charset="0"/>
              <a:buNone/>
              <a:defRPr/>
            </a:pPr>
            <a:r>
              <a:rPr lang="cs-CZ" dirty="0"/>
              <a:t>• zdravotní tělesná výchova,</a:t>
            </a:r>
          </a:p>
          <a:p>
            <a:pPr algn="just">
              <a:buFont typeface="Arial" panose="020B0604020202020204" pitchFamily="34" charset="0"/>
              <a:buNone/>
              <a:defRPr/>
            </a:pPr>
            <a:r>
              <a:rPr lang="cs-CZ" dirty="0"/>
              <a:t>• nácvik sociální komunikace, </a:t>
            </a:r>
          </a:p>
          <a:p>
            <a:pPr algn="just">
              <a:buFont typeface="Arial" panose="020B0604020202020204" pitchFamily="34" charset="0"/>
              <a:buNone/>
              <a:defRPr/>
            </a:pPr>
            <a:r>
              <a:rPr lang="cs-CZ" dirty="0"/>
              <a:t>• zraková stimulace,</a:t>
            </a:r>
          </a:p>
          <a:p>
            <a:pPr algn="just">
              <a:buFont typeface="Arial" panose="020B0604020202020204" pitchFamily="34" charset="0"/>
              <a:buNone/>
              <a:defRPr/>
            </a:pPr>
            <a:r>
              <a:rPr lang="cs-CZ" dirty="0"/>
              <a:t>• bazální stimulace u žáků s mentálním postižením,</a:t>
            </a:r>
          </a:p>
          <a:p>
            <a:pPr algn="just">
              <a:buFont typeface="Arial" panose="020B0604020202020204" pitchFamily="34" charset="0"/>
              <a:buNone/>
              <a:defRPr/>
            </a:pPr>
            <a:r>
              <a:rPr lang="cs-CZ" dirty="0"/>
              <a:t>• práce s optickými pomůckami,</a:t>
            </a:r>
          </a:p>
          <a:p>
            <a:pPr algn="just">
              <a:buFont typeface="Arial" panose="020B0604020202020204" pitchFamily="34" charset="0"/>
              <a:buNone/>
              <a:defRPr/>
            </a:pPr>
            <a:r>
              <a:rPr lang="cs-CZ" dirty="0"/>
              <a:t>• logopedická péče,</a:t>
            </a:r>
          </a:p>
          <a:p>
            <a:pPr algn="just">
              <a:buFont typeface="Arial" panose="020B0604020202020204" pitchFamily="34" charset="0"/>
              <a:buNone/>
              <a:defRPr/>
            </a:pPr>
            <a:r>
              <a:rPr lang="cs-CZ" dirty="0"/>
              <a:t>• rozvíjení sluchového vnímání,</a:t>
            </a:r>
          </a:p>
          <a:p>
            <a:pPr algn="just">
              <a:buFont typeface="Arial" panose="020B0604020202020204" pitchFamily="34" charset="0"/>
              <a:buNone/>
              <a:defRPr/>
            </a:pPr>
            <a:r>
              <a:rPr lang="cs-CZ" dirty="0"/>
              <a:t>• odezírání, rozumění mluvené řeči a její produkci,</a:t>
            </a:r>
          </a:p>
          <a:p>
            <a:pPr algn="just">
              <a:buFont typeface="Arial" panose="020B0604020202020204" pitchFamily="34" charset="0"/>
              <a:buNone/>
              <a:defRPr/>
            </a:pPr>
            <a:r>
              <a:rPr lang="cs-CZ" dirty="0"/>
              <a:t>• českému znakovému jazyku,</a:t>
            </a:r>
          </a:p>
          <a:p>
            <a:pPr algn="just">
              <a:buFont typeface="Arial" panose="020B0604020202020204" pitchFamily="34" charset="0"/>
              <a:buNone/>
              <a:defRPr/>
            </a:pPr>
            <a:r>
              <a:rPr lang="cs-CZ" dirty="0"/>
              <a:t>• prostorová orientace,</a:t>
            </a:r>
          </a:p>
          <a:p>
            <a:pPr algn="just">
              <a:buFont typeface="Arial" panose="020B0604020202020204" pitchFamily="34" charset="0"/>
              <a:buNone/>
              <a:defRPr/>
            </a:pPr>
            <a:r>
              <a:rPr lang="cs-CZ" dirty="0"/>
              <a:t>• český znakový jazyk,</a:t>
            </a:r>
          </a:p>
          <a:p>
            <a:pPr algn="just">
              <a:buFont typeface="Arial" panose="020B0604020202020204" pitchFamily="34" charset="0"/>
              <a:buNone/>
              <a:defRPr/>
            </a:pPr>
            <a:r>
              <a:rPr lang="cs-CZ" dirty="0"/>
              <a:t>• prostředky alternativní a augmentativní komunikace,</a:t>
            </a:r>
          </a:p>
          <a:p>
            <a:pPr algn="just">
              <a:buFont typeface="Arial" panose="020B0604020202020204" pitchFamily="34" charset="0"/>
              <a:buNone/>
              <a:defRPr/>
            </a:pPr>
            <a:r>
              <a:rPr lang="cs-CZ" dirty="0"/>
              <a:t>• prostorová orientace,</a:t>
            </a:r>
          </a:p>
          <a:p>
            <a:pPr algn="just">
              <a:buFont typeface="Arial" panose="020B0604020202020204" pitchFamily="34" charset="0"/>
              <a:buNone/>
              <a:defRPr/>
            </a:pPr>
            <a:r>
              <a:rPr lang="cs-CZ" dirty="0"/>
              <a:t>• samostatný pohyb zrakově postižených,</a:t>
            </a:r>
          </a:p>
          <a:p>
            <a:pPr algn="just">
              <a:buFont typeface="Arial" panose="020B0604020202020204" pitchFamily="34" charset="0"/>
              <a:buNone/>
              <a:defRPr/>
            </a:pPr>
            <a:r>
              <a:rPr lang="cs-CZ" dirty="0"/>
              <a:t>• práce s optickými pomůckami,</a:t>
            </a:r>
          </a:p>
          <a:p>
            <a:pPr algn="just">
              <a:buFont typeface="Arial" panose="020B0604020202020204" pitchFamily="34" charset="0"/>
              <a:buNone/>
              <a:defRPr/>
            </a:pPr>
            <a:r>
              <a:rPr lang="cs-CZ" dirty="0"/>
              <a:t>• Braillovo písmo,</a:t>
            </a:r>
          </a:p>
          <a:p>
            <a:pPr algn="just">
              <a:buFont typeface="Arial" panose="020B0604020202020204" pitchFamily="34" charset="0"/>
              <a:buNone/>
              <a:defRPr/>
            </a:pPr>
            <a:r>
              <a:rPr lang="cs-CZ" dirty="0"/>
              <a:t>• bazální stimulace u žáků s kombinovanými vadami,</a:t>
            </a:r>
          </a:p>
          <a:p>
            <a:pPr algn="just">
              <a:buFont typeface="Arial" panose="020B0604020202020204" pitchFamily="34" charset="0"/>
              <a:buNone/>
              <a:defRPr/>
            </a:pPr>
            <a:r>
              <a:rPr lang="cs-CZ" dirty="0"/>
              <a:t>• rozvoj zbytkového sluchového a zrakového vnímání,</a:t>
            </a:r>
          </a:p>
          <a:p>
            <a:pPr algn="just">
              <a:buFont typeface="Arial" panose="020B0604020202020204" pitchFamily="34" charset="0"/>
              <a:buNone/>
              <a:defRPr/>
            </a:pPr>
            <a:r>
              <a:rPr lang="cs-CZ" dirty="0"/>
              <a:t>• rozumění mluvené i psané řeči a její produkci.</a:t>
            </a:r>
          </a:p>
          <a:p>
            <a:pPr algn="just">
              <a:buFont typeface="Arial" panose="020B0604020202020204" pitchFamily="34" charset="0"/>
              <a:buNone/>
              <a:defRPr/>
            </a:pPr>
            <a:r>
              <a:rPr lang="cs-CZ" dirty="0"/>
              <a:t>• další oblasti případně vychází z konkrétních obtíží žáka.</a:t>
            </a:r>
          </a:p>
          <a:p>
            <a:pPr algn="just">
              <a:buFont typeface="Arial" panose="020B0604020202020204" pitchFamily="34" charset="0"/>
              <a:buNone/>
              <a:defRPr/>
            </a:pPr>
            <a:endParaRPr lang="cs-CZ" dirty="0"/>
          </a:p>
          <a:p>
            <a:pPr algn="just">
              <a:buFont typeface="Arial" panose="020B0604020202020204" pitchFamily="34" charset="0"/>
              <a:buNone/>
              <a:defRPr/>
            </a:pPr>
            <a:r>
              <a:rPr lang="cs-CZ" dirty="0"/>
              <a:t>http://digifolio.rvp.cz/view/view.php?id=10959 </a:t>
            </a:r>
          </a:p>
          <a:p>
            <a:pPr algn="just">
              <a:buFont typeface="Arial" panose="020B0604020202020204" pitchFamily="34" charset="0"/>
              <a:buNone/>
              <a:defRPr/>
            </a:pPr>
            <a:r>
              <a:rPr lang="cs-CZ" dirty="0"/>
              <a:t>http://digifolio.rvp.cz/view/view.php?id=11026 </a:t>
            </a:r>
          </a:p>
          <a:p>
            <a:pPr algn="just">
              <a:defRPr/>
            </a:pPr>
            <a:r>
              <a:rPr lang="cs-CZ" dirty="0"/>
              <a:t> </a:t>
            </a:r>
          </a:p>
        </p:txBody>
      </p:sp>
      <p:sp>
        <p:nvSpPr>
          <p:cNvPr id="8806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90AA75-B754-40FC-937A-29E2918BFE5D}" type="slidenum">
              <a:rPr lang="cs-CZ" altLang="cs-CZ" smtClean="0">
                <a:latin typeface="Calibri" panose="020F0502020204030204" pitchFamily="34" charset="0"/>
              </a:rPr>
              <a:pPr/>
              <a:t>103</a:t>
            </a:fld>
            <a:endParaRPr lang="cs-CZ" altLang="cs-CZ">
              <a:latin typeface="Calibri" panose="020F0502020204030204" pitchFamily="34" charset="0"/>
            </a:endParaRPr>
          </a:p>
        </p:txBody>
      </p:sp>
    </p:spTree>
    <p:extLst>
      <p:ext uri="{BB962C8B-B14F-4D97-AF65-F5344CB8AC3E}">
        <p14:creationId xmlns:p14="http://schemas.microsoft.com/office/powerpoint/2010/main" val="286855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Zástupný symbol pro obrázek snímku 1"/>
          <p:cNvSpPr>
            <a:spLocks noGrp="1" noRot="1" noChangeAspect="1" noTextEdit="1"/>
          </p:cNvSpPr>
          <p:nvPr>
            <p:ph type="sldImg"/>
          </p:nvPr>
        </p:nvSpPr>
        <p:spPr>
          <a:ln/>
        </p:spPr>
      </p:sp>
      <p:sp>
        <p:nvSpPr>
          <p:cNvPr id="9625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cs typeface="Arial" panose="020B0604020202020204" pitchFamily="34" charset="0"/>
              </a:rPr>
              <a:t>(trend – čím vyšší zastoupení SZ – tím více uplatňovaných podpůrných opatření – přípravný ročník, asistenti, VČA, školní klub, doučování, prvky komunitního přístupu, reflexe cílové skupiny ve ŠVP)</a:t>
            </a:r>
          </a:p>
        </p:txBody>
      </p:sp>
      <p:sp>
        <p:nvSpPr>
          <p:cNvPr id="962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B1EF26-6947-4BAF-8D43-BD3E78B47D04}" type="slidenum">
              <a:rPr lang="cs-CZ" altLang="cs-CZ" smtClean="0"/>
              <a:pPr/>
              <a:t>112</a:t>
            </a:fld>
            <a:endParaRPr lang="cs-CZ" altLang="cs-CZ"/>
          </a:p>
        </p:txBody>
      </p:sp>
    </p:spTree>
    <p:extLst>
      <p:ext uri="{BB962C8B-B14F-4D97-AF65-F5344CB8AC3E}">
        <p14:creationId xmlns:p14="http://schemas.microsoft.com/office/powerpoint/2010/main" val="2880566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obrázek snímku 1"/>
          <p:cNvSpPr>
            <a:spLocks noGrp="1" noRot="1" noChangeAspect="1" noTextEdit="1"/>
          </p:cNvSpPr>
          <p:nvPr>
            <p:ph type="sldImg"/>
          </p:nvPr>
        </p:nvSpPr>
        <p:spPr>
          <a:ln/>
        </p:spPr>
      </p:sp>
      <p:sp>
        <p:nvSpPr>
          <p:cNvPr id="9933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cs typeface="Arial" panose="020B0604020202020204" pitchFamily="34" charset="0"/>
            </a:endParaRPr>
          </a:p>
        </p:txBody>
      </p:sp>
      <p:sp>
        <p:nvSpPr>
          <p:cNvPr id="9933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2AA304-77CA-4843-8EAA-4D990881BF8C}" type="slidenum">
              <a:rPr lang="cs-CZ" altLang="cs-CZ" smtClean="0"/>
              <a:pPr/>
              <a:t>114</a:t>
            </a:fld>
            <a:endParaRPr lang="cs-CZ" altLang="cs-CZ"/>
          </a:p>
        </p:txBody>
      </p:sp>
    </p:spTree>
    <p:extLst>
      <p:ext uri="{BB962C8B-B14F-4D97-AF65-F5344CB8AC3E}">
        <p14:creationId xmlns:p14="http://schemas.microsoft.com/office/powerpoint/2010/main" val="2903736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rázek snímku 1">
            <a:extLst>
              <a:ext uri="{FF2B5EF4-FFF2-40B4-BE49-F238E27FC236}">
                <a16:creationId xmlns:a16="http://schemas.microsoft.com/office/drawing/2014/main" id="{F20B2B13-7970-4A7B-8506-601E4B4F3559}"/>
              </a:ext>
            </a:extLst>
          </p:cNvPr>
          <p:cNvSpPr>
            <a:spLocks noGrp="1" noRot="1" noChangeAspect="1" noChangeArrowheads="1" noTextEdit="1"/>
          </p:cNvSpPr>
          <p:nvPr>
            <p:ph type="sldImg"/>
          </p:nvPr>
        </p:nvSpPr>
        <p:spPr>
          <a:ln/>
        </p:spPr>
      </p:sp>
      <p:sp>
        <p:nvSpPr>
          <p:cNvPr id="13315" name="Zástupný symbol pro poznámky 2">
            <a:extLst>
              <a:ext uri="{FF2B5EF4-FFF2-40B4-BE49-F238E27FC236}">
                <a16:creationId xmlns:a16="http://schemas.microsoft.com/office/drawing/2014/main" id="{F85891EF-3510-4C39-BC41-D6CC303C61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cs typeface="Arial" panose="020B0604020202020204" pitchFamily="34" charset="0"/>
            </a:endParaRPr>
          </a:p>
        </p:txBody>
      </p:sp>
      <p:sp>
        <p:nvSpPr>
          <p:cNvPr id="13316" name="Zástupný symbol pro číslo snímku 3">
            <a:extLst>
              <a:ext uri="{FF2B5EF4-FFF2-40B4-BE49-F238E27FC236}">
                <a16:creationId xmlns:a16="http://schemas.microsoft.com/office/drawing/2014/main" id="{1120B23A-C087-4593-9D11-46B8DFEE0D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52EAAF-874B-4C98-A31B-E0B5085A12C5}" type="slidenum">
              <a:rPr lang="cs-CZ" altLang="cs-CZ" smtClean="0"/>
              <a:pPr/>
              <a:t>124</a:t>
            </a:fld>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a:extLst>
              <a:ext uri="{FF2B5EF4-FFF2-40B4-BE49-F238E27FC236}">
                <a16:creationId xmlns:a16="http://schemas.microsoft.com/office/drawing/2014/main" id="{8025971B-87B1-4EC3-9364-4460D43F1226}"/>
              </a:ext>
            </a:extLst>
          </p:cNvPr>
          <p:cNvSpPr>
            <a:spLocks noGrp="1" noRot="1" noChangeAspect="1" noChangeArrowheads="1" noTextEdit="1"/>
          </p:cNvSpPr>
          <p:nvPr>
            <p:ph type="sldImg"/>
          </p:nvPr>
        </p:nvSpPr>
        <p:spPr>
          <a:ln/>
        </p:spPr>
      </p:sp>
      <p:sp>
        <p:nvSpPr>
          <p:cNvPr id="15363" name="Zástupný symbol pro poznámky 2">
            <a:extLst>
              <a:ext uri="{FF2B5EF4-FFF2-40B4-BE49-F238E27FC236}">
                <a16:creationId xmlns:a16="http://schemas.microsoft.com/office/drawing/2014/main" id="{B86ECA96-59FC-430A-B410-763B43A6E5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cs typeface="Arial" panose="020B0604020202020204" pitchFamily="34" charset="0"/>
            </a:endParaRPr>
          </a:p>
        </p:txBody>
      </p:sp>
      <p:sp>
        <p:nvSpPr>
          <p:cNvPr id="15364" name="Zástupný symbol pro číslo snímku 3">
            <a:extLst>
              <a:ext uri="{FF2B5EF4-FFF2-40B4-BE49-F238E27FC236}">
                <a16:creationId xmlns:a16="http://schemas.microsoft.com/office/drawing/2014/main" id="{B3D99C03-49DB-4E55-95C6-195045F78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87BA7C-8EC0-402E-9578-788C7C185214}" type="slidenum">
              <a:rPr lang="cs-CZ" altLang="cs-CZ" smtClean="0"/>
              <a:pPr/>
              <a:t>125</a:t>
            </a:fld>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FCFA20B2-EAFD-435B-9B24-A63E8915F877}" type="slidenum">
              <a:rPr lang="cs-CZ" altLang="cs-CZ" smtClean="0"/>
              <a:pPr>
                <a:defRPr/>
              </a:pPr>
              <a:t>39</a:t>
            </a:fld>
            <a:endParaRPr lang="cs-CZ" altLang="cs-CZ"/>
          </a:p>
        </p:txBody>
      </p:sp>
    </p:spTree>
    <p:extLst>
      <p:ext uri="{BB962C8B-B14F-4D97-AF65-F5344CB8AC3E}">
        <p14:creationId xmlns:p14="http://schemas.microsoft.com/office/powerpoint/2010/main" val="3780794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p:cNvSpPr>
            <a:spLocks noGrp="1" noRot="1" noChangeAspect="1" noChangeArrowheads="1" noTextEdit="1"/>
          </p:cNvSpPr>
          <p:nvPr>
            <p:ph type="sldImg"/>
          </p:nvPr>
        </p:nvSpPr>
        <p:spPr>
          <a:ln/>
        </p:spPr>
      </p:sp>
      <p:sp>
        <p:nvSpPr>
          <p:cNvPr id="1843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cs typeface="Arial" panose="020B0604020202020204" pitchFamily="34" charset="0"/>
            </a:endParaRPr>
          </a:p>
        </p:txBody>
      </p:sp>
      <p:sp>
        <p:nvSpPr>
          <p:cNvPr id="184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AF9844-E509-49A2-8351-BD027A10A2FE}" type="slidenum">
              <a:rPr lang="cs-CZ" altLang="cs-CZ" smtClean="0"/>
              <a:pPr/>
              <a:t>50</a:t>
            </a:fld>
            <a:endParaRPr lang="cs-CZ" altLang="cs-CZ"/>
          </a:p>
        </p:txBody>
      </p:sp>
    </p:spTree>
    <p:extLst>
      <p:ext uri="{BB962C8B-B14F-4D97-AF65-F5344CB8AC3E}">
        <p14:creationId xmlns:p14="http://schemas.microsoft.com/office/powerpoint/2010/main" val="253529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obrázek snímku 1"/>
          <p:cNvSpPr>
            <a:spLocks noGrp="1" noRot="1" noChangeAspect="1" noTextEdit="1"/>
          </p:cNvSpPr>
          <p:nvPr>
            <p:ph type="sldImg"/>
          </p:nvPr>
        </p:nvSpPr>
        <p:spPr>
          <a:ln/>
        </p:spPr>
      </p:sp>
      <p:sp>
        <p:nvSpPr>
          <p:cNvPr id="7270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b="1">
                <a:latin typeface="Arial" panose="020B0604020202020204" pitchFamily="34" charset="0"/>
                <a:cs typeface="Arial" panose="020B0604020202020204" pitchFamily="34" charset="0"/>
              </a:rPr>
              <a:t>Systém speciální pedagogiky (SP): </a:t>
            </a:r>
            <a:endParaRPr lang="cs-CZ" altLang="cs-CZ">
              <a:latin typeface="Arial" panose="020B0604020202020204" pitchFamily="34" charset="0"/>
              <a:cs typeface="Arial" panose="020B0604020202020204" pitchFamily="34" charset="0"/>
            </a:endParaRPr>
          </a:p>
          <a:p>
            <a:r>
              <a:rPr lang="cs-CZ" altLang="cs-CZ">
                <a:latin typeface="Arial" panose="020B0604020202020204" pitchFamily="34" charset="0"/>
                <a:cs typeface="Arial" panose="020B0604020202020204" pitchFamily="34" charset="0"/>
              </a:rPr>
              <a:t>psychopedie – SP mentálně postižených osob  </a:t>
            </a:r>
          </a:p>
          <a:p>
            <a:r>
              <a:rPr lang="cs-CZ" altLang="cs-CZ">
                <a:latin typeface="Arial" panose="020B0604020202020204" pitchFamily="34" charset="0"/>
                <a:cs typeface="Arial" panose="020B0604020202020204" pitchFamily="34" charset="0"/>
              </a:rPr>
              <a:t>oftalmopedie (tyflopedie) – SP zrakově postižených osob   </a:t>
            </a:r>
          </a:p>
          <a:p>
            <a:r>
              <a:rPr lang="cs-CZ" altLang="cs-CZ">
                <a:latin typeface="Arial" panose="020B0604020202020204" pitchFamily="34" charset="0"/>
                <a:cs typeface="Arial" panose="020B0604020202020204" pitchFamily="34" charset="0"/>
              </a:rPr>
              <a:t>etopedie – SP osob s poruchami chování a emocí  </a:t>
            </a:r>
          </a:p>
          <a:p>
            <a:r>
              <a:rPr lang="cs-CZ" altLang="cs-CZ">
                <a:latin typeface="Arial" panose="020B0604020202020204" pitchFamily="34" charset="0"/>
                <a:cs typeface="Arial" panose="020B0604020202020204" pitchFamily="34" charset="0"/>
              </a:rPr>
              <a:t>logopedie – SP osob s narušenou komunikační schopností  </a:t>
            </a:r>
          </a:p>
          <a:p>
            <a:r>
              <a:rPr lang="cs-CZ" altLang="cs-CZ">
                <a:latin typeface="Arial" panose="020B0604020202020204" pitchFamily="34" charset="0"/>
                <a:cs typeface="Arial" panose="020B0604020202020204" pitchFamily="34" charset="0"/>
              </a:rPr>
              <a:t>surdopedie – SP osob sluchově postižených </a:t>
            </a:r>
          </a:p>
          <a:p>
            <a:r>
              <a:rPr lang="cs-CZ" altLang="cs-CZ">
                <a:latin typeface="Arial" panose="020B0604020202020204" pitchFamily="34" charset="0"/>
                <a:cs typeface="Arial" panose="020B0604020202020204" pitchFamily="34" charset="0"/>
              </a:rPr>
              <a:t>somatopedie – SP osob s postižením hybnosti, tj. tělesně postižených, nemocných a zdravotně oslabených </a:t>
            </a:r>
          </a:p>
          <a:p>
            <a:r>
              <a:rPr lang="cs-CZ" altLang="cs-CZ">
                <a:latin typeface="Arial" panose="020B0604020202020204" pitchFamily="34" charset="0"/>
                <a:cs typeface="Arial" panose="020B0604020202020204" pitchFamily="34" charset="0"/>
              </a:rPr>
              <a:t>SP osob s vícenásobným postižením – tj. osob s více vadami </a:t>
            </a:r>
          </a:p>
          <a:p>
            <a:r>
              <a:rPr lang="cs-CZ" altLang="cs-CZ">
                <a:latin typeface="Arial" panose="020B0604020202020204" pitchFamily="34" charset="0"/>
                <a:cs typeface="Arial" panose="020B0604020202020204" pitchFamily="34" charset="0"/>
              </a:rPr>
              <a:t>SP osob s parciálními nedostatky – tj. osob se specifickými vývojovými poruchami učení, chování a pozornosti </a:t>
            </a:r>
          </a:p>
          <a:p>
            <a:pPr eaLnBrk="1" hangingPunct="1">
              <a:spcBef>
                <a:spcPct val="0"/>
              </a:spcBef>
            </a:pPr>
            <a:endParaRPr lang="cs-CZ" altLang="cs-CZ">
              <a:latin typeface="Arial" panose="020B0604020202020204" pitchFamily="34" charset="0"/>
              <a:cs typeface="Arial" panose="020B0604020202020204" pitchFamily="34" charset="0"/>
            </a:endParaRPr>
          </a:p>
          <a:p>
            <a:pPr eaLnBrk="1" hangingPunct="1">
              <a:spcBef>
                <a:spcPct val="0"/>
              </a:spcBef>
            </a:pPr>
            <a:endParaRPr lang="cs-CZ" altLang="cs-CZ">
              <a:latin typeface="Arial" panose="020B0604020202020204" pitchFamily="34" charset="0"/>
              <a:cs typeface="Arial" panose="020B0604020202020204" pitchFamily="34" charset="0"/>
            </a:endParaRPr>
          </a:p>
        </p:txBody>
      </p:sp>
      <p:sp>
        <p:nvSpPr>
          <p:cNvPr id="7270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7D5F82-E66E-48BA-A1C2-0215EBC57211}" type="slidenum">
              <a:rPr lang="cs-CZ" altLang="cs-CZ" smtClean="0">
                <a:latin typeface="Calibri" panose="020F0502020204030204" pitchFamily="34" charset="0"/>
              </a:rPr>
              <a:pPr/>
              <a:t>92</a:t>
            </a:fld>
            <a:endParaRPr lang="cs-CZ" altLang="cs-CZ">
              <a:latin typeface="Calibri" panose="020F0502020204030204" pitchFamily="34" charset="0"/>
            </a:endParaRPr>
          </a:p>
        </p:txBody>
      </p:sp>
    </p:spTree>
    <p:extLst>
      <p:ext uri="{BB962C8B-B14F-4D97-AF65-F5344CB8AC3E}">
        <p14:creationId xmlns:p14="http://schemas.microsoft.com/office/powerpoint/2010/main" val="131726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obrázek snímku 1"/>
          <p:cNvSpPr>
            <a:spLocks noGrp="1" noRot="1" noChangeAspect="1" noTextEdit="1"/>
          </p:cNvSpPr>
          <p:nvPr>
            <p:ph type="sldImg"/>
          </p:nvPr>
        </p:nvSpPr>
        <p:spPr>
          <a:ln/>
        </p:spPr>
      </p:sp>
      <p:sp>
        <p:nvSpPr>
          <p:cNvPr id="20483" name="Zástupný symbol pro poznámky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p>
            <a:pPr eaLnBrk="1" hangingPunct="1">
              <a:spcBef>
                <a:spcPct val="0"/>
              </a:spcBef>
              <a:defRPr/>
            </a:pPr>
            <a:r>
              <a:rPr lang="cs-CZ" altLang="cs-CZ" b="1" dirty="0"/>
              <a:t>ŠZ § 45</a:t>
            </a:r>
          </a:p>
          <a:p>
            <a:pPr eaLnBrk="1" hangingPunct="1">
              <a:spcBef>
                <a:spcPct val="0"/>
              </a:spcBef>
              <a:defRPr/>
            </a:pPr>
            <a:r>
              <a:rPr lang="cs-CZ" altLang="cs-CZ" dirty="0"/>
              <a:t>Stupně vzdělání </a:t>
            </a:r>
          </a:p>
          <a:p>
            <a:pPr eaLnBrk="1" hangingPunct="1">
              <a:spcBef>
                <a:spcPct val="0"/>
              </a:spcBef>
              <a:defRPr/>
            </a:pPr>
            <a:endParaRPr lang="cs-CZ" altLang="cs-CZ" dirty="0"/>
          </a:p>
          <a:p>
            <a:pPr eaLnBrk="1" hangingPunct="1">
              <a:spcBef>
                <a:spcPct val="0"/>
              </a:spcBef>
              <a:defRPr/>
            </a:pPr>
            <a:r>
              <a:rPr lang="cs-CZ" altLang="cs-CZ" dirty="0"/>
              <a:t>(1) Stupeň základního vzdělání získá žák úspěšným ukončením vzdělávacího programu základního vzdělávání v základní škole, na nižším stupni šestiletého nebo osmiletého gymnázia nebo v odpovídající části osmiletého vzdělávacího programu konzervatoře. Stupeň základního vzdělání se získá po splnění povinné školní docházky rovněž úspěšným ukončením kursu pro získání základního vzdělání uskutečňovaného v základní nebo střední škole (§ 55 odst. 3).</a:t>
            </a:r>
          </a:p>
          <a:p>
            <a:pPr eaLnBrk="1" hangingPunct="1">
              <a:spcBef>
                <a:spcPct val="0"/>
              </a:spcBef>
              <a:defRPr/>
            </a:pPr>
            <a:r>
              <a:rPr lang="cs-CZ" altLang="cs-CZ" dirty="0"/>
              <a:t>(2) Ukončením vzdělávacího programu základního vzdělávání v základní škole speciální získá žák základy vzdělání.</a:t>
            </a:r>
          </a:p>
          <a:p>
            <a:pPr eaLnBrk="1" hangingPunct="1">
              <a:spcBef>
                <a:spcPct val="0"/>
              </a:spcBef>
              <a:defRPr/>
            </a:pPr>
            <a:endParaRPr lang="cs-CZ" altLang="cs-CZ" dirty="0"/>
          </a:p>
          <a:p>
            <a:pPr eaLnBrk="1" hangingPunct="1">
              <a:spcBef>
                <a:spcPct val="0"/>
              </a:spcBef>
              <a:defRPr/>
            </a:pPr>
            <a:r>
              <a:rPr lang="cs-CZ" altLang="cs-CZ" b="1" dirty="0"/>
              <a:t>Shrnutí: </a:t>
            </a:r>
          </a:p>
          <a:p>
            <a:pPr marL="171450" indent="-171450" eaLnBrk="1" hangingPunct="1">
              <a:spcBef>
                <a:spcPct val="0"/>
              </a:spcBef>
              <a:buFont typeface="Arial" panose="020B0604020202020204" pitchFamily="34" charset="0"/>
              <a:buChar char="•"/>
              <a:defRPr/>
            </a:pPr>
            <a:r>
              <a:rPr lang="cs-CZ" altLang="cs-CZ" dirty="0"/>
              <a:t>základní škola – vzdělávací program základní vzdělávání – stupeň základní vzdělání: RVP ZV (nově upravený)   </a:t>
            </a:r>
          </a:p>
          <a:p>
            <a:pPr marL="171450" indent="-171450" eaLnBrk="1" hangingPunct="1">
              <a:spcBef>
                <a:spcPct val="0"/>
              </a:spcBef>
              <a:buFont typeface="Arial" panose="020B0604020202020204" pitchFamily="34" charset="0"/>
              <a:buChar char="•"/>
              <a:defRPr/>
            </a:pPr>
            <a:r>
              <a:rPr lang="cs-CZ" altLang="cs-CZ" dirty="0"/>
              <a:t>základní škola speciální – vzdělávací program základní vzdělávání – stupeň základy vzdělání: RVP ZŠS    </a:t>
            </a:r>
          </a:p>
          <a:p>
            <a:pPr eaLnBrk="1" hangingPunct="1">
              <a:spcBef>
                <a:spcPct val="0"/>
              </a:spcBef>
              <a:defRPr/>
            </a:pPr>
            <a:endParaRPr lang="cs-CZ" altLang="cs-CZ" dirty="0"/>
          </a:p>
          <a:p>
            <a:pPr eaLnBrk="1" hangingPunct="1">
              <a:spcBef>
                <a:spcPct val="0"/>
              </a:spcBef>
              <a:defRPr/>
            </a:pPr>
            <a:r>
              <a:rPr lang="cs-CZ" altLang="cs-CZ" b="1" dirty="0"/>
              <a:t>Přehled RVP pro ZV: </a:t>
            </a:r>
            <a:endParaRPr lang="cs-CZ" altLang="cs-CZ" dirty="0"/>
          </a:p>
          <a:p>
            <a:pPr marL="171450" indent="-171450" eaLnBrk="1" hangingPunct="1">
              <a:spcBef>
                <a:spcPct val="0"/>
              </a:spcBef>
              <a:buFont typeface="Arial" panose="020B0604020202020204" pitchFamily="34" charset="0"/>
              <a:buChar char="•"/>
              <a:defRPr/>
            </a:pPr>
            <a:r>
              <a:rPr lang="cs-CZ" altLang="cs-CZ" dirty="0"/>
              <a:t>Rámcový vzdělávací program pro základní vzdělávání (RVP ZV) – upraveno   </a:t>
            </a:r>
          </a:p>
          <a:p>
            <a:pPr marL="171450" indent="-171450" eaLnBrk="1" hangingPunct="1">
              <a:spcBef>
                <a:spcPct val="0"/>
              </a:spcBef>
              <a:buFont typeface="Arial" panose="020B0604020202020204" pitchFamily="34" charset="0"/>
              <a:buChar char="•"/>
              <a:defRPr/>
            </a:pPr>
            <a:r>
              <a:rPr lang="cs-CZ" altLang="cs-CZ" dirty="0"/>
              <a:t>Rámcový vzdělávací program pro základní vzdělávání – příloha upravující vzdělávání žáků s lehkým mentálním postižením (RVP ZV–LMP) – zrušeno  </a:t>
            </a:r>
          </a:p>
          <a:p>
            <a:pPr marL="171450" indent="-171450" eaLnBrk="1" hangingPunct="1">
              <a:spcBef>
                <a:spcPct val="0"/>
              </a:spcBef>
              <a:buFont typeface="Arial" panose="020B0604020202020204" pitchFamily="34" charset="0"/>
              <a:buChar char="•"/>
              <a:defRPr/>
            </a:pPr>
            <a:r>
              <a:rPr lang="cs-CZ" altLang="cs-CZ" dirty="0"/>
              <a:t>Rámcový vzdělávací program pro obor vzdělání základní škola speciální (RVP ZŠS)  </a:t>
            </a:r>
          </a:p>
          <a:p>
            <a:pPr eaLnBrk="1" hangingPunct="1">
              <a:spcBef>
                <a:spcPct val="0"/>
              </a:spcBef>
              <a:buFont typeface="Arial" panose="020B0604020202020204" pitchFamily="34" charset="0"/>
              <a:buNone/>
              <a:defRPr/>
            </a:pPr>
            <a:endParaRPr lang="cs-CZ" altLang="cs-CZ" dirty="0"/>
          </a:p>
          <a:p>
            <a:pPr eaLnBrk="1" hangingPunct="1">
              <a:spcBef>
                <a:spcPct val="0"/>
              </a:spcBef>
              <a:buFont typeface="Arial" panose="020B0604020202020204" pitchFamily="34" charset="0"/>
              <a:buNone/>
              <a:defRPr/>
            </a:pPr>
            <a:r>
              <a:rPr lang="cs-CZ" altLang="cs-CZ" b="1" dirty="0"/>
              <a:t>Přehled vzdělávání žáků s mentálním postižením: </a:t>
            </a:r>
          </a:p>
          <a:p>
            <a:pPr marL="171450" indent="-171450" eaLnBrk="1" hangingPunct="1">
              <a:spcBef>
                <a:spcPct val="0"/>
              </a:spcBef>
              <a:buFont typeface="Arial" panose="020B0604020202020204" pitchFamily="34" charset="0"/>
              <a:buChar char="•"/>
              <a:defRPr/>
            </a:pPr>
            <a:r>
              <a:rPr lang="cs-CZ" altLang="cs-CZ" dirty="0"/>
              <a:t>Lehké mentální postižení – základní škola běžná nebo základní škola podle § 16 odst. 9 ŠZ  </a:t>
            </a:r>
          </a:p>
          <a:p>
            <a:pPr marL="171450" indent="-171450" eaLnBrk="1" hangingPunct="1">
              <a:spcBef>
                <a:spcPct val="0"/>
              </a:spcBef>
              <a:buFont typeface="Arial" panose="020B0604020202020204" pitchFamily="34" charset="0"/>
              <a:buChar char="•"/>
              <a:defRPr/>
            </a:pPr>
            <a:r>
              <a:rPr lang="cs-CZ" altLang="cs-CZ" dirty="0"/>
              <a:t>Středně těžké a těžké mentální postižení – základní škola speciální  </a:t>
            </a:r>
          </a:p>
          <a:p>
            <a:pPr marL="171450" indent="-171450" eaLnBrk="1" hangingPunct="1">
              <a:spcBef>
                <a:spcPct val="0"/>
              </a:spcBef>
              <a:buFont typeface="Arial" panose="020B0604020202020204" pitchFamily="34" charset="0"/>
              <a:buChar char="•"/>
              <a:defRPr/>
            </a:pPr>
            <a:r>
              <a:rPr lang="cs-CZ" altLang="cs-CZ" dirty="0"/>
              <a:t>Hluboké mentální postižení -  způsob vzdělávání podle § 42 ŠZ </a:t>
            </a:r>
          </a:p>
          <a:p>
            <a:pPr eaLnBrk="1" hangingPunct="1">
              <a:spcBef>
                <a:spcPct val="0"/>
              </a:spcBef>
              <a:buFont typeface="Arial" panose="020B0604020202020204" pitchFamily="34" charset="0"/>
              <a:buNone/>
              <a:defRPr/>
            </a:pPr>
            <a:endParaRPr lang="cs-CZ" altLang="cs-CZ" dirty="0"/>
          </a:p>
          <a:p>
            <a:pPr eaLnBrk="1" hangingPunct="1">
              <a:spcBef>
                <a:spcPct val="0"/>
              </a:spcBef>
              <a:buFont typeface="Arial" panose="020B0604020202020204" pitchFamily="34" charset="0"/>
              <a:buNone/>
              <a:defRPr/>
            </a:pPr>
            <a:endParaRPr lang="cs-CZ" altLang="cs-CZ" dirty="0"/>
          </a:p>
          <a:p>
            <a:pPr eaLnBrk="1" hangingPunct="1">
              <a:spcBef>
                <a:spcPct val="0"/>
              </a:spcBef>
              <a:buFont typeface="Arial" panose="020B0604020202020204" pitchFamily="34" charset="0"/>
              <a:buNone/>
              <a:defRPr/>
            </a:pPr>
            <a:r>
              <a:rPr lang="cs-CZ" altLang="cs-CZ" dirty="0"/>
              <a:t>ŠZ § 46</a:t>
            </a:r>
          </a:p>
          <a:p>
            <a:pPr eaLnBrk="1" hangingPunct="1">
              <a:spcBef>
                <a:spcPct val="0"/>
              </a:spcBef>
              <a:buFont typeface="Arial" panose="020B0604020202020204" pitchFamily="34" charset="0"/>
              <a:buNone/>
              <a:defRPr/>
            </a:pPr>
            <a:r>
              <a:rPr lang="cs-CZ" altLang="cs-CZ" dirty="0"/>
              <a:t>Organizace základního vzdělávání</a:t>
            </a:r>
          </a:p>
          <a:p>
            <a:pPr algn="just" eaLnBrk="1" hangingPunct="1">
              <a:spcBef>
                <a:spcPct val="0"/>
              </a:spcBef>
              <a:buFont typeface="Arial" panose="020B0604020202020204" pitchFamily="34" charset="0"/>
              <a:buNone/>
              <a:defRPr/>
            </a:pPr>
            <a:r>
              <a:rPr lang="cs-CZ" altLang="cs-CZ" dirty="0"/>
              <a:t>(3) Základní vzdělávání pro žáky uvedené v § 16 odst. 9, kteří se vzdělávají ve třídách nebo školách s upraveným vzdělávacím programem, může s předchozím souhlasem ministerstva trvat deset ročníků; první stupeň je tvořen prvním až šestým ročníkem a druhý stupeň sedmým až desátým ročníkem. </a:t>
            </a:r>
          </a:p>
          <a:p>
            <a:pPr eaLnBrk="1" hangingPunct="1">
              <a:spcBef>
                <a:spcPct val="0"/>
              </a:spcBef>
              <a:buFont typeface="Arial" panose="020B0604020202020204" pitchFamily="34" charset="0"/>
              <a:buNone/>
              <a:defRPr/>
            </a:pPr>
            <a:endParaRPr lang="cs-CZ" altLang="cs-CZ" dirty="0"/>
          </a:p>
          <a:p>
            <a:pPr algn="just" eaLnBrk="1" hangingPunct="1">
              <a:spcBef>
                <a:spcPct val="0"/>
              </a:spcBef>
              <a:buFont typeface="Arial" panose="020B0604020202020204" pitchFamily="34" charset="0"/>
              <a:buNone/>
              <a:defRPr/>
            </a:pPr>
            <a:r>
              <a:rPr lang="cs-CZ" altLang="cs-CZ" dirty="0"/>
              <a:t>ŠZ § 48</a:t>
            </a:r>
          </a:p>
          <a:p>
            <a:pPr algn="just" eaLnBrk="1" hangingPunct="1">
              <a:spcBef>
                <a:spcPct val="0"/>
              </a:spcBef>
              <a:buFont typeface="Arial" panose="020B0604020202020204" pitchFamily="34" charset="0"/>
              <a:buNone/>
              <a:defRPr/>
            </a:pPr>
            <a:r>
              <a:rPr lang="cs-CZ" altLang="cs-CZ" dirty="0"/>
              <a:t>Vzdělávání žáků se středně těžkým a těžkým mentálním postižením, se souběžným postižením více vadami a s autismem</a:t>
            </a:r>
          </a:p>
          <a:p>
            <a:pPr algn="just" eaLnBrk="1" hangingPunct="1">
              <a:spcBef>
                <a:spcPct val="0"/>
              </a:spcBef>
              <a:buFont typeface="Arial" panose="020B0604020202020204" pitchFamily="34" charset="0"/>
              <a:buNone/>
              <a:defRPr/>
            </a:pPr>
            <a:r>
              <a:rPr lang="cs-CZ" altLang="cs-CZ" dirty="0"/>
              <a:t>(1) Žáci se středně těžkým a těžkým mentálním postižením, se souběžným postižením více vadami a s autismem se mohou vzdělávat v základní škole speciální, a to na žádost zákonného zástupce a na základě písemného doporučení školského poradenského zařízení.</a:t>
            </a:r>
          </a:p>
          <a:p>
            <a:pPr algn="just" eaLnBrk="1" hangingPunct="1">
              <a:spcBef>
                <a:spcPct val="0"/>
              </a:spcBef>
              <a:buFont typeface="Arial" panose="020B0604020202020204" pitchFamily="34" charset="0"/>
              <a:buNone/>
              <a:defRPr/>
            </a:pPr>
            <a:r>
              <a:rPr lang="cs-CZ" altLang="cs-CZ" dirty="0"/>
              <a:t>(2) Vzdělávání v základní škole speciální má deset ročníků a člení se na první stupeň a druhý stupeň. První stupeň je tvořen prvním až šestým ročníkem, druhý stupeň sedmým až desátým ročníkem.</a:t>
            </a:r>
          </a:p>
          <a:p>
            <a:pPr eaLnBrk="1" hangingPunct="1">
              <a:spcBef>
                <a:spcPct val="0"/>
              </a:spcBef>
              <a:buFont typeface="Arial" panose="020B0604020202020204" pitchFamily="34" charset="0"/>
              <a:buNone/>
              <a:defRPr/>
            </a:pPr>
            <a:endParaRPr lang="cs-CZ" altLang="cs-CZ" dirty="0"/>
          </a:p>
          <a:p>
            <a:pPr algn="just" eaLnBrk="1" hangingPunct="1">
              <a:spcBef>
                <a:spcPct val="0"/>
              </a:spcBef>
              <a:buFont typeface="Arial" panose="020B0604020202020204" pitchFamily="34" charset="0"/>
              <a:buNone/>
              <a:defRPr/>
            </a:pPr>
            <a:r>
              <a:rPr lang="cs-CZ" altLang="cs-CZ" dirty="0"/>
              <a:t>ŠZ § 42</a:t>
            </a:r>
          </a:p>
          <a:p>
            <a:pPr algn="just" eaLnBrk="1" hangingPunct="1">
              <a:spcBef>
                <a:spcPct val="0"/>
              </a:spcBef>
              <a:buFont typeface="Arial" panose="020B0604020202020204" pitchFamily="34" charset="0"/>
              <a:buNone/>
              <a:defRPr/>
            </a:pPr>
            <a:r>
              <a:rPr lang="cs-CZ" altLang="cs-CZ" dirty="0"/>
              <a:t>Vzdělávání žáků s hlubokým mentálním postižením</a:t>
            </a:r>
          </a:p>
          <a:p>
            <a:pPr algn="just" eaLnBrk="1" hangingPunct="1">
              <a:spcBef>
                <a:spcPct val="0"/>
              </a:spcBef>
              <a:buFont typeface="Arial" panose="020B0604020202020204" pitchFamily="34" charset="0"/>
              <a:buNone/>
              <a:defRPr/>
            </a:pPr>
            <a:r>
              <a:rPr lang="cs-CZ" altLang="cs-CZ" dirty="0"/>
              <a:t>Dítěti s hlubokým mentálním postižením stanoví krajský úřad místně příslušný podle místa trvalého pobytu dítěte se souhlasem zákonného zástupce dítěte takový způsob vzdělávání, který odpovídá duševním a fyzickým možnostem dítěte, a to na základě doporučujícího posouzení odborného lékaře a školského poradenského zařízení. Krajský úřad zároveň zajistí odpovídající pomoc při vzdělávání dítěte, zejména pomoc pedagogickou a metodickou. Dojde-li ke změně duševních a fyzických možností dítěte, krajský úřad způsob vzdělávání odpovídajícím způsobem upraví.</a:t>
            </a:r>
          </a:p>
          <a:p>
            <a:pPr algn="just" eaLnBrk="1" hangingPunct="1">
              <a:spcBef>
                <a:spcPct val="0"/>
              </a:spcBef>
              <a:buFont typeface="Arial" panose="020B0604020202020204" pitchFamily="34" charset="0"/>
              <a:buNone/>
              <a:defRPr/>
            </a:pPr>
            <a:endParaRPr lang="cs-CZ" altLang="cs-CZ" dirty="0"/>
          </a:p>
          <a:p>
            <a:pPr algn="just" eaLnBrk="1" hangingPunct="1">
              <a:spcBef>
                <a:spcPct val="0"/>
              </a:spcBef>
              <a:buFont typeface="Arial" panose="020B0604020202020204" pitchFamily="34" charset="0"/>
              <a:buNone/>
              <a:defRPr/>
            </a:pPr>
            <a:r>
              <a:rPr lang="cs-CZ" altLang="cs-CZ" dirty="0"/>
              <a:t>ŠZ § 55 </a:t>
            </a:r>
          </a:p>
          <a:p>
            <a:pPr algn="just" eaLnBrk="1" hangingPunct="1">
              <a:spcBef>
                <a:spcPct val="0"/>
              </a:spcBef>
              <a:buFont typeface="Arial" panose="020B0604020202020204" pitchFamily="34" charset="0"/>
              <a:buNone/>
              <a:defRPr/>
            </a:pPr>
            <a:r>
              <a:rPr lang="cs-CZ" dirty="0"/>
              <a:t>(2) Žákovi uvedenému v § 16 odst. 9 může ředitel školy ve výjimečných případech povolit pokračování v základním vzdělávání do konce školního roku, v němž žák dosáhne dvacátého roku věku, v případě žáků vzdělávajících se ve vzdělávacím programu základní školy speciální pak se souhlasem zřizovatele do dvacátého šestého roku věku. V uvedených případech, pokud jde o přípravu na výkon povolání nebo pracovní činnosti, spolupracuje ředitel školy s Úřadem práce České republiky - krajskou pobočkou a pobočkou pro hlavní město Prahu.</a:t>
            </a:r>
          </a:p>
          <a:p>
            <a:pPr algn="just" eaLnBrk="1" hangingPunct="1">
              <a:spcBef>
                <a:spcPct val="0"/>
              </a:spcBef>
              <a:buFont typeface="Arial" panose="020B0604020202020204" pitchFamily="34" charset="0"/>
              <a:buNone/>
              <a:defRPr/>
            </a:pPr>
            <a:endParaRPr lang="cs-CZ" b="1" dirty="0"/>
          </a:p>
          <a:p>
            <a:pPr algn="just" eaLnBrk="1" hangingPunct="1">
              <a:spcBef>
                <a:spcPct val="0"/>
              </a:spcBef>
              <a:buFont typeface="Arial" panose="020B0604020202020204" pitchFamily="34" charset="0"/>
              <a:buNone/>
              <a:defRPr/>
            </a:pPr>
            <a:r>
              <a:rPr lang="cs-CZ" b="1" dirty="0"/>
              <a:t>mentální postižení (mentální retardace) </a:t>
            </a:r>
            <a:r>
              <a:rPr lang="cs-CZ" dirty="0"/>
              <a:t>je snížení rozumových schopností vzniklé v důsledku organického poškození mozku nebo nedostatečnosti mozkových funkcí, projevuje se sníženou úrovní kognitivních procesů, odlišným vývojem některých psychických funkcí a nižší sociální adaptabilitou; individuální modifikace uvedených příznaků závisí na hloubce a rozsahu mentálního postižení, na míře postižení jednotlivých funkcí a na úrovni psychického vývoje </a:t>
            </a:r>
          </a:p>
          <a:p>
            <a:pPr algn="just" eaLnBrk="1" hangingPunct="1">
              <a:spcBef>
                <a:spcPct val="0"/>
              </a:spcBef>
              <a:buFont typeface="Arial" panose="020B0604020202020204" pitchFamily="34" charset="0"/>
              <a:buNone/>
              <a:defRPr/>
            </a:pPr>
            <a:endParaRPr lang="cs-CZ" altLang="cs-CZ" dirty="0"/>
          </a:p>
          <a:p>
            <a:pPr eaLnBrk="1" hangingPunct="1">
              <a:spcBef>
                <a:spcPct val="0"/>
              </a:spcBef>
              <a:buFont typeface="Arial" panose="020B0604020202020204" pitchFamily="34" charset="0"/>
              <a:buNone/>
              <a:defRPr/>
            </a:pPr>
            <a:endParaRPr lang="cs-CZ" altLang="cs-CZ" dirty="0"/>
          </a:p>
          <a:p>
            <a:pPr eaLnBrk="1" hangingPunct="1">
              <a:spcBef>
                <a:spcPct val="0"/>
              </a:spcBef>
              <a:buFont typeface="Arial" panose="020B0604020202020204" pitchFamily="34" charset="0"/>
              <a:buNone/>
              <a:defRPr/>
            </a:pPr>
            <a:endParaRPr lang="cs-CZ" altLang="cs-CZ" dirty="0"/>
          </a:p>
        </p:txBody>
      </p:sp>
      <p:sp>
        <p:nvSpPr>
          <p:cNvPr id="7578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87DE38-2257-457B-B3C9-C1BAC634CD31}" type="slidenum">
              <a:rPr lang="cs-CZ" altLang="cs-CZ" smtClean="0">
                <a:latin typeface="Calibri" panose="020F0502020204030204" pitchFamily="34" charset="0"/>
              </a:rPr>
              <a:pPr/>
              <a:t>94</a:t>
            </a:fld>
            <a:endParaRPr lang="cs-CZ" altLang="cs-CZ">
              <a:latin typeface="Calibri" panose="020F0502020204030204" pitchFamily="34" charset="0"/>
            </a:endParaRPr>
          </a:p>
        </p:txBody>
      </p:sp>
    </p:spTree>
    <p:extLst>
      <p:ext uri="{BB962C8B-B14F-4D97-AF65-F5344CB8AC3E}">
        <p14:creationId xmlns:p14="http://schemas.microsoft.com/office/powerpoint/2010/main" val="259145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obrázek snímku 1"/>
          <p:cNvSpPr>
            <a:spLocks noGrp="1" noRot="1" noChangeAspect="1" noTextEdit="1"/>
          </p:cNvSpPr>
          <p:nvPr>
            <p:ph type="sldImg"/>
          </p:nvPr>
        </p:nvSpPr>
        <p:spPr>
          <a:ln/>
        </p:spPr>
      </p:sp>
      <p:sp>
        <p:nvSpPr>
          <p:cNvPr id="7782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a:latin typeface="Arial" panose="020B0604020202020204" pitchFamily="34" charset="0"/>
              <a:cs typeface="Arial" panose="020B0604020202020204" pitchFamily="34" charset="0"/>
            </a:endParaRPr>
          </a:p>
        </p:txBody>
      </p:sp>
      <p:sp>
        <p:nvSpPr>
          <p:cNvPr id="7782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2CD5B6-5295-4A66-927C-77A70489B567}" type="slidenum">
              <a:rPr lang="cs-CZ" altLang="cs-CZ" smtClean="0">
                <a:latin typeface="Calibri" panose="020F0502020204030204" pitchFamily="34" charset="0"/>
              </a:rPr>
              <a:pPr/>
              <a:t>96</a:t>
            </a:fld>
            <a:endParaRPr lang="cs-CZ" altLang="cs-CZ">
              <a:latin typeface="Calibri" panose="020F0502020204030204" pitchFamily="34" charset="0"/>
            </a:endParaRPr>
          </a:p>
        </p:txBody>
      </p:sp>
    </p:spTree>
    <p:extLst>
      <p:ext uri="{BB962C8B-B14F-4D97-AF65-F5344CB8AC3E}">
        <p14:creationId xmlns:p14="http://schemas.microsoft.com/office/powerpoint/2010/main" val="26390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obrázek snímku 1"/>
          <p:cNvSpPr>
            <a:spLocks noGrp="1" noRot="1" noChangeAspect="1" noTextEdit="1"/>
          </p:cNvSpPr>
          <p:nvPr>
            <p:ph type="sldImg"/>
          </p:nvPr>
        </p:nvSpPr>
        <p:spPr>
          <a:ln/>
        </p:spPr>
      </p:sp>
      <p:sp>
        <p:nvSpPr>
          <p:cNvPr id="40963" name="Zástupný symbol pro poznámky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eaLnBrk="1" hangingPunct="1">
              <a:lnSpc>
                <a:spcPct val="90000"/>
              </a:lnSpc>
              <a:spcBef>
                <a:spcPct val="0"/>
              </a:spcBef>
              <a:defRPr/>
            </a:pPr>
            <a:r>
              <a:rPr lang="cs-CZ" altLang="cs-CZ" sz="1100" b="1"/>
              <a:t>podpůrná opatření (PO)  </a:t>
            </a:r>
          </a:p>
          <a:p>
            <a:pPr eaLnBrk="1" hangingPunct="1">
              <a:lnSpc>
                <a:spcPct val="90000"/>
              </a:lnSpc>
              <a:spcBef>
                <a:spcPct val="0"/>
              </a:spcBef>
              <a:defRPr/>
            </a:pPr>
            <a:r>
              <a:rPr lang="cs-CZ" altLang="cs-CZ" sz="1100"/>
              <a:t>nezbytné úpravy organizace, obsahu, metod, forem, hodnocení a podmínek vzdělávání a školských služeb, které se člení do stupňů podle organizační a finanční náročnosti, odpovídají zdravotnímu stavu, kulturnímu prostředí nebo jiným životním podmínkám žáka; jsou vymezena v § 16 odst. 2 školského zákona:</a:t>
            </a:r>
          </a:p>
          <a:p>
            <a:pPr eaLnBrk="1" hangingPunct="1">
              <a:lnSpc>
                <a:spcPct val="90000"/>
              </a:lnSpc>
              <a:spcBef>
                <a:spcPct val="0"/>
              </a:spcBef>
              <a:defRPr/>
            </a:pPr>
            <a:endParaRPr lang="cs-CZ" altLang="cs-CZ" sz="1100"/>
          </a:p>
          <a:p>
            <a:pPr algn="just" eaLnBrk="1" hangingPunct="1">
              <a:lnSpc>
                <a:spcPct val="90000"/>
              </a:lnSpc>
              <a:spcBef>
                <a:spcPct val="0"/>
              </a:spcBef>
              <a:defRPr/>
            </a:pPr>
            <a:r>
              <a:rPr lang="cs-CZ" altLang="cs-CZ" sz="1100"/>
              <a:t>(2) Podpůrná opatření spočívají v</a:t>
            </a:r>
          </a:p>
          <a:p>
            <a:pPr algn="just" eaLnBrk="1" hangingPunct="1">
              <a:lnSpc>
                <a:spcPct val="90000"/>
              </a:lnSpc>
              <a:spcBef>
                <a:spcPct val="0"/>
              </a:spcBef>
              <a:defRPr/>
            </a:pPr>
            <a:r>
              <a:rPr lang="cs-CZ" altLang="cs-CZ" sz="1100"/>
              <a:t>a) poradenské pomoci školy a školského poradenského zařízení,</a:t>
            </a:r>
          </a:p>
          <a:p>
            <a:pPr algn="just" eaLnBrk="1" hangingPunct="1">
              <a:lnSpc>
                <a:spcPct val="90000"/>
              </a:lnSpc>
              <a:spcBef>
                <a:spcPct val="0"/>
              </a:spcBef>
              <a:defRPr/>
            </a:pPr>
            <a:r>
              <a:rPr lang="cs-CZ" altLang="cs-CZ" sz="1100"/>
              <a:t>b) úpravě organizace, obsahu, hodnocení, forem a metod vzdělávání a školských služeb, včetně zabezpečení výuky předmětů speciálně pedagogické péče a včetně prodloužení délky středního nebo vyššího odborného vzdělávání až o dva roky,</a:t>
            </a:r>
          </a:p>
          <a:p>
            <a:pPr algn="just" eaLnBrk="1" hangingPunct="1">
              <a:lnSpc>
                <a:spcPct val="90000"/>
              </a:lnSpc>
              <a:spcBef>
                <a:spcPct val="0"/>
              </a:spcBef>
              <a:defRPr/>
            </a:pPr>
            <a:r>
              <a:rPr lang="cs-CZ" altLang="cs-CZ" sz="1100"/>
              <a:t>c) úpravě podmínek přijímání ke vzdělávání a ukončování vzdělávání,</a:t>
            </a:r>
          </a:p>
          <a:p>
            <a:pPr algn="just" eaLnBrk="1" hangingPunct="1">
              <a:lnSpc>
                <a:spcPct val="90000"/>
              </a:lnSpc>
              <a:spcBef>
                <a:spcPct val="0"/>
              </a:spcBef>
              <a:defRPr/>
            </a:pPr>
            <a:r>
              <a:rPr lang="cs-CZ" altLang="cs-CZ" sz="1100"/>
              <a:t>d) použití kompenzačních pomůcek, speciálních učebnic a speciálních učebních pomůcek, využívání komunikačních systémů neslyšících a hluchoslepých osob, Braillova písma a podpůrných nebo náhradních komunikačních systémů,</a:t>
            </a:r>
          </a:p>
          <a:p>
            <a:pPr algn="just" eaLnBrk="1" hangingPunct="1">
              <a:lnSpc>
                <a:spcPct val="90000"/>
              </a:lnSpc>
              <a:spcBef>
                <a:spcPct val="0"/>
              </a:spcBef>
              <a:defRPr/>
            </a:pPr>
            <a:r>
              <a:rPr lang="cs-CZ" altLang="cs-CZ" sz="1100"/>
              <a:t>e) úpravě očekávaných výstupů vzdělávání v mezích stanovených rámcovými vzdělávacími programy a akreditovanými vzdělávacími programy,</a:t>
            </a:r>
          </a:p>
          <a:p>
            <a:pPr algn="just" eaLnBrk="1" hangingPunct="1">
              <a:lnSpc>
                <a:spcPct val="90000"/>
              </a:lnSpc>
              <a:spcBef>
                <a:spcPct val="0"/>
              </a:spcBef>
              <a:defRPr/>
            </a:pPr>
            <a:r>
              <a:rPr lang="cs-CZ" altLang="cs-CZ" sz="1100"/>
              <a:t>f) vzdělávání podle individuálního vzdělávacího plánu,</a:t>
            </a:r>
          </a:p>
          <a:p>
            <a:pPr algn="just" eaLnBrk="1" hangingPunct="1">
              <a:lnSpc>
                <a:spcPct val="90000"/>
              </a:lnSpc>
              <a:spcBef>
                <a:spcPct val="0"/>
              </a:spcBef>
              <a:defRPr/>
            </a:pPr>
            <a:r>
              <a:rPr lang="cs-CZ" altLang="cs-CZ" sz="1100"/>
              <a:t>g) využití asistenta pedagoga,</a:t>
            </a:r>
          </a:p>
          <a:p>
            <a:pPr algn="just" eaLnBrk="1" hangingPunct="1">
              <a:lnSpc>
                <a:spcPct val="90000"/>
              </a:lnSpc>
              <a:spcBef>
                <a:spcPct val="0"/>
              </a:spcBef>
              <a:defRPr/>
            </a:pPr>
            <a:r>
              <a:rPr lang="cs-CZ" altLang="cs-CZ" sz="1100"/>
              <a:t>h) využití dalšího pedagogického pracovníka, tlumočníka českého znakového jazyka, přepisovatele pro neslyšící nebo možnosti působení osob poskytujících dítěti, žákovi nebo studentovi po dobu jeho pobytu ve škole nebo školském zařízení podporu podle zvláštních právních předpisů, nebo</a:t>
            </a:r>
          </a:p>
          <a:p>
            <a:pPr algn="just" eaLnBrk="1" hangingPunct="1">
              <a:lnSpc>
                <a:spcPct val="90000"/>
              </a:lnSpc>
              <a:spcBef>
                <a:spcPct val="0"/>
              </a:spcBef>
              <a:defRPr/>
            </a:pPr>
            <a:r>
              <a:rPr lang="cs-CZ" altLang="cs-CZ" sz="1100"/>
              <a:t>i) poskytování vzdělávání nebo školských služeb v prostorách stavebně nebo technicky upravených.</a:t>
            </a:r>
          </a:p>
          <a:p>
            <a:pPr algn="just" eaLnBrk="1" hangingPunct="1">
              <a:lnSpc>
                <a:spcPct val="90000"/>
              </a:lnSpc>
              <a:spcBef>
                <a:spcPct val="0"/>
              </a:spcBef>
              <a:defRPr/>
            </a:pPr>
            <a:endParaRPr lang="cs-CZ" altLang="cs-CZ" sz="1100"/>
          </a:p>
          <a:p>
            <a:pPr eaLnBrk="1" hangingPunct="1">
              <a:lnSpc>
                <a:spcPct val="90000"/>
              </a:lnSpc>
              <a:spcBef>
                <a:spcPct val="0"/>
              </a:spcBef>
              <a:defRPr/>
            </a:pPr>
            <a:r>
              <a:rPr lang="cs-CZ" altLang="cs-CZ" sz="1100" b="1"/>
              <a:t>stupeň podpory </a:t>
            </a:r>
            <a:br>
              <a:rPr lang="cs-CZ" altLang="cs-CZ" sz="1100"/>
            </a:br>
            <a:r>
              <a:rPr lang="cs-CZ" altLang="cs-CZ" sz="1100"/>
              <a:t>vyjádření míry organizační, pedagogické a finanční náročnosti podpůrného opatření; podpůrná opatření se člení podle organizační, pedagogické a finanční náročnosti do pěti stupňů</a:t>
            </a:r>
          </a:p>
          <a:p>
            <a:pPr eaLnBrk="1" hangingPunct="1">
              <a:lnSpc>
                <a:spcPct val="90000"/>
              </a:lnSpc>
              <a:spcBef>
                <a:spcPct val="0"/>
              </a:spcBef>
              <a:defRPr/>
            </a:pPr>
            <a:endParaRPr lang="cs-CZ" altLang="cs-CZ" sz="1100"/>
          </a:p>
          <a:p>
            <a:pPr eaLnBrk="1" hangingPunct="1">
              <a:lnSpc>
                <a:spcPct val="90000"/>
              </a:lnSpc>
              <a:spcBef>
                <a:spcPct val="0"/>
              </a:spcBef>
              <a:defRPr/>
            </a:pPr>
            <a:r>
              <a:rPr lang="cs-CZ" altLang="cs-CZ" sz="1100">
                <a:solidFill>
                  <a:srgbClr val="0000FF"/>
                </a:solidFill>
                <a:cs typeface="Times New Roman" panose="02020603050405020304" pitchFamily="18" charset="0"/>
              </a:rPr>
              <a:t>(3) Podpůrná opatření podle odstavce 2 se člení do pěti stupňů podle organizační, pedagogické a finanční náročnosti. Podpůrná opatření různých druhů nebo stupňů lze kombinovat. Podpůrná opatření vyššího stupně lze použít, shledá-li školské poradenské zařízení, že vzhledem k povaze speciálních vzdělávacích potřeb dítěte, žáka nebo studenta nebo k průběhu a výsledkům poskytování dosavadních podpůrných opatření by podpůrná opatření nižšího stupně nepostačovala k naplňování vzdělávacích možností dítěte, žáka nebo studenta a k uplatnění jeho práva na vzdělávání. Začlenění podpůrných opatření do jednotlivých stupňů stanoví prováděcí právní předpis.</a:t>
            </a:r>
            <a:br>
              <a:rPr lang="cs-CZ" altLang="cs-CZ" sz="1100">
                <a:solidFill>
                  <a:srgbClr val="0000FF"/>
                </a:solidFill>
                <a:cs typeface="Times New Roman" panose="02020603050405020304" pitchFamily="18" charset="0"/>
              </a:rPr>
            </a:br>
            <a:endParaRPr lang="cs-CZ" altLang="cs-CZ" sz="1100"/>
          </a:p>
          <a:p>
            <a:pPr algn="just" eaLnBrk="1" hangingPunct="1">
              <a:lnSpc>
                <a:spcPct val="90000"/>
              </a:lnSpc>
              <a:spcBef>
                <a:spcPct val="0"/>
              </a:spcBef>
              <a:defRPr/>
            </a:pPr>
            <a:r>
              <a:rPr lang="cs-CZ" altLang="cs-CZ" sz="1100" b="1"/>
              <a:t>augmentativní a alternativní komunikace </a:t>
            </a:r>
            <a:r>
              <a:rPr lang="cs-CZ" altLang="cs-CZ" sz="1100"/>
              <a:t>se pokouší přechodně nebo trvale kompenzovat projevy poruchy a postižení u osob se závažným postižením řeči, jazyka a psaní: </a:t>
            </a:r>
          </a:p>
          <a:p>
            <a:pPr algn="just" eaLnBrk="1" hangingPunct="1">
              <a:lnSpc>
                <a:spcPct val="90000"/>
              </a:lnSpc>
              <a:spcBef>
                <a:spcPct val="0"/>
              </a:spcBef>
              <a:buFontTx/>
              <a:buChar char="•"/>
              <a:defRPr/>
            </a:pPr>
            <a:r>
              <a:rPr lang="cs-CZ" altLang="cs-CZ" sz="1100" b="1"/>
              <a:t>augmentativní systémy</a:t>
            </a:r>
            <a:r>
              <a:rPr lang="cs-CZ" altLang="cs-CZ" sz="1100"/>
              <a:t> komunikace mají podporovat již existující, ale pro běžné dorozumívání nedostatečné komunikační schopnosti; </a:t>
            </a:r>
          </a:p>
          <a:p>
            <a:pPr algn="just" eaLnBrk="1" hangingPunct="1">
              <a:lnSpc>
                <a:spcPct val="90000"/>
              </a:lnSpc>
              <a:spcBef>
                <a:spcPct val="0"/>
              </a:spcBef>
              <a:buFontTx/>
              <a:buChar char="•"/>
              <a:defRPr/>
            </a:pPr>
            <a:r>
              <a:rPr lang="cs-CZ" altLang="cs-CZ" sz="1100" b="1"/>
              <a:t>alternativní komunikační systémy </a:t>
            </a:r>
            <a:r>
              <a:rPr lang="cs-CZ" altLang="cs-CZ" sz="1100"/>
              <a:t>se používají jako náhrada mluvené řeči </a:t>
            </a:r>
          </a:p>
          <a:p>
            <a:pPr algn="just" eaLnBrk="1" hangingPunct="1">
              <a:lnSpc>
                <a:spcPct val="90000"/>
              </a:lnSpc>
              <a:spcBef>
                <a:spcPct val="0"/>
              </a:spcBef>
              <a:defRPr/>
            </a:pPr>
            <a:endParaRPr lang="cs-CZ" altLang="cs-CZ" sz="1100"/>
          </a:p>
          <a:p>
            <a:pPr algn="just" eaLnBrk="1" hangingPunct="1">
              <a:lnSpc>
                <a:spcPct val="90000"/>
              </a:lnSpc>
              <a:spcBef>
                <a:spcPct val="0"/>
              </a:spcBef>
              <a:defRPr/>
            </a:pPr>
            <a:endParaRPr lang="cs-CZ" altLang="cs-CZ" sz="1100"/>
          </a:p>
          <a:p>
            <a:pPr eaLnBrk="1" hangingPunct="1">
              <a:lnSpc>
                <a:spcPct val="90000"/>
              </a:lnSpc>
              <a:spcBef>
                <a:spcPct val="0"/>
              </a:spcBef>
              <a:defRPr/>
            </a:pPr>
            <a:endParaRPr lang="cs-CZ" altLang="cs-CZ" sz="1100"/>
          </a:p>
        </p:txBody>
      </p:sp>
      <p:sp>
        <p:nvSpPr>
          <p:cNvPr id="7987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0B5EF5-5D2B-43A4-988C-8F8790E9EF16}" type="slidenum">
              <a:rPr lang="cs-CZ" altLang="cs-CZ" smtClean="0">
                <a:latin typeface="Calibri" panose="020F0502020204030204" pitchFamily="34" charset="0"/>
              </a:rPr>
              <a:pPr/>
              <a:t>97</a:t>
            </a:fld>
            <a:endParaRPr lang="cs-CZ" altLang="cs-CZ">
              <a:latin typeface="Calibri" panose="020F0502020204030204" pitchFamily="34" charset="0"/>
            </a:endParaRPr>
          </a:p>
        </p:txBody>
      </p:sp>
    </p:spTree>
    <p:extLst>
      <p:ext uri="{BB962C8B-B14F-4D97-AF65-F5344CB8AC3E}">
        <p14:creationId xmlns:p14="http://schemas.microsoft.com/office/powerpoint/2010/main" val="1897809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obrázek snímku 1"/>
          <p:cNvSpPr>
            <a:spLocks noGrp="1" noRot="1" noChangeAspect="1" noTextEdit="1"/>
          </p:cNvSpPr>
          <p:nvPr>
            <p:ph type="sldImg"/>
          </p:nvPr>
        </p:nvSpPr>
        <p:spPr>
          <a:ln/>
        </p:spPr>
      </p:sp>
      <p:sp>
        <p:nvSpPr>
          <p:cNvPr id="36867" name="Zástupný symbol pro poznámky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spcBef>
                <a:spcPct val="0"/>
              </a:spcBef>
              <a:defRPr/>
            </a:pPr>
            <a:r>
              <a:rPr lang="cs-CZ" altLang="cs-CZ" dirty="0"/>
              <a:t>ŠZ - § 16: </a:t>
            </a:r>
          </a:p>
          <a:p>
            <a:pPr eaLnBrk="1" hangingPunct="1">
              <a:spcBef>
                <a:spcPct val="0"/>
              </a:spcBef>
              <a:defRPr/>
            </a:pPr>
            <a:r>
              <a:rPr lang="cs-CZ" altLang="cs-CZ" dirty="0"/>
              <a:t>(4) Podpůrná opatření </a:t>
            </a:r>
            <a:r>
              <a:rPr lang="cs-CZ" altLang="cs-CZ" b="1" dirty="0"/>
              <a:t>prvního stupně </a:t>
            </a:r>
            <a:r>
              <a:rPr lang="cs-CZ" altLang="cs-CZ" dirty="0"/>
              <a:t>uplatňuje škola nebo školské zařízení i bez doporučení školského poradenského zařízení. Podpůrná opatření druhého až pátého stupně lze uplatnit pouze s doporučením školského poradenského zařízení. Škola nebo školské zařízení může místo doporučeného podpůrného opatření přijmout po projednání s příslušným školským poradenským zařízením a s předchozím písemným informovaným souhlasem zletilého žáka, studenta nebo zákonného zástupce dítěte nebo žáka jiné podpůrné opatření stejného stupně, pokud to neodporuje zájmu dítěte, žáka nebo studenta.</a:t>
            </a:r>
          </a:p>
          <a:p>
            <a:pPr eaLnBrk="1" hangingPunct="1">
              <a:spcBef>
                <a:spcPct val="0"/>
              </a:spcBef>
              <a:defRPr/>
            </a:pPr>
            <a:endParaRPr lang="cs-CZ" altLang="cs-CZ" dirty="0"/>
          </a:p>
          <a:p>
            <a:pPr eaLnBrk="1" hangingPunct="1">
              <a:spcBef>
                <a:spcPct val="0"/>
              </a:spcBef>
              <a:defRPr/>
            </a:pPr>
            <a:r>
              <a:rPr lang="cs-CZ" altLang="cs-CZ" b="1" dirty="0"/>
              <a:t>přímá podpora </a:t>
            </a:r>
          </a:p>
          <a:p>
            <a:pPr algn="just" eaLnBrk="1" hangingPunct="1">
              <a:spcBef>
                <a:spcPct val="0"/>
              </a:spcBef>
              <a:defRPr/>
            </a:pPr>
            <a:r>
              <a:rPr lang="cs-CZ" altLang="cs-CZ" dirty="0"/>
              <a:t>etapa přímé podpory žáka ve výuce učitelem nebo jiným pedagogickým pracovníkem; slouží ke zmapování možných forem podpory žáka; pokud nepostačuje tato forma podpory a žákovy obtíže vyžadují součinnost více pedagogických pracovníků, je vytvářen plán pedagogické podpory (PLPP)   </a:t>
            </a:r>
          </a:p>
          <a:p>
            <a:pPr algn="just" eaLnBrk="1" hangingPunct="1">
              <a:spcBef>
                <a:spcPct val="0"/>
              </a:spcBef>
              <a:defRPr/>
            </a:pPr>
            <a:endParaRPr lang="cs-CZ" altLang="cs-CZ" b="1" dirty="0"/>
          </a:p>
          <a:p>
            <a:pPr algn="just" eaLnBrk="1" hangingPunct="1">
              <a:spcBef>
                <a:spcPct val="0"/>
              </a:spcBef>
              <a:defRPr/>
            </a:pPr>
            <a:r>
              <a:rPr lang="cs-CZ" altLang="cs-CZ" b="1" dirty="0"/>
              <a:t>plán pedagogické podpory (PLPP)  </a:t>
            </a:r>
          </a:p>
          <a:p>
            <a:pPr eaLnBrk="1" hangingPunct="1">
              <a:spcBef>
                <a:spcPct val="0"/>
              </a:spcBef>
              <a:defRPr/>
            </a:pPr>
            <a:r>
              <a:rPr lang="cs-CZ" altLang="cs-CZ" dirty="0"/>
              <a:t>podpůrné opatření pro první stupeň podpory, závazný dokument napomáhající zajištění podpůrných opatření u žáka (příloha č. 3 k vyhlášce č. 27/2016 Sb.)  </a:t>
            </a:r>
          </a:p>
          <a:p>
            <a:pPr algn="just" eaLnBrk="1" hangingPunct="1">
              <a:spcBef>
                <a:spcPct val="0"/>
              </a:spcBef>
              <a:defRPr/>
            </a:pPr>
            <a:r>
              <a:rPr lang="cs-CZ" altLang="cs-CZ" dirty="0"/>
              <a:t>PLPP zpracovává škola pro žáka od prvního stupně podpůrných opatření a to na základě potřeb úprav ve vzdělávání nebo zapojení do kolektivu. S PLPP je seznámen žák, zákonný zástupce žáka a všichni vyučující. Obsahuje popis obtíží žáka, stanovení cílů podpory a způsobů vyhodnocování naplňování plánu. PLPP škola vyhodnocuje naplňování cílů nejpozději po 3 měsících od zahájení poskytování PO.</a:t>
            </a:r>
          </a:p>
        </p:txBody>
      </p:sp>
      <p:sp>
        <p:nvSpPr>
          <p:cNvPr id="8192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245CF4-3119-4989-838C-57AC423D8005}" type="slidenum">
              <a:rPr lang="cs-CZ" altLang="cs-CZ" smtClean="0">
                <a:latin typeface="Calibri" panose="020F0502020204030204" pitchFamily="34" charset="0"/>
              </a:rPr>
              <a:pPr/>
              <a:t>100</a:t>
            </a:fld>
            <a:endParaRPr lang="cs-CZ" altLang="cs-CZ">
              <a:latin typeface="Calibri" panose="020F0502020204030204" pitchFamily="34" charset="0"/>
            </a:endParaRPr>
          </a:p>
        </p:txBody>
      </p:sp>
    </p:spTree>
    <p:extLst>
      <p:ext uri="{BB962C8B-B14F-4D97-AF65-F5344CB8AC3E}">
        <p14:creationId xmlns:p14="http://schemas.microsoft.com/office/powerpoint/2010/main" val="1273611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obrázek snímku 1"/>
          <p:cNvSpPr>
            <a:spLocks noGrp="1" noRot="1" noChangeAspect="1" noTextEdit="1"/>
          </p:cNvSpPr>
          <p:nvPr>
            <p:ph type="sldImg"/>
          </p:nvPr>
        </p:nvSpPr>
        <p:spPr>
          <a:ln/>
        </p:spPr>
      </p:sp>
      <p:sp>
        <p:nvSpPr>
          <p:cNvPr id="38915" name="Zástupný symbol pro poznámky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p>
            <a:pPr algn="just" eaLnBrk="1" hangingPunct="1">
              <a:spcBef>
                <a:spcPct val="0"/>
              </a:spcBef>
              <a:defRPr/>
            </a:pPr>
            <a:r>
              <a:rPr lang="cs-CZ" altLang="cs-CZ" dirty="0"/>
              <a:t>ŠZ - § 16: </a:t>
            </a:r>
          </a:p>
          <a:p>
            <a:pPr algn="just" eaLnBrk="1" hangingPunct="1">
              <a:spcBef>
                <a:spcPct val="0"/>
              </a:spcBef>
              <a:defRPr/>
            </a:pPr>
            <a:r>
              <a:rPr lang="cs-CZ" altLang="cs-CZ" dirty="0"/>
              <a:t>(4) Podpůrná opatření prvního stupně uplatňuje škola nebo školské zařízení i bez doporučení školského poradenského zařízení. Podpůrná opatření </a:t>
            </a:r>
            <a:r>
              <a:rPr lang="cs-CZ" altLang="cs-CZ" b="1" dirty="0"/>
              <a:t>druhého až pátého stupně </a:t>
            </a:r>
            <a:r>
              <a:rPr lang="cs-CZ" altLang="cs-CZ" dirty="0"/>
              <a:t>lze uplatnit pouze s doporučením školského poradenského zařízení. Škola nebo školské zařízení může místo doporučeného podpůrného opatření přijmout po projednání s příslušným školským poradenským zařízením a s předchozím písemným informovaným souhlasem zletilého žáka, studenta nebo zákonného zástupce dítěte nebo žáka jiné podpůrné opatření stejného stupně, pokud to neodporuje zájmu dítěte, žáka nebo studenta.</a:t>
            </a:r>
          </a:p>
          <a:p>
            <a:pPr algn="just" eaLnBrk="1" hangingPunct="1">
              <a:spcBef>
                <a:spcPct val="0"/>
              </a:spcBef>
              <a:defRPr/>
            </a:pPr>
            <a:endParaRPr lang="cs-CZ" altLang="cs-CZ" dirty="0"/>
          </a:p>
          <a:p>
            <a:pPr algn="just" eaLnBrk="1" hangingPunct="1">
              <a:spcBef>
                <a:spcPct val="0"/>
              </a:spcBef>
              <a:defRPr/>
            </a:pPr>
            <a:r>
              <a:rPr lang="cs-CZ" altLang="cs-CZ" dirty="0"/>
              <a:t>(5) Podmínkou poskytování podpůrného opatření druhého až pátého stupně školou nebo školským zařízením je vždy předchozí písemný informovaný souhlas zletilého žáka, studenta nebo zákonného zástupce dítěte nebo žáka.</a:t>
            </a:r>
          </a:p>
          <a:p>
            <a:pPr algn="just" eaLnBrk="1" hangingPunct="1">
              <a:spcBef>
                <a:spcPct val="0"/>
              </a:spcBef>
              <a:defRPr/>
            </a:pPr>
            <a:endParaRPr lang="cs-CZ" altLang="cs-CZ" dirty="0"/>
          </a:p>
          <a:p>
            <a:pPr algn="just" eaLnBrk="1" hangingPunct="1">
              <a:spcBef>
                <a:spcPct val="0"/>
              </a:spcBef>
              <a:defRPr/>
            </a:pPr>
            <a:r>
              <a:rPr lang="cs-CZ" altLang="cs-CZ" dirty="0"/>
              <a:t>(6) Podpůrné opatření druhého až pátého stupně přestane škola nebo školské zařízení po projednání se zletilým žákem, studentem nebo zákonným zástupcem dítěte nebo žáka poskytovat, pokud z doporučení školského poradenského zařízení vyplývá, že podpůrné opatření již není nezbytné.</a:t>
            </a:r>
          </a:p>
          <a:p>
            <a:pPr algn="just" eaLnBrk="1" hangingPunct="1">
              <a:spcBef>
                <a:spcPct val="0"/>
              </a:spcBef>
              <a:defRPr/>
            </a:pPr>
            <a:endParaRPr lang="cs-CZ" altLang="cs-CZ" dirty="0"/>
          </a:p>
          <a:p>
            <a:pPr algn="just" eaLnBrk="1" hangingPunct="1">
              <a:spcBef>
                <a:spcPct val="0"/>
              </a:spcBef>
              <a:defRPr/>
            </a:pPr>
            <a:r>
              <a:rPr lang="cs-CZ" altLang="cs-CZ" dirty="0"/>
              <a:t>(7) Podpůrná opatření při vzdělávání dítěte, žáka a studenta, který nemůže vnímat řeč sluchem, se volí tak, aby bylo zajištěno vzdělávání v komunikačním systému neslyšících a hluchoslepých osob, který odpovídá potřebám dítěte, žáka nebo studenta. Žákům a studentům vzdělávaným v českém znakovém jazyce se souběžně poskytuje vzdělávání také v psaném českém jazyce, přičemž znalost českého jazyka si tito žáci a studenti osvojují metodami používanými při výuce českého jazyka jako cizího jazyka. Využívá-li škola nebo školské zařízení tlumočníka českého znakového jazyka, zajistí, aby jeho činnost vykonávala osoba, která prokáže vzdělání, nebo praxi a vzdělání, jimiž získala znalost českého znakového jazyka na úrovni rodilého mluvčího a tlumočnické dovednosti na úrovni umožňující plnohodnotné vzdělávání dítěte, žáka nebo studenta.</a:t>
            </a:r>
          </a:p>
          <a:p>
            <a:pPr algn="just" eaLnBrk="1" hangingPunct="1">
              <a:spcBef>
                <a:spcPct val="0"/>
              </a:spcBef>
              <a:defRPr/>
            </a:pPr>
            <a:endParaRPr lang="cs-CZ" altLang="cs-CZ" dirty="0"/>
          </a:p>
          <a:p>
            <a:pPr algn="just" eaLnBrk="1" hangingPunct="1">
              <a:spcBef>
                <a:spcPct val="0"/>
              </a:spcBef>
              <a:defRPr/>
            </a:pPr>
            <a:r>
              <a:rPr lang="cs-CZ" altLang="cs-CZ" dirty="0"/>
              <a:t>(8) Podpůrná opatření při vzdělávání dítěte, žáka a studenta, který při komunikaci využívá prostředků alternativní nebo augmentativní komunikace, se volí tak, aby bylo zajištěno vzdělávání v komunikačním systému, který odpovídá potřebám dítěte, žáka nebo studenta.</a:t>
            </a:r>
          </a:p>
          <a:p>
            <a:pPr algn="just" eaLnBrk="1" hangingPunct="1">
              <a:spcBef>
                <a:spcPct val="0"/>
              </a:spcBef>
              <a:defRPr/>
            </a:pPr>
            <a:endParaRPr lang="cs-CZ" altLang="cs-CZ" dirty="0"/>
          </a:p>
          <a:p>
            <a:pPr algn="just" eaLnBrk="1" hangingPunct="1">
              <a:spcBef>
                <a:spcPct val="0"/>
              </a:spcBef>
              <a:defRPr/>
            </a:pPr>
            <a:r>
              <a:rPr lang="cs-CZ" altLang="cs-CZ" dirty="0"/>
              <a:t>(9) Pro děti, žáky a studenty s mentálním, tělesným, zrakovým nebo sluchovým postižením, závažnými vadami řeči, závažnými vývojovými poruchami učení, závažnými vývojovými poruchami chování, souběžným postižením více vadami nebo autismem lze zřizovat školy nebo ve školách třídy, oddělení a studijní skupiny. Zařadit do takové třídy, studijní skupiny nebo oddělení nebo přijmout do takové školy lze pouze dítě, žáka nebo studenta uvedené ve větě první, shledá-li školské poradenské zařízení, že vzhledem k povaze speciálních vzdělávacích potřeb dítěte, žáka nebo studenta nebo k průběhu a výsledkům dosavadního poskytování podpůrných opatření by samotná podpůrná opatření podle odstavce 2 nepostačovala k naplňování jeho vzdělávacích možností a k uplatnění jeho práva na vzdělávání. Podmínkou pro zařazení je písemná žádost zletilého žáka nebo studenta nebo zákonného zástupce dítěte nebo žáka, doporučení školského poradenského zařízení a soulad tohoto postupu se zájmem dítěte, žáka nebo studenta.</a:t>
            </a:r>
          </a:p>
          <a:p>
            <a:pPr algn="just" eaLnBrk="1" hangingPunct="1">
              <a:spcBef>
                <a:spcPct val="0"/>
              </a:spcBef>
              <a:defRPr/>
            </a:pPr>
            <a:endParaRPr lang="cs-CZ" altLang="cs-CZ" dirty="0"/>
          </a:p>
          <a:p>
            <a:pPr algn="just" eaLnBrk="1" hangingPunct="1">
              <a:spcBef>
                <a:spcPct val="0"/>
              </a:spcBef>
              <a:defRPr/>
            </a:pPr>
            <a:r>
              <a:rPr lang="cs-CZ" altLang="cs-CZ" dirty="0"/>
              <a:t>(10) Ke zřízení třídy, oddělení nebo studijní skupiny podle odstavce 9 je v případě škol zřizovaných ministerstvem nebo registrovanými církvemi nebo náboženskými společnostmi, kterým bylo přiznáno oprávnění k výkonu zvláštního práva zřizovat církevní školy, nezbytný souhlas ministerstva, v případě ostatních škol souhlas krajského úřadu.</a:t>
            </a:r>
          </a:p>
          <a:p>
            <a:pPr algn="just" eaLnBrk="1" hangingPunct="1">
              <a:spcBef>
                <a:spcPct val="0"/>
              </a:spcBef>
              <a:defRPr/>
            </a:pPr>
            <a:endParaRPr lang="cs-CZ" altLang="cs-CZ" dirty="0"/>
          </a:p>
          <a:p>
            <a:pPr algn="just" eaLnBrk="1" hangingPunct="1">
              <a:spcBef>
                <a:spcPct val="0"/>
              </a:spcBef>
              <a:defRPr/>
            </a:pPr>
            <a:r>
              <a:rPr lang="cs-CZ" altLang="cs-CZ" dirty="0"/>
              <a:t>(11) Navýšení finančních prostředků poskytovaných na činnost školy ze státního rozpočtu podle § 161 až 163 z důvodu využití asistenta pedagoga je možné pouze, pokud dalo k využití asistenta pedagoga v daném případě souhlas ministerstvo v případě škol zřizovaných ministerstvem nebo registrovanými církvemi nebo náboženskými společnostmi, kterým bylo přiznáno oprávnění k výkonu zvláštního práva zřizovat církevní školy, nebo krajský úřad v případě ostatních škol.</a:t>
            </a:r>
          </a:p>
          <a:p>
            <a:pPr algn="just" eaLnBrk="1" hangingPunct="1">
              <a:spcBef>
                <a:spcPct val="0"/>
              </a:spcBef>
              <a:defRPr/>
            </a:pPr>
            <a:endParaRPr lang="cs-CZ" altLang="cs-CZ" dirty="0"/>
          </a:p>
          <a:p>
            <a:pPr algn="just" eaLnBrk="1" hangingPunct="1">
              <a:spcBef>
                <a:spcPct val="0"/>
              </a:spcBef>
              <a:defRPr/>
            </a:pPr>
            <a:r>
              <a:rPr lang="cs-CZ" altLang="cs-CZ" b="1" dirty="0"/>
              <a:t>plán pedagogické podpory (PLPP)  </a:t>
            </a:r>
          </a:p>
          <a:p>
            <a:pPr eaLnBrk="1" hangingPunct="1">
              <a:spcBef>
                <a:spcPct val="0"/>
              </a:spcBef>
              <a:defRPr/>
            </a:pPr>
            <a:r>
              <a:rPr lang="cs-CZ" altLang="cs-CZ" dirty="0"/>
              <a:t>podpůrné opatření pro první stupeň podpory, závazný dokument napomáhající zajištění podpůrných opatření u žáka (příloha č. 3 k vyhlášce č. 27/2016 Sb.)  </a:t>
            </a:r>
          </a:p>
          <a:p>
            <a:pPr algn="just" eaLnBrk="1" hangingPunct="1">
              <a:spcBef>
                <a:spcPct val="0"/>
              </a:spcBef>
              <a:defRPr/>
            </a:pPr>
            <a:r>
              <a:rPr lang="cs-CZ" altLang="cs-CZ" dirty="0"/>
              <a:t>PLPP zpracovává škola pro žáka od prvního stupně podpůrných opatření a to na základě potřeb úprav ve vzdělávání nebo zapojení do kolektivu. S PLPP je seznámen žák, zákonný zástupce žáka a všichni vyučující. Obsahuje popis obtíží žáka, stanovení cílů podpory a způsobů vyhodnocování naplňování plánu. PLPP škola vyhodnocuje naplňování cílů nejpozději po 3 měsících od zahájení poskytování PO.</a:t>
            </a:r>
          </a:p>
          <a:p>
            <a:pPr algn="just" eaLnBrk="1" hangingPunct="1">
              <a:spcBef>
                <a:spcPct val="0"/>
              </a:spcBef>
              <a:defRPr/>
            </a:pPr>
            <a:endParaRPr lang="cs-CZ" altLang="cs-CZ" dirty="0"/>
          </a:p>
          <a:p>
            <a:pPr algn="just" eaLnBrk="1" hangingPunct="1">
              <a:spcBef>
                <a:spcPct val="0"/>
              </a:spcBef>
              <a:defRPr/>
            </a:pPr>
            <a:endParaRPr lang="cs-CZ" altLang="cs-CZ" dirty="0"/>
          </a:p>
          <a:p>
            <a:pPr algn="just" eaLnBrk="1" hangingPunct="1">
              <a:spcBef>
                <a:spcPct val="0"/>
              </a:spcBef>
              <a:defRPr/>
            </a:pPr>
            <a:endParaRPr lang="cs-CZ" altLang="cs-CZ" dirty="0"/>
          </a:p>
          <a:p>
            <a:pPr algn="just" eaLnBrk="1" hangingPunct="1">
              <a:spcBef>
                <a:spcPct val="0"/>
              </a:spcBef>
              <a:defRPr/>
            </a:pPr>
            <a:endParaRPr lang="cs-CZ" altLang="cs-CZ" dirty="0"/>
          </a:p>
          <a:p>
            <a:pPr algn="just" eaLnBrk="1" hangingPunct="1">
              <a:spcBef>
                <a:spcPct val="0"/>
              </a:spcBef>
              <a:defRPr/>
            </a:pPr>
            <a:endParaRPr lang="cs-CZ" altLang="cs-CZ" dirty="0"/>
          </a:p>
        </p:txBody>
      </p:sp>
      <p:sp>
        <p:nvSpPr>
          <p:cNvPr id="8397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0C9593-73DF-4DB1-B6B9-36F36F275DF1}" type="slidenum">
              <a:rPr lang="cs-CZ" altLang="cs-CZ" smtClean="0">
                <a:latin typeface="Calibri" panose="020F0502020204030204" pitchFamily="34" charset="0"/>
              </a:rPr>
              <a:pPr/>
              <a:t>101</a:t>
            </a:fld>
            <a:endParaRPr lang="cs-CZ" altLang="cs-CZ">
              <a:latin typeface="Calibri" panose="020F0502020204030204" pitchFamily="34" charset="0"/>
            </a:endParaRPr>
          </a:p>
        </p:txBody>
      </p:sp>
    </p:spTree>
    <p:extLst>
      <p:ext uri="{BB962C8B-B14F-4D97-AF65-F5344CB8AC3E}">
        <p14:creationId xmlns:p14="http://schemas.microsoft.com/office/powerpoint/2010/main" val="216777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2794FC80-A08C-4F6E-93E0-A6909D4761AF}" type="datetimeFigureOut">
              <a:rPr lang="cs-CZ" smtClean="0"/>
              <a:t>16.04.2020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03BDE5-EDC2-4529-96B3-475382783043}" type="slidenum">
              <a:rPr lang="cs-CZ" smtClean="0"/>
              <a:t>‹#›</a:t>
            </a:fld>
            <a:endParaRPr lang="cs-CZ"/>
          </a:p>
        </p:txBody>
      </p:sp>
    </p:spTree>
    <p:extLst>
      <p:ext uri="{BB962C8B-B14F-4D97-AF65-F5344CB8AC3E}">
        <p14:creationId xmlns:p14="http://schemas.microsoft.com/office/powerpoint/2010/main" val="12698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794FC80-A08C-4F6E-93E0-A6909D4761AF}" type="datetimeFigureOut">
              <a:rPr lang="cs-CZ" smtClean="0"/>
              <a:t>16.04.2020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03BDE5-EDC2-4529-96B3-475382783043}" type="slidenum">
              <a:rPr lang="cs-CZ" smtClean="0"/>
              <a:t>‹#›</a:t>
            </a:fld>
            <a:endParaRPr lang="cs-CZ"/>
          </a:p>
        </p:txBody>
      </p:sp>
    </p:spTree>
    <p:extLst>
      <p:ext uri="{BB962C8B-B14F-4D97-AF65-F5344CB8AC3E}">
        <p14:creationId xmlns:p14="http://schemas.microsoft.com/office/powerpoint/2010/main" val="79116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794FC80-A08C-4F6E-93E0-A6909D4761AF}" type="datetimeFigureOut">
              <a:rPr lang="cs-CZ" smtClean="0"/>
              <a:t>16.04.2020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03BDE5-EDC2-4529-96B3-475382783043}" type="slidenum">
              <a:rPr lang="cs-CZ" smtClean="0"/>
              <a:t>‹#›</a:t>
            </a:fld>
            <a:endParaRPr lang="cs-CZ"/>
          </a:p>
        </p:txBody>
      </p:sp>
    </p:spTree>
    <p:extLst>
      <p:ext uri="{BB962C8B-B14F-4D97-AF65-F5344CB8AC3E}">
        <p14:creationId xmlns:p14="http://schemas.microsoft.com/office/powerpoint/2010/main" val="315342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794FC80-A08C-4F6E-93E0-A6909D4761AF}" type="datetimeFigureOut">
              <a:rPr lang="cs-CZ" smtClean="0"/>
              <a:t>16.04.2020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03BDE5-EDC2-4529-96B3-475382783043}" type="slidenum">
              <a:rPr lang="cs-CZ" smtClean="0"/>
              <a:t>‹#›</a:t>
            </a:fld>
            <a:endParaRPr lang="cs-CZ"/>
          </a:p>
        </p:txBody>
      </p:sp>
    </p:spTree>
    <p:extLst>
      <p:ext uri="{BB962C8B-B14F-4D97-AF65-F5344CB8AC3E}">
        <p14:creationId xmlns:p14="http://schemas.microsoft.com/office/powerpoint/2010/main" val="163907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794FC80-A08C-4F6E-93E0-A6909D4761AF}" type="datetimeFigureOut">
              <a:rPr lang="cs-CZ" smtClean="0"/>
              <a:t>16.04.2020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03BDE5-EDC2-4529-96B3-475382783043}" type="slidenum">
              <a:rPr lang="cs-CZ" smtClean="0"/>
              <a:t>‹#›</a:t>
            </a:fld>
            <a:endParaRPr lang="cs-CZ"/>
          </a:p>
        </p:txBody>
      </p:sp>
    </p:spTree>
    <p:extLst>
      <p:ext uri="{BB962C8B-B14F-4D97-AF65-F5344CB8AC3E}">
        <p14:creationId xmlns:p14="http://schemas.microsoft.com/office/powerpoint/2010/main" val="245811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794FC80-A08C-4F6E-93E0-A6909D4761AF}" type="datetimeFigureOut">
              <a:rPr lang="cs-CZ" smtClean="0"/>
              <a:t>16.04.2020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03BDE5-EDC2-4529-96B3-475382783043}" type="slidenum">
              <a:rPr lang="cs-CZ" smtClean="0"/>
              <a:t>‹#›</a:t>
            </a:fld>
            <a:endParaRPr lang="cs-CZ"/>
          </a:p>
        </p:txBody>
      </p:sp>
    </p:spTree>
    <p:extLst>
      <p:ext uri="{BB962C8B-B14F-4D97-AF65-F5344CB8AC3E}">
        <p14:creationId xmlns:p14="http://schemas.microsoft.com/office/powerpoint/2010/main" val="215308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794FC80-A08C-4F6E-93E0-A6909D4761AF}" type="datetimeFigureOut">
              <a:rPr lang="cs-CZ" smtClean="0"/>
              <a:t>16.04.2020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B03BDE5-EDC2-4529-96B3-475382783043}" type="slidenum">
              <a:rPr lang="cs-CZ" smtClean="0"/>
              <a:t>‹#›</a:t>
            </a:fld>
            <a:endParaRPr lang="cs-CZ"/>
          </a:p>
        </p:txBody>
      </p:sp>
    </p:spTree>
    <p:extLst>
      <p:ext uri="{BB962C8B-B14F-4D97-AF65-F5344CB8AC3E}">
        <p14:creationId xmlns:p14="http://schemas.microsoft.com/office/powerpoint/2010/main" val="1388920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794FC80-A08C-4F6E-93E0-A6909D4761AF}" type="datetimeFigureOut">
              <a:rPr lang="cs-CZ" smtClean="0"/>
              <a:t>16.04.2020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B03BDE5-EDC2-4529-96B3-475382783043}" type="slidenum">
              <a:rPr lang="cs-CZ" smtClean="0"/>
              <a:t>‹#›</a:t>
            </a:fld>
            <a:endParaRPr lang="cs-CZ"/>
          </a:p>
        </p:txBody>
      </p:sp>
    </p:spTree>
    <p:extLst>
      <p:ext uri="{BB962C8B-B14F-4D97-AF65-F5344CB8AC3E}">
        <p14:creationId xmlns:p14="http://schemas.microsoft.com/office/powerpoint/2010/main" val="259397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794FC80-A08C-4F6E-93E0-A6909D4761AF}" type="datetimeFigureOut">
              <a:rPr lang="cs-CZ" smtClean="0"/>
              <a:t>16.04.2020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B03BDE5-EDC2-4529-96B3-475382783043}" type="slidenum">
              <a:rPr lang="cs-CZ" smtClean="0"/>
              <a:t>‹#›</a:t>
            </a:fld>
            <a:endParaRPr lang="cs-CZ"/>
          </a:p>
        </p:txBody>
      </p:sp>
    </p:spTree>
    <p:extLst>
      <p:ext uri="{BB962C8B-B14F-4D97-AF65-F5344CB8AC3E}">
        <p14:creationId xmlns:p14="http://schemas.microsoft.com/office/powerpoint/2010/main" val="1550373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794FC80-A08C-4F6E-93E0-A6909D4761AF}" type="datetimeFigureOut">
              <a:rPr lang="cs-CZ" smtClean="0"/>
              <a:t>16.04.2020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03BDE5-EDC2-4529-96B3-475382783043}" type="slidenum">
              <a:rPr lang="cs-CZ" smtClean="0"/>
              <a:t>‹#›</a:t>
            </a:fld>
            <a:endParaRPr lang="cs-CZ"/>
          </a:p>
        </p:txBody>
      </p:sp>
    </p:spTree>
    <p:extLst>
      <p:ext uri="{BB962C8B-B14F-4D97-AF65-F5344CB8AC3E}">
        <p14:creationId xmlns:p14="http://schemas.microsoft.com/office/powerpoint/2010/main" val="4098614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794FC80-A08C-4F6E-93E0-A6909D4761AF}" type="datetimeFigureOut">
              <a:rPr lang="cs-CZ" smtClean="0"/>
              <a:t>16.04.2020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03BDE5-EDC2-4529-96B3-475382783043}" type="slidenum">
              <a:rPr lang="cs-CZ" smtClean="0"/>
              <a:t>‹#›</a:t>
            </a:fld>
            <a:endParaRPr lang="cs-CZ"/>
          </a:p>
        </p:txBody>
      </p:sp>
    </p:spTree>
    <p:extLst>
      <p:ext uri="{BB962C8B-B14F-4D97-AF65-F5344CB8AC3E}">
        <p14:creationId xmlns:p14="http://schemas.microsoft.com/office/powerpoint/2010/main" val="217342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4FC80-A08C-4F6E-93E0-A6909D4761AF}" type="datetimeFigureOut">
              <a:rPr lang="cs-CZ" smtClean="0"/>
              <a:t>16.04.2020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3BDE5-EDC2-4529-96B3-475382783043}" type="slidenum">
              <a:rPr lang="cs-CZ" smtClean="0"/>
              <a:t>‹#›</a:t>
            </a:fld>
            <a:endParaRPr lang="cs-CZ"/>
          </a:p>
        </p:txBody>
      </p:sp>
    </p:spTree>
    <p:extLst>
      <p:ext uri="{BB962C8B-B14F-4D97-AF65-F5344CB8AC3E}">
        <p14:creationId xmlns:p14="http://schemas.microsoft.com/office/powerpoint/2010/main" val="891268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nkluze.ujep.cz/cz/ke-stazeni/evaluacni-nastroj/" TargetMode="External"/><Relationship Id="rId2" Type="http://schemas.openxmlformats.org/officeDocument/2006/relationships/hyperlink" Target="https://drive.google.com/drive/folders/0B5RcvQnR1LsuT1dhQlU2RG9WVE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psv.cz/files/clanky/10775/umluva_info_160511.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1207009" y="0"/>
            <a:ext cx="9142030" cy="2066544"/>
          </a:xfrm>
        </p:spPr>
        <p:txBody>
          <a:bodyPr>
            <a:normAutofit fontScale="90000"/>
          </a:bodyPr>
          <a:lstStyle/>
          <a:p>
            <a:pPr algn="ctr" eaLnBrk="1" hangingPunct="1"/>
            <a:br>
              <a:rPr lang="cs-CZ" altLang="cs-CZ" sz="3600" b="1" dirty="0"/>
            </a:br>
            <a:r>
              <a:rPr lang="cs-CZ" altLang="cs-CZ" sz="3600" b="1" dirty="0"/>
              <a:t>INTEGRATIVNÍ A INKLUZIVNÍ PEDAGOGIKA </a:t>
            </a:r>
            <a:br>
              <a:rPr lang="cs-CZ" altLang="cs-CZ" sz="3600" b="1" dirty="0"/>
            </a:br>
            <a:r>
              <a:rPr lang="cs-CZ" altLang="cs-CZ" sz="3600" b="1" dirty="0"/>
              <a:t>doc. Ing. Helena Vomáčková, CSc.</a:t>
            </a:r>
            <a:br>
              <a:rPr lang="cs-CZ" altLang="cs-CZ" sz="3600" b="1" dirty="0"/>
            </a:br>
            <a:r>
              <a:rPr lang="cs-CZ" sz="2800" dirty="0">
                <a:solidFill>
                  <a:schemeClr val="tx2"/>
                </a:solidFill>
              </a:rPr>
              <a:t>https://www.pf.ujep.cz/cs/kontakt/helena-vomackova</a:t>
            </a:r>
            <a:br>
              <a:rPr lang="cs-CZ" altLang="cs-CZ" sz="2800" dirty="0"/>
            </a:br>
            <a:endParaRPr lang="cs-CZ" altLang="cs-CZ" sz="2800" b="1" dirty="0"/>
          </a:p>
        </p:txBody>
      </p:sp>
      <p:sp>
        <p:nvSpPr>
          <p:cNvPr id="3" name="Zástupný symbol pro obsah 2"/>
          <p:cNvSpPr>
            <a:spLocks noGrp="1"/>
          </p:cNvSpPr>
          <p:nvPr>
            <p:ph idx="1"/>
          </p:nvPr>
        </p:nvSpPr>
        <p:spPr>
          <a:xfrm>
            <a:off x="1524000" y="1844824"/>
            <a:ext cx="3203848" cy="2808288"/>
          </a:xfrm>
        </p:spPr>
        <p:txBody>
          <a:bodyPr rtlCol="0">
            <a:normAutofit/>
          </a:bodyPr>
          <a:lstStyle/>
          <a:p>
            <a:pPr marL="274320" indent="-274320" algn="ctr">
              <a:buClr>
                <a:schemeClr val="accent3"/>
              </a:buClr>
              <a:buNone/>
              <a:defRPr/>
            </a:pPr>
            <a:r>
              <a:rPr lang="cs-CZ" dirty="0"/>
              <a:t>		</a:t>
            </a:r>
            <a:endParaRPr lang="cs-CZ" b="1" i="1" dirty="0">
              <a:solidFill>
                <a:srgbClr val="002060"/>
              </a:solidFill>
            </a:endParaRPr>
          </a:p>
          <a:p>
            <a:pPr marL="0" indent="0" algn="ctr">
              <a:lnSpc>
                <a:spcPct val="120000"/>
              </a:lnSpc>
              <a:spcBef>
                <a:spcPts val="0"/>
              </a:spcBef>
              <a:buClr>
                <a:schemeClr val="accent3"/>
              </a:buClr>
              <a:buNone/>
              <a:defRPr/>
            </a:pPr>
            <a:r>
              <a:rPr lang="cs-CZ" dirty="0">
                <a:solidFill>
                  <a:schemeClr val="tx2"/>
                </a:solidFill>
              </a:rPr>
              <a:t>	</a:t>
            </a:r>
            <a:r>
              <a:rPr lang="cs-CZ" dirty="0"/>
              <a:t>			</a:t>
            </a:r>
          </a:p>
        </p:txBody>
      </p:sp>
      <p:pic>
        <p:nvPicPr>
          <p:cNvPr id="4" name="Obrázek 3" descr="buba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650" y="1916833"/>
            <a:ext cx="3802062"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555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A1B7E311-E005-4C92-954C-9AB68FCD389C}"/>
              </a:ext>
            </a:extLst>
          </p:cNvPr>
          <p:cNvSpPr>
            <a:spLocks noGrp="1"/>
          </p:cNvSpPr>
          <p:nvPr>
            <p:ph type="title"/>
          </p:nvPr>
        </p:nvSpPr>
        <p:spPr>
          <a:xfrm>
            <a:off x="838200" y="-19050"/>
            <a:ext cx="10515600" cy="1325563"/>
          </a:xfrm>
        </p:spPr>
        <p:txBody>
          <a:bodyPr/>
          <a:lstStyle/>
          <a:p>
            <a:pPr eaLnBrk="1" hangingPunct="1"/>
            <a:r>
              <a:rPr lang="cs-CZ" altLang="cs-CZ" b="1"/>
              <a:t>UTVÁŘENÍ ČLOVĚKA A SOCIÁLNÍCH VZTAHŮ</a:t>
            </a:r>
          </a:p>
        </p:txBody>
      </p:sp>
      <p:sp>
        <p:nvSpPr>
          <p:cNvPr id="15363" name="Zástupný symbol pro obsah 8">
            <a:extLst>
              <a:ext uri="{FF2B5EF4-FFF2-40B4-BE49-F238E27FC236}">
                <a16:creationId xmlns:a16="http://schemas.microsoft.com/office/drawing/2014/main" id="{934EA6D2-8EAE-4A9E-A695-7DDF27FC6F42}"/>
              </a:ext>
            </a:extLst>
          </p:cNvPr>
          <p:cNvSpPr>
            <a:spLocks noGrp="1"/>
          </p:cNvSpPr>
          <p:nvPr>
            <p:ph idx="1"/>
          </p:nvPr>
        </p:nvSpPr>
        <p:spPr>
          <a:xfrm>
            <a:off x="0" y="1428750"/>
            <a:ext cx="12192000" cy="5429250"/>
          </a:xfrm>
          <a:ln>
            <a:solidFill>
              <a:srgbClr val="FF0000"/>
            </a:solidFill>
            <a:miter lim="800000"/>
            <a:headEnd/>
            <a:tailEnd/>
          </a:ln>
        </p:spPr>
        <p:txBody>
          <a:bodyPr/>
          <a:lstStyle/>
          <a:p>
            <a:pPr marL="0" indent="0" eaLnBrk="1" hangingPunct="1">
              <a:lnSpc>
                <a:spcPct val="100000"/>
              </a:lnSpc>
              <a:spcBef>
                <a:spcPct val="0"/>
              </a:spcBef>
              <a:buFont typeface="Arial" panose="020B0604020202020204" pitchFamily="34" charset="0"/>
              <a:buNone/>
            </a:pPr>
            <a:r>
              <a:rPr lang="cs-CZ" altLang="cs-CZ" sz="2000" dirty="0"/>
              <a:t>         </a:t>
            </a:r>
          </a:p>
          <a:p>
            <a:pPr marL="0" indent="0" eaLnBrk="1" hangingPunct="1">
              <a:lnSpc>
                <a:spcPct val="100000"/>
              </a:lnSpc>
              <a:spcBef>
                <a:spcPct val="0"/>
              </a:spcBef>
              <a:buFont typeface="Arial" panose="020B0604020202020204" pitchFamily="34" charset="0"/>
              <a:buNone/>
            </a:pPr>
            <a:r>
              <a:rPr lang="cs-CZ" altLang="cs-CZ" sz="2000" dirty="0"/>
              <a:t>Objektivní realita          </a:t>
            </a:r>
            <a:r>
              <a:rPr lang="cs-CZ" altLang="cs-CZ" sz="2000" b="1" dirty="0">
                <a:solidFill>
                  <a:srgbClr val="FF0000"/>
                </a:solidFill>
              </a:rPr>
              <a:t>heterogenní  </a:t>
            </a:r>
            <a:r>
              <a:rPr lang="cs-CZ" altLang="cs-CZ" sz="2000" dirty="0"/>
              <a:t>                </a:t>
            </a:r>
            <a:r>
              <a:rPr lang="cs-CZ" altLang="cs-CZ" sz="2000" b="1" dirty="0"/>
              <a:t>VNĚJŠÍ FAKTORY              </a:t>
            </a:r>
            <a:r>
              <a:rPr lang="cs-CZ" altLang="cs-CZ" sz="2000" b="1" dirty="0">
                <a:solidFill>
                  <a:srgbClr val="FF0000"/>
                </a:solidFill>
              </a:rPr>
              <a:t>exogenní   </a:t>
            </a:r>
            <a:r>
              <a:rPr lang="cs-CZ" altLang="cs-CZ" sz="2000" dirty="0"/>
              <a:t>    			  </a:t>
            </a:r>
            <a:r>
              <a:rPr lang="cs-CZ" altLang="cs-CZ" sz="2000" b="1" i="1" dirty="0">
                <a:solidFill>
                  <a:srgbClr val="0000FF"/>
                </a:solidFill>
              </a:rPr>
              <a:t>MUSÍŠ</a:t>
            </a:r>
            <a:r>
              <a:rPr lang="cs-CZ" altLang="cs-CZ" sz="2000" i="1" dirty="0">
                <a:solidFill>
                  <a:srgbClr val="0000FF"/>
                </a:solidFill>
              </a:rPr>
              <a:t>    </a:t>
            </a:r>
            <a:r>
              <a:rPr lang="cs-CZ" altLang="cs-CZ" sz="2000" dirty="0"/>
              <a:t>  </a:t>
            </a:r>
          </a:p>
          <a:p>
            <a:pPr marL="0" indent="0">
              <a:lnSpc>
                <a:spcPct val="100000"/>
              </a:lnSpc>
              <a:spcBef>
                <a:spcPct val="0"/>
              </a:spcBef>
              <a:buNone/>
            </a:pPr>
            <a:r>
              <a:rPr lang="cs-CZ" altLang="cs-CZ" sz="2000" dirty="0"/>
              <a:t>        - přírodní       </a:t>
            </a:r>
            <a:r>
              <a:rPr lang="cs-CZ" altLang="cs-CZ" sz="2000" b="1" i="1" dirty="0">
                <a:solidFill>
                  <a:srgbClr val="0000FF"/>
                </a:solidFill>
              </a:rPr>
              <a:t>MOHU</a:t>
            </a:r>
            <a:endParaRPr lang="cs-CZ" altLang="cs-CZ" sz="2000" dirty="0"/>
          </a:p>
          <a:p>
            <a:pPr marL="0" indent="0" eaLnBrk="1" hangingPunct="1">
              <a:lnSpc>
                <a:spcPct val="100000"/>
              </a:lnSpc>
              <a:spcBef>
                <a:spcPct val="0"/>
              </a:spcBef>
              <a:buFont typeface="Arial" panose="020B0604020202020204" pitchFamily="34" charset="0"/>
              <a:buNone/>
            </a:pPr>
            <a:r>
              <a:rPr lang="cs-CZ" altLang="cs-CZ" sz="2000" dirty="0"/>
              <a:t>        - sociální	Vnější funkcionální vlivy	</a:t>
            </a:r>
            <a:r>
              <a:rPr lang="cs-CZ" altLang="cs-CZ" sz="2000" b="1" dirty="0"/>
              <a:t>II.</a:t>
            </a:r>
            <a:r>
              <a:rPr lang="cs-CZ" altLang="cs-CZ" sz="2000" dirty="0"/>
              <a:t>		</a:t>
            </a:r>
            <a:r>
              <a:rPr lang="cs-CZ" altLang="cs-CZ" sz="2000" b="1" dirty="0"/>
              <a:t>I.</a:t>
            </a:r>
            <a:r>
              <a:rPr lang="cs-CZ" altLang="cs-CZ" sz="2000" dirty="0"/>
              <a:t>	Vnější výchovné vlivy      </a:t>
            </a:r>
          </a:p>
          <a:p>
            <a:pPr marL="0" indent="0" eaLnBrk="1" hangingPunct="1">
              <a:lnSpc>
                <a:spcPct val="100000"/>
              </a:lnSpc>
              <a:spcBef>
                <a:spcPct val="0"/>
              </a:spcBef>
              <a:buFont typeface="Arial" panose="020B0604020202020204" pitchFamily="34" charset="0"/>
              <a:buNone/>
            </a:pPr>
            <a:endParaRPr lang="cs-CZ" altLang="cs-CZ" sz="2000" dirty="0"/>
          </a:p>
          <a:p>
            <a:pPr marL="0" indent="0" eaLnBrk="1" hangingPunct="1">
              <a:lnSpc>
                <a:spcPct val="100000"/>
              </a:lnSpc>
              <a:spcBef>
                <a:spcPct val="0"/>
              </a:spcBef>
              <a:buFont typeface="Arial" panose="020B0604020202020204" pitchFamily="34" charset="0"/>
              <a:buNone/>
            </a:pPr>
            <a:endParaRPr lang="cs-CZ" altLang="cs-CZ" sz="2000" dirty="0"/>
          </a:p>
          <a:p>
            <a:pPr marL="0" indent="0" eaLnBrk="1" hangingPunct="1">
              <a:lnSpc>
                <a:spcPct val="100000"/>
              </a:lnSpc>
              <a:spcBef>
                <a:spcPct val="0"/>
              </a:spcBef>
              <a:buFont typeface="Arial" panose="020B0604020202020204" pitchFamily="34" charset="0"/>
              <a:buNone/>
            </a:pPr>
            <a:r>
              <a:rPr lang="cs-CZ" altLang="cs-CZ" sz="2000" dirty="0"/>
              <a:t>		</a:t>
            </a:r>
            <a:r>
              <a:rPr lang="cs-CZ" altLang="cs-CZ" sz="2000" b="1" dirty="0"/>
              <a:t>VLIV </a:t>
            </a:r>
            <a:r>
              <a:rPr lang="cs-CZ" altLang="cs-CZ" sz="1400" dirty="0"/>
              <a:t>ŽIVOTNÍHO</a:t>
            </a:r>
            <a:r>
              <a:rPr lang="cs-CZ" altLang="cs-CZ" sz="2000" dirty="0"/>
              <a:t> </a:t>
            </a:r>
            <a:r>
              <a:rPr lang="cs-CZ" altLang="cs-CZ" sz="2000" b="1" dirty="0"/>
              <a:t>PROSTŘEDÍ</a:t>
            </a:r>
            <a:r>
              <a:rPr lang="cs-CZ" altLang="cs-CZ" sz="2000" dirty="0"/>
              <a:t>			</a:t>
            </a:r>
            <a:r>
              <a:rPr lang="cs-CZ" altLang="cs-CZ" sz="2000" b="1" dirty="0"/>
              <a:t>VÝCHOVNÉ PŮSOBENÍ</a:t>
            </a:r>
          </a:p>
          <a:p>
            <a:pPr marL="0" indent="0" eaLnBrk="1" hangingPunct="1">
              <a:lnSpc>
                <a:spcPct val="100000"/>
              </a:lnSpc>
              <a:spcBef>
                <a:spcPct val="0"/>
              </a:spcBef>
              <a:buFont typeface="Arial" panose="020B0604020202020204" pitchFamily="34" charset="0"/>
              <a:buNone/>
            </a:pPr>
            <a:r>
              <a:rPr lang="cs-CZ" altLang="cs-CZ" sz="2000" b="1" dirty="0">
                <a:solidFill>
                  <a:srgbClr val="FF0000"/>
                </a:solidFill>
              </a:rPr>
              <a:t>FUNKCIONÁLNÍ</a:t>
            </a:r>
            <a:r>
              <a:rPr lang="cs-CZ" altLang="cs-CZ" sz="2000" b="1" dirty="0"/>
              <a:t>										</a:t>
            </a:r>
            <a:r>
              <a:rPr lang="cs-CZ" altLang="cs-CZ" sz="2000" b="1" dirty="0">
                <a:solidFill>
                  <a:srgbClr val="FF0000"/>
                </a:solidFill>
              </a:rPr>
              <a:t>INTENCIONÁLNÍ</a:t>
            </a:r>
          </a:p>
          <a:p>
            <a:pPr marL="0" indent="0" eaLnBrk="1" hangingPunct="1">
              <a:lnSpc>
                <a:spcPct val="100000"/>
              </a:lnSpc>
              <a:spcBef>
                <a:spcPct val="0"/>
              </a:spcBef>
              <a:buFont typeface="Arial" panose="020B0604020202020204" pitchFamily="34" charset="0"/>
              <a:buNone/>
            </a:pPr>
            <a:r>
              <a:rPr lang="cs-CZ" altLang="cs-CZ" sz="2000" dirty="0">
                <a:solidFill>
                  <a:srgbClr val="FF0000"/>
                </a:solidFill>
              </a:rPr>
              <a:t>Pedagogicky										pedagogicky</a:t>
            </a:r>
          </a:p>
          <a:p>
            <a:pPr marL="0" indent="0" eaLnBrk="1" hangingPunct="1">
              <a:lnSpc>
                <a:spcPct val="100000"/>
              </a:lnSpc>
              <a:spcBef>
                <a:spcPct val="0"/>
              </a:spcBef>
              <a:buFont typeface="Arial" panose="020B0604020202020204" pitchFamily="34" charset="0"/>
              <a:buNone/>
            </a:pPr>
            <a:r>
              <a:rPr lang="cs-CZ" altLang="cs-CZ" sz="2000" dirty="0">
                <a:solidFill>
                  <a:srgbClr val="FF0000"/>
                </a:solidFill>
              </a:rPr>
              <a:t>nezáměrné faktory  			</a:t>
            </a:r>
            <a:r>
              <a:rPr lang="cs-CZ" altLang="cs-CZ" sz="2000" b="1" dirty="0"/>
              <a:t>III.		IV.</a:t>
            </a:r>
            <a:r>
              <a:rPr lang="cs-CZ" altLang="cs-CZ" sz="2000" dirty="0">
                <a:solidFill>
                  <a:srgbClr val="FF0000"/>
                </a:solidFill>
              </a:rPr>
              <a:t>				záměrné faktory</a:t>
            </a:r>
          </a:p>
          <a:p>
            <a:pPr marL="0" indent="0" eaLnBrk="1" hangingPunct="1">
              <a:lnSpc>
                <a:spcPct val="100000"/>
              </a:lnSpc>
              <a:spcBef>
                <a:spcPct val="0"/>
              </a:spcBef>
              <a:buFont typeface="Arial" panose="020B0604020202020204" pitchFamily="34" charset="0"/>
              <a:buNone/>
            </a:pPr>
            <a:r>
              <a:rPr lang="cs-CZ" altLang="cs-CZ" sz="2000" dirty="0">
                <a:solidFill>
                  <a:srgbClr val="FF0000"/>
                </a:solidFill>
              </a:rPr>
              <a:t>											(VÝCHOVA)</a:t>
            </a:r>
          </a:p>
          <a:p>
            <a:pPr marL="0" indent="0" eaLnBrk="1" hangingPunct="1">
              <a:lnSpc>
                <a:spcPct val="100000"/>
              </a:lnSpc>
              <a:spcBef>
                <a:spcPct val="0"/>
              </a:spcBef>
              <a:buFont typeface="Arial" panose="020B0604020202020204" pitchFamily="34" charset="0"/>
              <a:buNone/>
            </a:pPr>
            <a:r>
              <a:rPr lang="cs-CZ" altLang="cs-CZ" sz="2000" dirty="0"/>
              <a:t>		neuvědomělé sebeutváření		sebevýchova,</a:t>
            </a:r>
          </a:p>
          <a:p>
            <a:pPr marL="0" indent="0" eaLnBrk="1" hangingPunct="1">
              <a:lnSpc>
                <a:spcPct val="100000"/>
              </a:lnSpc>
              <a:spcBef>
                <a:spcPct val="0"/>
              </a:spcBef>
              <a:buFont typeface="Arial" panose="020B0604020202020204" pitchFamily="34" charset="0"/>
              <a:buNone/>
            </a:pPr>
            <a:r>
              <a:rPr lang="cs-CZ" altLang="cs-CZ" sz="2000" dirty="0"/>
              <a:t>		životními zkušenostmi			uvědomělé sebeutváření</a:t>
            </a:r>
          </a:p>
          <a:p>
            <a:pPr marL="0" indent="0" eaLnBrk="1" hangingPunct="1">
              <a:lnSpc>
                <a:spcPct val="100000"/>
              </a:lnSpc>
              <a:spcBef>
                <a:spcPct val="0"/>
              </a:spcBef>
              <a:buFont typeface="Arial" panose="020B0604020202020204" pitchFamily="34" charset="0"/>
              <a:buNone/>
            </a:pPr>
            <a:r>
              <a:rPr lang="cs-CZ" altLang="cs-CZ" sz="2000" dirty="0"/>
              <a:t>		vrozenými vlastnostmi</a:t>
            </a:r>
          </a:p>
          <a:p>
            <a:pPr marL="0" indent="0" eaLnBrk="1" hangingPunct="1">
              <a:lnSpc>
                <a:spcPct val="100000"/>
              </a:lnSpc>
              <a:spcBef>
                <a:spcPct val="0"/>
              </a:spcBef>
              <a:buFont typeface="Arial" panose="020B0604020202020204" pitchFamily="34" charset="0"/>
              <a:buNone/>
            </a:pPr>
            <a:endParaRPr lang="cs-CZ" altLang="cs-CZ" sz="2000" dirty="0"/>
          </a:p>
          <a:p>
            <a:pPr marL="0" indent="0" eaLnBrk="1" hangingPunct="1">
              <a:lnSpc>
                <a:spcPct val="100000"/>
              </a:lnSpc>
              <a:spcBef>
                <a:spcPct val="0"/>
              </a:spcBef>
              <a:buFont typeface="Arial" panose="020B0604020202020204" pitchFamily="34" charset="0"/>
              <a:buNone/>
            </a:pPr>
            <a:r>
              <a:rPr lang="cs-CZ" altLang="cs-CZ" sz="2000" i="1" dirty="0">
                <a:solidFill>
                  <a:srgbClr val="0000FF"/>
                </a:solidFill>
              </a:rPr>
              <a:t>	</a:t>
            </a:r>
            <a:r>
              <a:rPr lang="cs-CZ" altLang="cs-CZ" sz="2000" b="1" i="1" dirty="0">
                <a:solidFill>
                  <a:srgbClr val="0000FF"/>
                </a:solidFill>
              </a:rPr>
              <a:t>MOHU</a:t>
            </a:r>
            <a:r>
              <a:rPr lang="cs-CZ" altLang="cs-CZ" sz="2000" dirty="0"/>
              <a:t>	Vnitřní funkcionální vlivy	</a:t>
            </a:r>
            <a:r>
              <a:rPr lang="cs-CZ" altLang="cs-CZ" sz="2000" b="1" dirty="0"/>
              <a:t> VNITŘNÍ FAKTORY </a:t>
            </a:r>
            <a:r>
              <a:rPr lang="cs-CZ" altLang="cs-CZ" sz="2000" dirty="0"/>
              <a:t>	Vnitřní výchovné  vlivy	</a:t>
            </a:r>
            <a:r>
              <a:rPr lang="cs-CZ" altLang="cs-CZ" sz="2000" i="1" dirty="0">
                <a:solidFill>
                  <a:srgbClr val="0000FF"/>
                </a:solidFill>
              </a:rPr>
              <a:t> </a:t>
            </a:r>
            <a:r>
              <a:rPr lang="cs-CZ" altLang="cs-CZ" sz="2000" b="1" i="1" dirty="0">
                <a:solidFill>
                  <a:srgbClr val="0000FF"/>
                </a:solidFill>
              </a:rPr>
              <a:t>CHCI</a:t>
            </a:r>
          </a:p>
          <a:p>
            <a:pPr marL="0" indent="0" eaLnBrk="1" hangingPunct="1">
              <a:lnSpc>
                <a:spcPct val="100000"/>
              </a:lnSpc>
              <a:spcBef>
                <a:spcPct val="0"/>
              </a:spcBef>
              <a:buFont typeface="Arial" panose="020B0604020202020204" pitchFamily="34" charset="0"/>
              <a:buNone/>
            </a:pPr>
            <a:r>
              <a:rPr lang="cs-CZ" altLang="cs-CZ" sz="2000" b="1" i="1" dirty="0">
                <a:solidFill>
                  <a:srgbClr val="0000FF"/>
                </a:solidFill>
              </a:rPr>
              <a:t>                                                                                       </a:t>
            </a:r>
            <a:r>
              <a:rPr lang="cs-CZ" altLang="cs-CZ" sz="2000" dirty="0" err="1"/>
              <a:t>indogenní</a:t>
            </a:r>
            <a:endParaRPr lang="cs-CZ" altLang="cs-CZ" sz="2000" dirty="0"/>
          </a:p>
        </p:txBody>
      </p:sp>
      <p:cxnSp>
        <p:nvCxnSpPr>
          <p:cNvPr id="11" name="Přímá spojnice 10">
            <a:extLst>
              <a:ext uri="{FF2B5EF4-FFF2-40B4-BE49-F238E27FC236}">
                <a16:creationId xmlns:a16="http://schemas.microsoft.com/office/drawing/2014/main" id="{1FC54006-AD2D-4A11-87B3-77860B4D2138}"/>
              </a:ext>
            </a:extLst>
          </p:cNvPr>
          <p:cNvCxnSpPr/>
          <p:nvPr/>
        </p:nvCxnSpPr>
        <p:spPr>
          <a:xfrm>
            <a:off x="5619750" y="2305050"/>
            <a:ext cx="38100" cy="3486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84941C97-9CEF-473F-9DFB-5DF77C141EFF}"/>
              </a:ext>
            </a:extLst>
          </p:cNvPr>
          <p:cNvCxnSpPr/>
          <p:nvPr/>
        </p:nvCxnSpPr>
        <p:spPr>
          <a:xfrm flipV="1">
            <a:off x="2076450" y="3752850"/>
            <a:ext cx="756285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a:xfrm>
            <a:off x="838200" y="0"/>
            <a:ext cx="10515600" cy="862149"/>
          </a:xfrm>
        </p:spPr>
        <p:txBody>
          <a:bodyPr rtlCol="0">
            <a:normAutofit/>
          </a:bodyPr>
          <a:lstStyle/>
          <a:p>
            <a:pPr algn="ctr">
              <a:defRPr/>
            </a:pPr>
            <a:r>
              <a:rPr lang="cs-CZ" altLang="cs-CZ" sz="3000" b="1" cap="all" dirty="0">
                <a:latin typeface="+mn-lt"/>
              </a:rPr>
              <a:t>Postup školy při poskytování </a:t>
            </a:r>
            <a:r>
              <a:rPr lang="cs-CZ" altLang="cs-CZ" sz="3000" b="1" cap="all" dirty="0">
                <a:solidFill>
                  <a:srgbClr val="0000FF"/>
                </a:solidFill>
                <a:latin typeface="+mn-lt"/>
              </a:rPr>
              <a:t>PO 1. stupně </a:t>
            </a:r>
          </a:p>
        </p:txBody>
      </p:sp>
      <p:sp>
        <p:nvSpPr>
          <p:cNvPr id="3" name="Zástupný symbol pro obsah 2"/>
          <p:cNvSpPr>
            <a:spLocks noGrp="1"/>
          </p:cNvSpPr>
          <p:nvPr>
            <p:ph idx="1"/>
          </p:nvPr>
        </p:nvSpPr>
        <p:spPr>
          <a:xfrm>
            <a:off x="313509" y="862148"/>
            <a:ext cx="11878491" cy="5995851"/>
          </a:xfrm>
        </p:spPr>
        <p:txBody>
          <a:bodyPr rtlCol="0">
            <a:normAutofit/>
          </a:bodyPr>
          <a:lstStyle/>
          <a:p>
            <a:pPr>
              <a:defRPr/>
            </a:pPr>
            <a:r>
              <a:rPr lang="cs-CZ" dirty="0"/>
              <a:t>lze bez doporučení ŠPZ a bez navýšení finančních prostředků </a:t>
            </a:r>
          </a:p>
          <a:p>
            <a:pPr>
              <a:defRPr/>
            </a:pPr>
            <a:r>
              <a:rPr lang="cs-CZ" dirty="0"/>
              <a:t>práce 1 pedagoga – </a:t>
            </a:r>
            <a:r>
              <a:rPr lang="cs-CZ" b="1" dirty="0"/>
              <a:t>přímá podpora žáka </a:t>
            </a:r>
            <a:r>
              <a:rPr lang="cs-CZ" dirty="0"/>
              <a:t>(individualizace výuky)  </a:t>
            </a:r>
          </a:p>
          <a:p>
            <a:pPr marL="0" indent="0">
              <a:buNone/>
              <a:defRPr/>
            </a:pPr>
            <a:r>
              <a:rPr lang="cs-CZ" i="1" dirty="0"/>
              <a:t>nebo/následně </a:t>
            </a:r>
            <a:r>
              <a:rPr lang="cs-CZ" dirty="0"/>
              <a:t> </a:t>
            </a:r>
          </a:p>
          <a:p>
            <a:pPr>
              <a:defRPr/>
            </a:pPr>
            <a:r>
              <a:rPr lang="cs-CZ" dirty="0"/>
              <a:t>spolupráce více pedagogů – </a:t>
            </a:r>
            <a:r>
              <a:rPr lang="cs-CZ" b="1" dirty="0"/>
              <a:t>plán pedagogické podpory žáka </a:t>
            </a:r>
            <a:r>
              <a:rPr lang="cs-CZ" dirty="0"/>
              <a:t>(PLPP):  </a:t>
            </a:r>
          </a:p>
          <a:p>
            <a:pPr marL="385763" indent="-385763">
              <a:buFont typeface="Wingdings 2" panose="05020102010507070707" pitchFamily="18" charset="2"/>
              <a:buAutoNum type="arabicPeriod"/>
              <a:defRPr/>
            </a:pPr>
            <a:r>
              <a:rPr lang="cs-CZ" dirty="0">
                <a:solidFill>
                  <a:srgbClr val="0000FF"/>
                </a:solidFill>
              </a:rPr>
              <a:t>popis obtíží a SVP </a:t>
            </a:r>
            <a:r>
              <a:rPr lang="cs-CZ" dirty="0"/>
              <a:t>žáka dle metodického pokynu pro PO 1. stupně</a:t>
            </a:r>
          </a:p>
          <a:p>
            <a:pPr marL="385763" indent="-385763">
              <a:buFont typeface="Wingdings 2" panose="05020102010507070707" pitchFamily="18" charset="2"/>
              <a:buAutoNum type="arabicPeriod"/>
              <a:defRPr/>
            </a:pPr>
            <a:r>
              <a:rPr lang="cs-CZ" dirty="0"/>
              <a:t>stanovení </a:t>
            </a:r>
            <a:r>
              <a:rPr lang="cs-CZ" dirty="0">
                <a:solidFill>
                  <a:srgbClr val="0000FF"/>
                </a:solidFill>
              </a:rPr>
              <a:t>cílů podpory a způsobu vyhodnocování </a:t>
            </a:r>
            <a:r>
              <a:rPr lang="cs-CZ" dirty="0"/>
              <a:t>naplňování plánu  </a:t>
            </a:r>
          </a:p>
          <a:p>
            <a:pPr marL="385763" indent="-385763">
              <a:buFont typeface="Wingdings 2" panose="05020102010507070707" pitchFamily="18" charset="2"/>
              <a:buAutoNum type="arabicPeriod"/>
              <a:defRPr/>
            </a:pPr>
            <a:r>
              <a:rPr lang="cs-CZ" dirty="0"/>
              <a:t>průběžná </a:t>
            </a:r>
            <a:r>
              <a:rPr lang="cs-CZ" dirty="0">
                <a:solidFill>
                  <a:srgbClr val="0000FF"/>
                </a:solidFill>
              </a:rPr>
              <a:t>aktualizace PLPP </a:t>
            </a:r>
          </a:p>
          <a:p>
            <a:pPr marL="385763" indent="-385763">
              <a:buFont typeface="Wingdings 2" panose="05020102010507070707" pitchFamily="18" charset="2"/>
              <a:buAutoNum type="arabicPeriod"/>
              <a:defRPr/>
            </a:pPr>
            <a:r>
              <a:rPr lang="cs-CZ" dirty="0">
                <a:solidFill>
                  <a:srgbClr val="0000FF"/>
                </a:solidFill>
              </a:rPr>
              <a:t>vyhodnocení PLPP </a:t>
            </a:r>
            <a:r>
              <a:rPr lang="cs-CZ" dirty="0"/>
              <a:t>nejpozději po 3 měsících realizace </a:t>
            </a:r>
          </a:p>
          <a:p>
            <a:pPr marL="385763" indent="-385763">
              <a:buFont typeface="Wingdings 2" panose="05020102010507070707" pitchFamily="18" charset="2"/>
              <a:buAutoNum type="arabicPeriod"/>
              <a:defRPr/>
            </a:pPr>
            <a:r>
              <a:rPr lang="cs-CZ" dirty="0">
                <a:solidFill>
                  <a:srgbClr val="0000FF"/>
                </a:solidFill>
              </a:rPr>
              <a:t>seznámit:</a:t>
            </a:r>
            <a:r>
              <a:rPr lang="cs-CZ" dirty="0"/>
              <a:t> Ž/S, z. z. D/Ž, všechny U/PP (podpisy) </a:t>
            </a:r>
          </a:p>
          <a:p>
            <a:pPr marL="385763" indent="-385763">
              <a:buFont typeface="Wingdings 2" panose="05020102010507070707" pitchFamily="18" charset="2"/>
              <a:buAutoNum type="arabicPeriod"/>
              <a:defRPr/>
            </a:pPr>
            <a:r>
              <a:rPr lang="cs-CZ" dirty="0"/>
              <a:t>nezlepšení nebo zhoršení situace Ž – </a:t>
            </a:r>
            <a:r>
              <a:rPr lang="cs-CZ" dirty="0">
                <a:solidFill>
                  <a:srgbClr val="0000FF"/>
                </a:solidFill>
              </a:rPr>
              <a:t>doporučit ŠPZ </a:t>
            </a:r>
          </a:p>
        </p:txBody>
      </p:sp>
    </p:spTree>
    <p:extLst>
      <p:ext uri="{BB962C8B-B14F-4D97-AF65-F5344CB8AC3E}">
        <p14:creationId xmlns:p14="http://schemas.microsoft.com/office/powerpoint/2010/main" val="6081913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a:xfrm>
            <a:off x="838200" y="0"/>
            <a:ext cx="10515600" cy="1325563"/>
          </a:xfrm>
        </p:spPr>
        <p:txBody>
          <a:bodyPr rtlCol="0">
            <a:normAutofit/>
          </a:bodyPr>
          <a:lstStyle/>
          <a:p>
            <a:pPr algn="ctr">
              <a:defRPr/>
            </a:pPr>
            <a:r>
              <a:rPr lang="cs-CZ" altLang="cs-CZ" sz="3600" b="1" dirty="0">
                <a:latin typeface="+mn-lt"/>
              </a:rPr>
              <a:t>Postup školy při </a:t>
            </a:r>
            <a:r>
              <a:rPr lang="cs-CZ" altLang="cs-CZ" sz="3600" b="1" cap="all" dirty="0">
                <a:latin typeface="+mn-lt"/>
              </a:rPr>
              <a:t>poskytování</a:t>
            </a:r>
            <a:r>
              <a:rPr lang="cs-CZ" altLang="cs-CZ" sz="3600" b="1" dirty="0">
                <a:latin typeface="+mn-lt"/>
              </a:rPr>
              <a:t> </a:t>
            </a:r>
            <a:r>
              <a:rPr lang="cs-CZ" altLang="cs-CZ" sz="3600" b="1" dirty="0">
                <a:solidFill>
                  <a:srgbClr val="0000FF"/>
                </a:solidFill>
                <a:latin typeface="+mn-lt"/>
              </a:rPr>
              <a:t>PO 2. – 5. stupně </a:t>
            </a:r>
          </a:p>
        </p:txBody>
      </p:sp>
      <p:sp>
        <p:nvSpPr>
          <p:cNvPr id="3" name="Zástupný symbol pro obsah 2"/>
          <p:cNvSpPr>
            <a:spLocks noGrp="1"/>
          </p:cNvSpPr>
          <p:nvPr>
            <p:ph idx="1"/>
          </p:nvPr>
        </p:nvSpPr>
        <p:spPr>
          <a:xfrm>
            <a:off x="365760" y="1325562"/>
            <a:ext cx="11826240" cy="5532437"/>
          </a:xfrm>
        </p:spPr>
        <p:txBody>
          <a:bodyPr rtlCol="0">
            <a:normAutofit/>
          </a:bodyPr>
          <a:lstStyle/>
          <a:p>
            <a:pPr>
              <a:defRPr/>
            </a:pPr>
            <a:r>
              <a:rPr lang="cs-CZ" dirty="0">
                <a:solidFill>
                  <a:srgbClr val="0000FF"/>
                </a:solidFill>
              </a:rPr>
              <a:t>pouze s doporučením </a:t>
            </a:r>
            <a:r>
              <a:rPr lang="cs-CZ" dirty="0"/>
              <a:t>ŠPZ   </a:t>
            </a:r>
          </a:p>
          <a:p>
            <a:pPr>
              <a:defRPr/>
            </a:pPr>
            <a:r>
              <a:rPr lang="cs-CZ" dirty="0">
                <a:solidFill>
                  <a:srgbClr val="0000FF"/>
                </a:solidFill>
              </a:rPr>
              <a:t>ředitel Š určí </a:t>
            </a:r>
            <a:r>
              <a:rPr lang="cs-CZ" dirty="0"/>
              <a:t>ve škole PP – zodpovídá za spolupráci Š a ŠPZ </a:t>
            </a:r>
          </a:p>
          <a:p>
            <a:pPr>
              <a:defRPr/>
            </a:pPr>
            <a:r>
              <a:rPr lang="cs-CZ" dirty="0"/>
              <a:t>Š poskytne ŠPZ </a:t>
            </a:r>
            <a:r>
              <a:rPr lang="cs-CZ" dirty="0">
                <a:solidFill>
                  <a:srgbClr val="0000FF"/>
                </a:solidFill>
              </a:rPr>
              <a:t>plán pedagogické podpory Ž </a:t>
            </a:r>
          </a:p>
          <a:p>
            <a:pPr>
              <a:defRPr/>
            </a:pPr>
            <a:r>
              <a:rPr lang="cs-CZ" dirty="0">
                <a:solidFill>
                  <a:srgbClr val="0000FF"/>
                </a:solidFill>
              </a:rPr>
              <a:t>zpráva a doporučení ŠPZ </a:t>
            </a:r>
            <a:r>
              <a:rPr lang="cs-CZ" dirty="0"/>
              <a:t>do 30 dnů od ukončení posuzování SVP Ž, nejpozději </a:t>
            </a:r>
            <a:r>
              <a:rPr lang="cs-CZ" b="1" dirty="0"/>
              <a:t>do 3 měsíců </a:t>
            </a:r>
            <a:r>
              <a:rPr lang="cs-CZ" dirty="0"/>
              <a:t>od přijetí žádosti (doporučení – předem nutno projednat)</a:t>
            </a:r>
          </a:p>
          <a:p>
            <a:pPr>
              <a:defRPr/>
            </a:pPr>
            <a:r>
              <a:rPr lang="cs-CZ" dirty="0"/>
              <a:t>doporučení – </a:t>
            </a:r>
            <a:r>
              <a:rPr lang="cs-CZ" dirty="0">
                <a:solidFill>
                  <a:srgbClr val="0000FF"/>
                </a:solidFill>
              </a:rPr>
              <a:t>automatické předání škole    </a:t>
            </a:r>
          </a:p>
          <a:p>
            <a:pPr>
              <a:defRPr/>
            </a:pPr>
            <a:r>
              <a:rPr lang="cs-CZ" dirty="0">
                <a:solidFill>
                  <a:srgbClr val="0000FF"/>
                </a:solidFill>
              </a:rPr>
              <a:t>písemný informovaný souhlas </a:t>
            </a:r>
          </a:p>
          <a:p>
            <a:pPr>
              <a:defRPr/>
            </a:pPr>
            <a:r>
              <a:rPr lang="cs-CZ" dirty="0"/>
              <a:t>ŠPZ stanoví lhůtu, kdy </a:t>
            </a:r>
            <a:r>
              <a:rPr lang="cs-CZ" dirty="0">
                <a:solidFill>
                  <a:srgbClr val="0000FF"/>
                </a:solidFill>
              </a:rPr>
              <a:t>vyhodnotí PO </a:t>
            </a:r>
            <a:r>
              <a:rPr lang="cs-CZ" dirty="0"/>
              <a:t>– </a:t>
            </a:r>
            <a:r>
              <a:rPr lang="cs-CZ" b="1" dirty="0"/>
              <a:t>max. 1 rok </a:t>
            </a:r>
          </a:p>
          <a:p>
            <a:pPr>
              <a:defRPr/>
            </a:pPr>
            <a:r>
              <a:rPr lang="cs-CZ" dirty="0"/>
              <a:t>ŠPZ </a:t>
            </a:r>
            <a:r>
              <a:rPr lang="cs-CZ" dirty="0">
                <a:solidFill>
                  <a:srgbClr val="0000FF"/>
                </a:solidFill>
              </a:rPr>
              <a:t>stanoví dobu</a:t>
            </a:r>
            <a:r>
              <a:rPr lang="cs-CZ" dirty="0"/>
              <a:t>, po kterou je poskytování PO nezbytné </a:t>
            </a:r>
            <a:br>
              <a:rPr lang="cs-CZ" dirty="0"/>
            </a:br>
            <a:r>
              <a:rPr lang="cs-CZ" dirty="0"/>
              <a:t>– </a:t>
            </a:r>
            <a:r>
              <a:rPr lang="cs-CZ" b="1" dirty="0"/>
              <a:t>nepřesáhne 2 roky </a:t>
            </a:r>
          </a:p>
          <a:p>
            <a:pPr>
              <a:defRPr/>
            </a:pPr>
            <a:r>
              <a:rPr lang="cs-CZ" dirty="0">
                <a:solidFill>
                  <a:srgbClr val="0000FF"/>
                </a:solidFill>
              </a:rPr>
              <a:t>individuální vzdělávací plán</a:t>
            </a:r>
            <a:r>
              <a:rPr lang="cs-CZ" dirty="0"/>
              <a:t> Ž se SVP (jedno z PO)  </a:t>
            </a:r>
          </a:p>
        </p:txBody>
      </p:sp>
    </p:spTree>
    <p:extLst>
      <p:ext uri="{BB962C8B-B14F-4D97-AF65-F5344CB8AC3E}">
        <p14:creationId xmlns:p14="http://schemas.microsoft.com/office/powerpoint/2010/main" val="4168090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a:xfrm>
            <a:off x="2079626" y="0"/>
            <a:ext cx="7886700" cy="1325563"/>
          </a:xfrm>
        </p:spPr>
        <p:txBody>
          <a:bodyPr rtlCol="0">
            <a:normAutofit/>
          </a:bodyPr>
          <a:lstStyle/>
          <a:p>
            <a:pPr algn="ctr">
              <a:defRPr/>
            </a:pPr>
            <a:r>
              <a:rPr lang="cs-CZ" altLang="cs-CZ" sz="3600" b="1" dirty="0">
                <a:latin typeface="+mn-lt"/>
              </a:rPr>
              <a:t>Podpůrná opatření (PO</a:t>
            </a:r>
            <a:r>
              <a:rPr lang="cs-CZ" altLang="cs-CZ" sz="3600" dirty="0"/>
              <a:t>)  </a:t>
            </a:r>
          </a:p>
        </p:txBody>
      </p:sp>
      <p:sp>
        <p:nvSpPr>
          <p:cNvPr id="84995" name="Zástupný symbol pro text 2"/>
          <p:cNvSpPr>
            <a:spLocks noGrp="1"/>
          </p:cNvSpPr>
          <p:nvPr>
            <p:ph type="body" idx="1"/>
          </p:nvPr>
        </p:nvSpPr>
        <p:spPr>
          <a:xfrm>
            <a:off x="612822" y="1483520"/>
            <a:ext cx="3868737" cy="823912"/>
          </a:xfrm>
        </p:spPr>
        <p:txBody>
          <a:bodyPr>
            <a:normAutofit/>
          </a:bodyPr>
          <a:lstStyle/>
          <a:p>
            <a:pPr algn="ctr" eaLnBrk="1" hangingPunct="1"/>
            <a:r>
              <a:rPr lang="cs-CZ" altLang="cs-CZ" sz="3600" dirty="0">
                <a:solidFill>
                  <a:srgbClr val="0000FF"/>
                </a:solidFill>
              </a:rPr>
              <a:t>1. stupně</a:t>
            </a:r>
            <a:r>
              <a:rPr lang="cs-CZ" altLang="cs-CZ" sz="3600" dirty="0"/>
              <a:t> </a:t>
            </a:r>
          </a:p>
        </p:txBody>
      </p:sp>
      <p:sp>
        <p:nvSpPr>
          <p:cNvPr id="48132" name="Zástupný symbol pro obsah 3"/>
          <p:cNvSpPr>
            <a:spLocks noGrp="1"/>
          </p:cNvSpPr>
          <p:nvPr>
            <p:ph sz="half" idx="2"/>
          </p:nvPr>
        </p:nvSpPr>
        <p:spPr>
          <a:xfrm>
            <a:off x="484234" y="2465389"/>
            <a:ext cx="5106669" cy="2942634"/>
          </a:xfrm>
        </p:spPr>
        <p:txBody>
          <a:bodyPr rtlCol="0">
            <a:normAutofit lnSpcReduction="10000"/>
          </a:bodyPr>
          <a:lstStyle/>
          <a:p>
            <a:pPr>
              <a:defRPr/>
            </a:pPr>
            <a:r>
              <a:rPr lang="cs-CZ" altLang="cs-CZ" dirty="0"/>
              <a:t>Není normovaná finanční náročnost</a:t>
            </a:r>
          </a:p>
          <a:p>
            <a:pPr>
              <a:defRPr/>
            </a:pPr>
            <a:r>
              <a:rPr lang="cs-CZ" altLang="cs-CZ" dirty="0"/>
              <a:t>Lze bez doporučení ŠPZ </a:t>
            </a:r>
          </a:p>
          <a:p>
            <a:pPr>
              <a:defRPr/>
            </a:pPr>
            <a:r>
              <a:rPr lang="cs-CZ" altLang="cs-CZ" dirty="0"/>
              <a:t>Minimální úprava metod, organizace a hodnocení vzdělávání </a:t>
            </a:r>
          </a:p>
          <a:p>
            <a:pPr>
              <a:defRPr/>
            </a:pPr>
            <a:r>
              <a:rPr lang="cs-CZ" altLang="cs-CZ" dirty="0"/>
              <a:t>Plán pedagogické podpory žáka</a:t>
            </a:r>
          </a:p>
        </p:txBody>
      </p:sp>
      <p:sp>
        <p:nvSpPr>
          <p:cNvPr id="84997" name="Zástupný symbol pro text 4"/>
          <p:cNvSpPr>
            <a:spLocks noGrp="1"/>
          </p:cNvSpPr>
          <p:nvPr>
            <p:ph type="body" sz="quarter" idx="3"/>
          </p:nvPr>
        </p:nvSpPr>
        <p:spPr>
          <a:xfrm>
            <a:off x="6151564" y="1325563"/>
            <a:ext cx="3887788" cy="823912"/>
          </a:xfrm>
        </p:spPr>
        <p:txBody>
          <a:bodyPr>
            <a:normAutofit/>
          </a:bodyPr>
          <a:lstStyle/>
          <a:p>
            <a:pPr algn="ctr" eaLnBrk="1" hangingPunct="1"/>
            <a:r>
              <a:rPr lang="cs-CZ" altLang="cs-CZ" sz="3600" dirty="0">
                <a:solidFill>
                  <a:srgbClr val="0000FF"/>
                </a:solidFill>
              </a:rPr>
              <a:t>2. – 5. stupně </a:t>
            </a:r>
          </a:p>
        </p:txBody>
      </p:sp>
      <p:sp>
        <p:nvSpPr>
          <p:cNvPr id="6" name="Zástupný symbol pro obsah 5"/>
          <p:cNvSpPr>
            <a:spLocks noGrp="1"/>
          </p:cNvSpPr>
          <p:nvPr>
            <p:ph sz="quarter" idx="4"/>
          </p:nvPr>
        </p:nvSpPr>
        <p:spPr>
          <a:xfrm>
            <a:off x="6022976" y="2352403"/>
            <a:ext cx="5825035" cy="3310346"/>
          </a:xfrm>
        </p:spPr>
        <p:txBody>
          <a:bodyPr rtlCol="0">
            <a:normAutofit/>
          </a:bodyPr>
          <a:lstStyle/>
          <a:p>
            <a:pPr>
              <a:defRPr/>
            </a:pPr>
            <a:r>
              <a:rPr lang="cs-CZ" dirty="0"/>
              <a:t>Je normovaná finanční náročnost </a:t>
            </a:r>
          </a:p>
          <a:p>
            <a:pPr>
              <a:defRPr/>
            </a:pPr>
            <a:r>
              <a:rPr lang="cs-CZ" dirty="0"/>
              <a:t>Jen na základě doporučení ŠPZ </a:t>
            </a:r>
          </a:p>
          <a:p>
            <a:pPr>
              <a:defRPr/>
            </a:pPr>
            <a:r>
              <a:rPr lang="cs-CZ" dirty="0"/>
              <a:t>Informovaný souhlas Ž nebo ZZ</a:t>
            </a:r>
          </a:p>
          <a:p>
            <a:pPr>
              <a:defRPr/>
            </a:pPr>
            <a:r>
              <a:rPr lang="cs-CZ" dirty="0"/>
              <a:t>Individuální vzdělávací plán žáka se SVP jako doporučené podpůrné opatření   </a:t>
            </a:r>
          </a:p>
        </p:txBody>
      </p:sp>
    </p:spTree>
    <p:extLst>
      <p:ext uri="{BB962C8B-B14F-4D97-AF65-F5344CB8AC3E}">
        <p14:creationId xmlns:p14="http://schemas.microsoft.com/office/powerpoint/2010/main" val="32269760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a:xfrm>
            <a:off x="0" y="0"/>
            <a:ext cx="12191999" cy="1325563"/>
          </a:xfrm>
        </p:spPr>
        <p:txBody>
          <a:bodyPr rtlCol="0">
            <a:noAutofit/>
          </a:bodyPr>
          <a:lstStyle/>
          <a:p>
            <a:pPr algn="ctr">
              <a:defRPr/>
            </a:pPr>
            <a:r>
              <a:rPr lang="cs-CZ" altLang="cs-CZ" sz="3600" b="1" cap="all" dirty="0">
                <a:latin typeface="+mn-lt"/>
              </a:rPr>
              <a:t>Intervence školy  </a:t>
            </a:r>
            <a:br>
              <a:rPr lang="cs-CZ" altLang="cs-CZ" sz="3600" b="1" cap="all" dirty="0">
                <a:latin typeface="+mn-lt"/>
              </a:rPr>
            </a:br>
            <a:r>
              <a:rPr lang="cs-CZ" altLang="cs-CZ" sz="3600" b="1" cap="all" dirty="0">
                <a:latin typeface="+mn-lt"/>
              </a:rPr>
              <a:t>(normovaná finanční náročnost od 2. st. PO)    </a:t>
            </a:r>
          </a:p>
        </p:txBody>
      </p:sp>
      <p:sp>
        <p:nvSpPr>
          <p:cNvPr id="87043" name="Zástupný symbol pro text 2"/>
          <p:cNvSpPr>
            <a:spLocks noGrp="1"/>
          </p:cNvSpPr>
          <p:nvPr>
            <p:ph type="body" idx="1"/>
          </p:nvPr>
        </p:nvSpPr>
        <p:spPr>
          <a:xfrm>
            <a:off x="378823" y="1879872"/>
            <a:ext cx="5557112" cy="625203"/>
          </a:xfrm>
        </p:spPr>
        <p:txBody>
          <a:bodyPr>
            <a:normAutofit/>
          </a:bodyPr>
          <a:lstStyle/>
          <a:p>
            <a:pPr algn="ctr" eaLnBrk="1" hangingPunct="1"/>
            <a:r>
              <a:rPr lang="cs-CZ" altLang="cs-CZ" sz="3200" dirty="0">
                <a:solidFill>
                  <a:srgbClr val="0000FF"/>
                </a:solidFill>
              </a:rPr>
              <a:t>Pedagogická intervence </a:t>
            </a:r>
          </a:p>
        </p:txBody>
      </p:sp>
      <p:sp>
        <p:nvSpPr>
          <p:cNvPr id="87044" name="Zástupný symbol pro obsah 3"/>
          <p:cNvSpPr>
            <a:spLocks noGrp="1"/>
          </p:cNvSpPr>
          <p:nvPr>
            <p:ph sz="half" idx="2"/>
          </p:nvPr>
        </p:nvSpPr>
        <p:spPr>
          <a:xfrm>
            <a:off x="378823" y="2505074"/>
            <a:ext cx="5644153" cy="4352925"/>
          </a:xfrm>
        </p:spPr>
        <p:txBody>
          <a:bodyPr>
            <a:normAutofit/>
          </a:bodyPr>
          <a:lstStyle/>
          <a:p>
            <a:pPr eaLnBrk="1" hangingPunct="1"/>
            <a:r>
              <a:rPr lang="cs-CZ" altLang="cs-CZ" dirty="0"/>
              <a:t>vzdělávání žáka s přiznanými PO ve vyučovacích předmětech, kde je  třeba zlepšit jeho výsledky učení (ČJ, MA, CJ) </a:t>
            </a:r>
          </a:p>
          <a:p>
            <a:pPr eaLnBrk="1" hangingPunct="1"/>
            <a:r>
              <a:rPr lang="cs-CZ" altLang="cs-CZ" dirty="0"/>
              <a:t>kompenzace nedostatečné domácí přípravy na výuku;</a:t>
            </a:r>
          </a:p>
          <a:p>
            <a:pPr eaLnBrk="1" hangingPunct="1"/>
            <a:r>
              <a:rPr lang="cs-CZ" altLang="cs-CZ" dirty="0"/>
              <a:t>práce s klimatem třídy, se sociálními vztahy ve třídách;</a:t>
            </a:r>
          </a:p>
          <a:p>
            <a:pPr eaLnBrk="1" hangingPunct="1"/>
            <a:r>
              <a:rPr lang="cs-CZ" altLang="cs-CZ" dirty="0"/>
              <a:t>prevence rizikového chování   </a:t>
            </a:r>
          </a:p>
        </p:txBody>
      </p:sp>
      <p:sp>
        <p:nvSpPr>
          <p:cNvPr id="87045" name="Zástupný symbol pro text 4"/>
          <p:cNvSpPr>
            <a:spLocks noGrp="1"/>
          </p:cNvSpPr>
          <p:nvPr>
            <p:ph type="body" sz="quarter" idx="3"/>
          </p:nvPr>
        </p:nvSpPr>
        <p:spPr>
          <a:xfrm>
            <a:off x="6040439" y="1413165"/>
            <a:ext cx="5207664" cy="936336"/>
          </a:xfrm>
        </p:spPr>
        <p:txBody>
          <a:bodyPr>
            <a:noAutofit/>
          </a:bodyPr>
          <a:lstStyle/>
          <a:p>
            <a:pPr algn="ctr" eaLnBrk="1" hangingPunct="1"/>
            <a:r>
              <a:rPr lang="cs-CZ" altLang="cs-CZ" sz="3200" dirty="0">
                <a:solidFill>
                  <a:srgbClr val="0000FF"/>
                </a:solidFill>
              </a:rPr>
              <a:t>Speciálně pedagogická intervence </a:t>
            </a:r>
          </a:p>
        </p:txBody>
      </p:sp>
      <p:sp>
        <p:nvSpPr>
          <p:cNvPr id="87046" name="Zástupný symbol pro obsah 5"/>
          <p:cNvSpPr>
            <a:spLocks noGrp="1"/>
          </p:cNvSpPr>
          <p:nvPr>
            <p:ph sz="quarter" idx="4"/>
          </p:nvPr>
        </p:nvSpPr>
        <p:spPr>
          <a:xfrm>
            <a:off x="6153150" y="2505075"/>
            <a:ext cx="6038850" cy="3684588"/>
          </a:xfrm>
        </p:spPr>
        <p:txBody>
          <a:bodyPr>
            <a:normAutofit/>
          </a:bodyPr>
          <a:lstStyle/>
          <a:p>
            <a:pPr eaLnBrk="1" hangingPunct="1"/>
            <a:r>
              <a:rPr lang="cs-CZ" altLang="cs-CZ" dirty="0"/>
              <a:t>zajištění předmětů speciálně pedagogické péče pro žáky s přiznanými PO, které jsou zaměřeny na oblast </a:t>
            </a:r>
            <a:r>
              <a:rPr lang="cs-CZ" altLang="cs-CZ" i="1" dirty="0"/>
              <a:t>logopedických obtíží, řečové výchovy, nácviku sociální komunikace, zrakové stimulace apod., </a:t>
            </a:r>
            <a:r>
              <a:rPr lang="cs-CZ" altLang="cs-CZ" dirty="0"/>
              <a:t>(reedukace – náprava) </a:t>
            </a:r>
          </a:p>
          <a:p>
            <a:pPr eaLnBrk="1" hangingPunct="1"/>
            <a:r>
              <a:rPr lang="cs-CZ" altLang="cs-CZ" dirty="0"/>
              <a:t>Výuka speciálním pedagogem s využitím  disponibilní hodiny  </a:t>
            </a:r>
          </a:p>
        </p:txBody>
      </p:sp>
    </p:spTree>
    <p:extLst>
      <p:ext uri="{BB962C8B-B14F-4D97-AF65-F5344CB8AC3E}">
        <p14:creationId xmlns:p14="http://schemas.microsoft.com/office/powerpoint/2010/main" val="17058279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Nadpis 1"/>
          <p:cNvSpPr>
            <a:spLocks noGrp="1"/>
          </p:cNvSpPr>
          <p:nvPr>
            <p:ph type="title"/>
          </p:nvPr>
        </p:nvSpPr>
        <p:spPr>
          <a:xfrm>
            <a:off x="838200" y="0"/>
            <a:ext cx="10515600" cy="1325563"/>
          </a:xfrm>
        </p:spPr>
        <p:txBody>
          <a:bodyPr>
            <a:normAutofit/>
          </a:bodyPr>
          <a:lstStyle/>
          <a:p>
            <a:pPr eaLnBrk="1" hangingPunct="1"/>
            <a:r>
              <a:rPr lang="cs-CZ" altLang="cs-CZ" sz="3600" b="1" dirty="0"/>
              <a:t>82/2015 Sb. novela zákona č. 561/2004 Sb., </a:t>
            </a:r>
          </a:p>
        </p:txBody>
      </p:sp>
      <p:sp>
        <p:nvSpPr>
          <p:cNvPr id="3" name="Zástupný symbol pro obsah 2"/>
          <p:cNvSpPr>
            <a:spLocks noGrp="1"/>
          </p:cNvSpPr>
          <p:nvPr>
            <p:ph idx="1"/>
          </p:nvPr>
        </p:nvSpPr>
        <p:spPr>
          <a:xfrm>
            <a:off x="276496" y="1325563"/>
            <a:ext cx="11915503" cy="5532437"/>
          </a:xfrm>
        </p:spPr>
        <p:txBody>
          <a:bodyPr rtlCol="0">
            <a:normAutofit lnSpcReduction="10000"/>
          </a:bodyPr>
          <a:lstStyle/>
          <a:p>
            <a:pPr>
              <a:defRPr/>
            </a:pPr>
            <a:r>
              <a:rPr lang="cs-CZ" dirty="0"/>
              <a:t>§ 16; § 16 a; § 16 b; </a:t>
            </a:r>
          </a:p>
          <a:p>
            <a:pPr>
              <a:defRPr/>
            </a:pPr>
            <a:r>
              <a:rPr lang="cs-CZ" dirty="0"/>
              <a:t>Pro děti, žáky a studenty </a:t>
            </a:r>
            <a:r>
              <a:rPr lang="cs-CZ" b="1" dirty="0"/>
              <a:t>s mentálním, tělesným, zrakovým nebo sluchovým postižením, závažnými vadami řeči, závažnými vývojovými poruchami učení, závažnými vývojovými poruchami chování, souběžným postižením více vadami nebo autismem</a:t>
            </a:r>
            <a:r>
              <a:rPr lang="cs-CZ" dirty="0"/>
              <a:t> </a:t>
            </a:r>
            <a:r>
              <a:rPr lang="cs-CZ" dirty="0">
                <a:solidFill>
                  <a:srgbClr val="FF0000"/>
                </a:solidFill>
              </a:rPr>
              <a:t>lze zřizovat školy nebo ve školách třídy, oddělení a studijní skupiny.</a:t>
            </a:r>
            <a:r>
              <a:rPr lang="cs-CZ" dirty="0"/>
              <a:t> </a:t>
            </a:r>
            <a:r>
              <a:rPr lang="cs-CZ" dirty="0">
                <a:solidFill>
                  <a:srgbClr val="0000FF"/>
                </a:solidFill>
              </a:rPr>
              <a:t>Zařadit do takové </a:t>
            </a:r>
            <a:r>
              <a:rPr lang="cs-CZ" b="1" dirty="0">
                <a:solidFill>
                  <a:srgbClr val="0000FF"/>
                </a:solidFill>
              </a:rPr>
              <a:t>třídy, studijní skupiny nebo oddělení </a:t>
            </a:r>
            <a:r>
              <a:rPr lang="cs-CZ" dirty="0">
                <a:solidFill>
                  <a:srgbClr val="0000FF"/>
                </a:solidFill>
              </a:rPr>
              <a:t>nebo přijmout do takové školy lze pouze dítě, žáka nebo studenta uvedené ve větě první, shledá-li školské poradenské zařízení, že vzhledem k povaze speciálních vzdělávacích potřeb dítěte, žáka nebo studenta nebo k průběhu a výsledkům dosavadního poskytování podpůrných opatření by samotná podpůrná opatření podle odstavce 2 nepostačovala k naplňování jeho vzdělávacích možností a k uplatnění jeho práva na vzdělávání. </a:t>
            </a:r>
            <a:r>
              <a:rPr lang="cs-CZ" dirty="0"/>
              <a:t>Podmínkou pro zařazení je </a:t>
            </a:r>
            <a:r>
              <a:rPr lang="cs-CZ" b="1" dirty="0"/>
              <a:t>písemná žádost </a:t>
            </a:r>
            <a:r>
              <a:rPr lang="cs-CZ" dirty="0"/>
              <a:t>zletilého žáka nebo studenta nebo zákonného zástupce dítěte nebo žáka, doporučení školského poradenského zařízení a soulad tohoto postupu se zájmem dítěte, žáka nebo studenta. </a:t>
            </a:r>
          </a:p>
          <a:p>
            <a:pPr>
              <a:defRPr/>
            </a:pPr>
            <a:endParaRPr lang="cs-CZ" dirty="0"/>
          </a:p>
        </p:txBody>
      </p:sp>
    </p:spTree>
    <p:extLst>
      <p:ext uri="{BB962C8B-B14F-4D97-AF65-F5344CB8AC3E}">
        <p14:creationId xmlns:p14="http://schemas.microsoft.com/office/powerpoint/2010/main" val="5240297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a:defRPr/>
            </a:pPr>
            <a:r>
              <a:rPr lang="cs-CZ" b="1" cap="all" dirty="0"/>
              <a:t>STUPNĚ PODPORY</a:t>
            </a:r>
            <a:br>
              <a:rPr lang="cs-CZ" b="1" cap="all" dirty="0"/>
            </a:br>
            <a:endParaRPr lang="cs-CZ" b="1" dirty="0"/>
          </a:p>
        </p:txBody>
      </p:sp>
      <p:sp>
        <p:nvSpPr>
          <p:cNvPr id="3" name="Zástupný symbol pro obsah 2"/>
          <p:cNvSpPr>
            <a:spLocks noGrp="1"/>
          </p:cNvSpPr>
          <p:nvPr>
            <p:ph idx="1"/>
          </p:nvPr>
        </p:nvSpPr>
        <p:spPr/>
        <p:txBody>
          <a:bodyPr rtlCol="0">
            <a:normAutofit/>
          </a:bodyPr>
          <a:lstStyle/>
          <a:p>
            <a:pPr marL="0" indent="0">
              <a:buNone/>
              <a:defRPr/>
            </a:pPr>
            <a:r>
              <a:rPr lang="cs-CZ" sz="3600" b="1" cap="all" dirty="0">
                <a:solidFill>
                  <a:srgbClr val="0000FF"/>
                </a:solidFill>
              </a:rPr>
              <a:t>STUPEŇ 1</a:t>
            </a:r>
          </a:p>
          <a:p>
            <a:pPr>
              <a:defRPr/>
            </a:pPr>
            <a:r>
              <a:rPr lang="cs-CZ" sz="3600" dirty="0"/>
              <a:t>Žák potřebuje jen </a:t>
            </a:r>
            <a:r>
              <a:rPr lang="cs-CZ" sz="3600" dirty="0">
                <a:solidFill>
                  <a:srgbClr val="0000FF"/>
                </a:solidFill>
              </a:rPr>
              <a:t>drobné úpravy v časové a místní organizaci </a:t>
            </a:r>
            <a:r>
              <a:rPr lang="cs-CZ" sz="3600" dirty="0"/>
              <a:t>výuky tak, aby byl schopný samostatně zvládnout organizaci výuky </a:t>
            </a:r>
            <a:r>
              <a:rPr lang="cs-CZ" sz="3600" i="1" dirty="0"/>
              <a:t>(např. označení místa v šatně, vytvoření prostoru pro pomůcky ve třídě).</a:t>
            </a:r>
          </a:p>
        </p:txBody>
      </p:sp>
    </p:spTree>
    <p:extLst>
      <p:ext uri="{BB962C8B-B14F-4D97-AF65-F5344CB8AC3E}">
        <p14:creationId xmlns:p14="http://schemas.microsoft.com/office/powerpoint/2010/main" val="32012569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690465"/>
          </a:xfrm>
        </p:spPr>
        <p:txBody>
          <a:bodyPr>
            <a:normAutofit fontScale="90000"/>
          </a:bodyPr>
          <a:lstStyle/>
          <a:p>
            <a:r>
              <a:rPr lang="cs-CZ" dirty="0"/>
              <a:t>PŘEHLED VYBRANÝCH </a:t>
            </a:r>
            <a:r>
              <a:rPr lang="cs-CZ" b="1" dirty="0"/>
              <a:t>PO 1. STUPNĚ</a:t>
            </a:r>
          </a:p>
        </p:txBody>
      </p:sp>
      <p:sp>
        <p:nvSpPr>
          <p:cNvPr id="3" name="Zástupný symbol pro obsah 2"/>
          <p:cNvSpPr>
            <a:spLocks noGrp="1"/>
          </p:cNvSpPr>
          <p:nvPr>
            <p:ph idx="1"/>
          </p:nvPr>
        </p:nvSpPr>
        <p:spPr>
          <a:xfrm>
            <a:off x="0" y="690465"/>
            <a:ext cx="12192000" cy="6167535"/>
          </a:xfrm>
        </p:spPr>
        <p:txBody>
          <a:bodyPr>
            <a:normAutofit fontScale="92500" lnSpcReduction="10000"/>
          </a:bodyPr>
          <a:lstStyle/>
          <a:p>
            <a:r>
              <a:rPr lang="cs-CZ" b="1" dirty="0">
                <a:solidFill>
                  <a:srgbClr val="0000FF"/>
                </a:solidFill>
              </a:rPr>
              <a:t>MEDODY VÝUKY</a:t>
            </a:r>
            <a:r>
              <a:rPr lang="cs-CZ" dirty="0"/>
              <a:t> (preferované styly učení Ž, </a:t>
            </a:r>
            <a:r>
              <a:rPr lang="cs-CZ" dirty="0" err="1"/>
              <a:t>multisenzorický</a:t>
            </a:r>
            <a:r>
              <a:rPr lang="cs-CZ" dirty="0"/>
              <a:t> přístup, strukturování a vizualizace posloupností kroků u složitějších pracovních postupů, metody aktivního učení, častější zpětná vazba, ujišťování, že Ž ví, co má dělat, podpora mezi Ž navzájem, omezování soutěže, snížit množství zadané práce, prodloužení času, zažívání úspěchu Ž)</a:t>
            </a:r>
          </a:p>
          <a:p>
            <a:r>
              <a:rPr lang="cs-CZ" b="1" dirty="0">
                <a:solidFill>
                  <a:srgbClr val="0000FF"/>
                </a:solidFill>
              </a:rPr>
              <a:t>ÚPRAHA OBSAHU VZDĚLÁVÁNÍ </a:t>
            </a:r>
            <a:r>
              <a:rPr lang="cs-CZ" dirty="0"/>
              <a:t>(diferenciace učebních cílů-dle maxima možného- a činností, obohacování učiva, výstupy ze vzdělávání se neupravují)</a:t>
            </a:r>
          </a:p>
          <a:p>
            <a:r>
              <a:rPr lang="cs-CZ" b="1" dirty="0">
                <a:solidFill>
                  <a:srgbClr val="0000FF"/>
                </a:solidFill>
              </a:rPr>
              <a:t>ORGANIZACE VÝUKY </a:t>
            </a:r>
            <a:r>
              <a:rPr lang="cs-CZ" dirty="0"/>
              <a:t>(pravidelné střídání činností, úprava zasedacího pořádku, tvorba relaxačního místa, minimalizace rušivých podnětů, nabídka volnočasových aktivit, doučování a reedukační kroužky)</a:t>
            </a:r>
          </a:p>
          <a:p>
            <a:r>
              <a:rPr lang="cs-CZ" b="1" dirty="0">
                <a:solidFill>
                  <a:srgbClr val="0000FF"/>
                </a:solidFill>
              </a:rPr>
              <a:t>HODNOCENÍ</a:t>
            </a:r>
            <a:r>
              <a:rPr lang="cs-CZ" dirty="0"/>
              <a:t> (slovní hodnocení s popisnou zpětnou vazbou, formativní H, hodnocení toho, co žák stihl)</a:t>
            </a:r>
          </a:p>
          <a:p>
            <a:r>
              <a:rPr lang="cs-CZ" b="1" dirty="0">
                <a:solidFill>
                  <a:srgbClr val="0000FF"/>
                </a:solidFill>
              </a:rPr>
              <a:t>PO V OBLASTI PŘÍPRAVY NA VÝUKU </a:t>
            </a:r>
            <a:r>
              <a:rPr lang="cs-CZ" dirty="0"/>
              <a:t>(podpora adaptace na Š, nácvik posloupností činností ve Š, zapůjčení pomůcek, DÚ pod dohledem učitele, emoční podpora učitele, komunikace R a Š a jejich dohoda o postupu)</a:t>
            </a:r>
          </a:p>
          <a:p>
            <a:r>
              <a:rPr lang="cs-CZ" b="1" dirty="0">
                <a:solidFill>
                  <a:srgbClr val="0000FF"/>
                </a:solidFill>
              </a:rPr>
              <a:t>ZAČLENĚNÍ V KOLEKTIVU </a:t>
            </a:r>
            <a:r>
              <a:rPr lang="cs-CZ" dirty="0"/>
              <a:t>(pravidelné mapování vztahů mezi Ž, aktivity na posilování kladných vztahů, na přijímání odlišností, TH a komunitní kruhy, včasné řešení problémů)</a:t>
            </a:r>
          </a:p>
        </p:txBody>
      </p:sp>
    </p:spTree>
    <p:extLst>
      <p:ext uri="{BB962C8B-B14F-4D97-AF65-F5344CB8AC3E}">
        <p14:creationId xmlns:p14="http://schemas.microsoft.com/office/powerpoint/2010/main" val="37731137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a:defRPr/>
            </a:pPr>
            <a:r>
              <a:rPr lang="cs-CZ" b="1" cap="all" dirty="0"/>
              <a:t>STUPNĚ PODPORY</a:t>
            </a:r>
            <a:br>
              <a:rPr lang="cs-CZ" b="1" cap="all" dirty="0"/>
            </a:br>
            <a:endParaRPr lang="cs-CZ" b="1" dirty="0"/>
          </a:p>
        </p:txBody>
      </p:sp>
      <p:sp>
        <p:nvSpPr>
          <p:cNvPr id="3" name="Zástupný symbol pro obsah 2"/>
          <p:cNvSpPr>
            <a:spLocks noGrp="1"/>
          </p:cNvSpPr>
          <p:nvPr>
            <p:ph idx="1"/>
          </p:nvPr>
        </p:nvSpPr>
        <p:spPr>
          <a:xfrm>
            <a:off x="838200" y="1825624"/>
            <a:ext cx="11277600" cy="4841875"/>
          </a:xfrm>
        </p:spPr>
        <p:txBody>
          <a:bodyPr rtlCol="0">
            <a:noAutofit/>
          </a:bodyPr>
          <a:lstStyle/>
          <a:p>
            <a:pPr marL="0" indent="0">
              <a:buNone/>
              <a:defRPr/>
            </a:pPr>
            <a:r>
              <a:rPr lang="cs-CZ" sz="3600" b="1" cap="all" dirty="0">
                <a:solidFill>
                  <a:srgbClr val="0000FF"/>
                </a:solidFill>
              </a:rPr>
              <a:t>STUPEŇ 2</a:t>
            </a:r>
          </a:p>
          <a:p>
            <a:pPr>
              <a:defRPr/>
            </a:pPr>
            <a:r>
              <a:rPr lang="cs-CZ" sz="3600" dirty="0"/>
              <a:t>Žák vyžaduje </a:t>
            </a:r>
            <a:r>
              <a:rPr lang="cs-CZ" sz="3600" dirty="0">
                <a:solidFill>
                  <a:srgbClr val="0000FF"/>
                </a:solidFill>
              </a:rPr>
              <a:t>výraznější úpravy v časové a místní organizaci</a:t>
            </a:r>
            <a:r>
              <a:rPr lang="cs-CZ" sz="3600" dirty="0"/>
              <a:t> výuky tak, aby byl schopný samostatně zvládnout organizaci výuky (</a:t>
            </a:r>
            <a:r>
              <a:rPr lang="cs-CZ" sz="3600" i="1" dirty="0"/>
              <a:t>např. přichází dříve či později do školy, aby se v šatně vyhnul hluku a chaosu, ale nenarušuje to včasný příchod do první vyučovací hodiny; na TV se převléká v šatně s ostatními na předem upraveném míst</a:t>
            </a:r>
            <a:r>
              <a:rPr lang="cs-CZ" sz="3600" dirty="0"/>
              <a:t>ě). Po provedení těchto úprav </a:t>
            </a:r>
            <a:r>
              <a:rPr lang="cs-CZ" sz="3600" dirty="0">
                <a:solidFill>
                  <a:srgbClr val="0000FF"/>
                </a:solidFill>
              </a:rPr>
              <a:t>je samostatný</a:t>
            </a:r>
            <a:r>
              <a:rPr lang="cs-CZ" sz="3600" dirty="0"/>
              <a:t>.</a:t>
            </a:r>
          </a:p>
        </p:txBody>
      </p:sp>
    </p:spTree>
    <p:extLst>
      <p:ext uri="{BB962C8B-B14F-4D97-AF65-F5344CB8AC3E}">
        <p14:creationId xmlns:p14="http://schemas.microsoft.com/office/powerpoint/2010/main" val="13787906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a:defRPr/>
            </a:pPr>
            <a:r>
              <a:rPr lang="cs-CZ" b="1" cap="all" dirty="0"/>
              <a:t>STUPNĚ PODPORY</a:t>
            </a:r>
            <a:br>
              <a:rPr lang="cs-CZ" b="1" cap="all" dirty="0"/>
            </a:br>
            <a:endParaRPr lang="cs-CZ" b="1" dirty="0"/>
          </a:p>
        </p:txBody>
      </p:sp>
      <p:sp>
        <p:nvSpPr>
          <p:cNvPr id="3" name="Zástupný symbol pro obsah 2"/>
          <p:cNvSpPr>
            <a:spLocks noGrp="1"/>
          </p:cNvSpPr>
          <p:nvPr>
            <p:ph idx="1"/>
          </p:nvPr>
        </p:nvSpPr>
        <p:spPr>
          <a:xfrm>
            <a:off x="130629" y="1140974"/>
            <a:ext cx="12061371" cy="5458408"/>
          </a:xfrm>
        </p:spPr>
        <p:txBody>
          <a:bodyPr rtlCol="0">
            <a:noAutofit/>
          </a:bodyPr>
          <a:lstStyle/>
          <a:p>
            <a:pPr marL="0" indent="0">
              <a:buNone/>
              <a:defRPr/>
            </a:pPr>
            <a:r>
              <a:rPr lang="cs-CZ" sz="3600" b="1" cap="all" dirty="0">
                <a:solidFill>
                  <a:srgbClr val="0000FF"/>
                </a:solidFill>
              </a:rPr>
              <a:t>STUPEŇ 3</a:t>
            </a:r>
          </a:p>
          <a:p>
            <a:pPr>
              <a:defRPr/>
            </a:pPr>
            <a:r>
              <a:rPr lang="cs-CZ" sz="3600" dirty="0"/>
              <a:t>Žák potřebuje </a:t>
            </a:r>
            <a:r>
              <a:rPr lang="cs-CZ" sz="3600" dirty="0">
                <a:solidFill>
                  <a:srgbClr val="0000FF"/>
                </a:solidFill>
              </a:rPr>
              <a:t>výrazné úpravy v časové a místní organizaci </a:t>
            </a:r>
            <a:r>
              <a:rPr lang="cs-CZ" sz="3600" dirty="0"/>
              <a:t>výuky </a:t>
            </a:r>
            <a:r>
              <a:rPr lang="cs-CZ" sz="3600" i="1" dirty="0"/>
              <a:t>(např. do školy přichází později, aby se v šatně vyhnul hluku a chaosu, což narušuje jeho včasný příchod do první vyučovací hodiny; na TV se převléká v kabinetu mimo kolektiv třídy, na oběd odchází dříve z poslední vyučovací hodiny, jedná-li se o dítě v MŠ, stravuje se dříve, aby se vyhnulo hluku a chaosu, který je spojen s přítomností více dětí, resp. žáků)</a:t>
            </a:r>
            <a:r>
              <a:rPr lang="cs-CZ" sz="3600" dirty="0"/>
              <a:t>. Za těchto podmínek k samostatnému zvládání organizační stránky vzdělávacího procesu </a:t>
            </a:r>
            <a:r>
              <a:rPr lang="cs-CZ" sz="3600" dirty="0">
                <a:solidFill>
                  <a:srgbClr val="0000FF"/>
                </a:solidFill>
              </a:rPr>
              <a:t>potřebuje mírný dohled pedagoga</a:t>
            </a:r>
          </a:p>
        </p:txBody>
      </p:sp>
    </p:spTree>
    <p:extLst>
      <p:ext uri="{BB962C8B-B14F-4D97-AF65-F5344CB8AC3E}">
        <p14:creationId xmlns:p14="http://schemas.microsoft.com/office/powerpoint/2010/main" val="2749482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a:defRPr/>
            </a:pPr>
            <a:r>
              <a:rPr lang="cs-CZ" b="1" cap="all" dirty="0"/>
              <a:t>STUPNĚ PODPORY</a:t>
            </a:r>
            <a:br>
              <a:rPr lang="cs-CZ" b="1" cap="all" dirty="0"/>
            </a:br>
            <a:endParaRPr lang="cs-CZ" b="1" dirty="0"/>
          </a:p>
        </p:txBody>
      </p:sp>
      <p:sp>
        <p:nvSpPr>
          <p:cNvPr id="3" name="Zástupný symbol pro obsah 2"/>
          <p:cNvSpPr>
            <a:spLocks noGrp="1"/>
          </p:cNvSpPr>
          <p:nvPr>
            <p:ph idx="1"/>
          </p:nvPr>
        </p:nvSpPr>
        <p:spPr>
          <a:xfrm>
            <a:off x="0" y="1268962"/>
            <a:ext cx="12192000" cy="5589037"/>
          </a:xfrm>
        </p:spPr>
        <p:txBody>
          <a:bodyPr rtlCol="0">
            <a:noAutofit/>
          </a:bodyPr>
          <a:lstStyle/>
          <a:p>
            <a:pPr marL="0" indent="0">
              <a:buNone/>
              <a:defRPr/>
            </a:pPr>
            <a:r>
              <a:rPr lang="cs-CZ" sz="3600" b="1" cap="all" dirty="0">
                <a:solidFill>
                  <a:srgbClr val="0000FF"/>
                </a:solidFill>
              </a:rPr>
              <a:t>STUPEŇ 4</a:t>
            </a:r>
          </a:p>
          <a:p>
            <a:pPr>
              <a:defRPr/>
            </a:pPr>
            <a:r>
              <a:rPr lang="cs-CZ" sz="3600" dirty="0"/>
              <a:t>Závažnost deficitu </a:t>
            </a:r>
            <a:r>
              <a:rPr lang="cs-CZ" sz="3600" b="1" dirty="0"/>
              <a:t>snižuje funkční schopnosti žáka do takové míry, že mu brání účastnit se vzdělávacího procesu </a:t>
            </a:r>
            <a:r>
              <a:rPr lang="cs-CZ" sz="3600" dirty="0"/>
              <a:t>a přes úpravy časové i místní organizace výuky je dosaženo jen částečného řešení problému. Žák </a:t>
            </a:r>
            <a:r>
              <a:rPr lang="cs-CZ" sz="3600" dirty="0">
                <a:solidFill>
                  <a:srgbClr val="0000FF"/>
                </a:solidFill>
              </a:rPr>
              <a:t>není </a:t>
            </a:r>
            <a:r>
              <a:rPr lang="cs-CZ" sz="3600" dirty="0"/>
              <a:t>ani přes stanovená opatření zcela </a:t>
            </a:r>
            <a:r>
              <a:rPr lang="cs-CZ" sz="3600" dirty="0">
                <a:solidFill>
                  <a:srgbClr val="0000FF"/>
                </a:solidFill>
              </a:rPr>
              <a:t>samostatný a vyžaduje dohled a občasnou dopomoc</a:t>
            </a:r>
            <a:r>
              <a:rPr lang="cs-CZ" sz="3600" dirty="0"/>
              <a:t>. Na řešení problémových situací se podílí pracovníci školského poradenského zařízení. Za těchto podmínek žák zvládne organizační stránku vzdělávacího procesu natolik, že se zúčastní </a:t>
            </a:r>
            <a:r>
              <a:rPr lang="cs-CZ" sz="3600" dirty="0">
                <a:solidFill>
                  <a:srgbClr val="0000FF"/>
                </a:solidFill>
              </a:rPr>
              <a:t>větší části vzdělávání</a:t>
            </a:r>
            <a:r>
              <a:rPr lang="cs-CZ" sz="3600" dirty="0"/>
              <a:t>.</a:t>
            </a:r>
          </a:p>
        </p:txBody>
      </p:sp>
    </p:spTree>
    <p:extLst>
      <p:ext uri="{BB962C8B-B14F-4D97-AF65-F5344CB8AC3E}">
        <p14:creationId xmlns:p14="http://schemas.microsoft.com/office/powerpoint/2010/main" val="2473004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BD55FDB9-46AF-431F-ADA5-5BF061EED3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7062" y="2039112"/>
            <a:ext cx="7831695" cy="481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Nadpis 1">
            <a:extLst>
              <a:ext uri="{FF2B5EF4-FFF2-40B4-BE49-F238E27FC236}">
                <a16:creationId xmlns:a16="http://schemas.microsoft.com/office/drawing/2014/main" id="{892D26F2-CF67-42B7-BE49-F6BB1FB3E1DD}"/>
              </a:ext>
            </a:extLst>
          </p:cNvPr>
          <p:cNvSpPr>
            <a:spLocks noGrp="1"/>
          </p:cNvSpPr>
          <p:nvPr>
            <p:ph type="title"/>
          </p:nvPr>
        </p:nvSpPr>
        <p:spPr>
          <a:xfrm>
            <a:off x="1919288" y="-1588"/>
            <a:ext cx="8229600" cy="1143001"/>
          </a:xfrm>
        </p:spPr>
        <p:txBody>
          <a:bodyPr/>
          <a:lstStyle/>
          <a:p>
            <a:r>
              <a:rPr lang="cs-CZ" altLang="cs-CZ" b="1"/>
              <a:t>DIDAKTICKÝ ČTYŘÚHELNÍK</a:t>
            </a:r>
          </a:p>
        </p:txBody>
      </p:sp>
      <p:sp>
        <p:nvSpPr>
          <p:cNvPr id="3" name="Zástupný symbol pro obsah 2">
            <a:extLst>
              <a:ext uri="{FF2B5EF4-FFF2-40B4-BE49-F238E27FC236}">
                <a16:creationId xmlns:a16="http://schemas.microsoft.com/office/drawing/2014/main" id="{18F70801-D5C2-4821-94B8-7DA64548A3A9}"/>
              </a:ext>
            </a:extLst>
          </p:cNvPr>
          <p:cNvSpPr>
            <a:spLocks noGrp="1"/>
          </p:cNvSpPr>
          <p:nvPr>
            <p:ph idx="1"/>
          </p:nvPr>
        </p:nvSpPr>
        <p:spPr>
          <a:xfrm>
            <a:off x="274320" y="1052512"/>
            <a:ext cx="11917679" cy="5732335"/>
          </a:xfrm>
        </p:spPr>
        <p:txBody>
          <a:bodyPr/>
          <a:lstStyle/>
          <a:p>
            <a:pPr marL="0" indent="0">
              <a:buNone/>
              <a:defRPr/>
            </a:pPr>
            <a:r>
              <a:rPr lang="cs-CZ" dirty="0"/>
              <a:t>Např. Blížkovský zdůrazňuje čtvrtý vrchol trojúhelníku – </a:t>
            </a:r>
            <a:r>
              <a:rPr lang="cs-CZ" b="1" dirty="0">
                <a:solidFill>
                  <a:srgbClr val="0000FF"/>
                </a:solidFill>
              </a:rPr>
              <a:t>okolí </a:t>
            </a:r>
            <a:r>
              <a:rPr lang="cs-CZ" dirty="0"/>
              <a:t>(bližší či vzdálenější), neboť ovlivňuje jak vnější tak i vnitřní podmínky učení:</a:t>
            </a:r>
          </a:p>
          <a:p>
            <a:pPr>
              <a:defRPr/>
            </a:pPr>
            <a:r>
              <a:rPr lang="cs-CZ" b="1" dirty="0">
                <a:solidFill>
                  <a:srgbClr val="0000FF"/>
                </a:solidFill>
              </a:rPr>
              <a:t>znám vs. neznám</a:t>
            </a:r>
          </a:p>
          <a:p>
            <a:pPr>
              <a:defRPr/>
            </a:pPr>
            <a:r>
              <a:rPr lang="cs-CZ" b="1" dirty="0">
                <a:solidFill>
                  <a:srgbClr val="0000FF"/>
                </a:solidFill>
              </a:rPr>
              <a:t>dovedu vs. nedovedu</a:t>
            </a:r>
          </a:p>
          <a:p>
            <a:pPr>
              <a:defRPr/>
            </a:pPr>
            <a:r>
              <a:rPr lang="cs-CZ" b="1" dirty="0">
                <a:solidFill>
                  <a:srgbClr val="0000FF"/>
                </a:solidFill>
              </a:rPr>
              <a:t>chci vs. nechci</a:t>
            </a:r>
          </a:p>
          <a:p>
            <a:pPr>
              <a:defRPr/>
            </a:pPr>
            <a:r>
              <a:rPr lang="cs-CZ" b="1" dirty="0">
                <a:solidFill>
                  <a:srgbClr val="0000FF"/>
                </a:solidFill>
              </a:rPr>
              <a:t>mohu vs. nemohu</a:t>
            </a:r>
          </a:p>
          <a:p>
            <a:pPr>
              <a:defRPr/>
            </a:pPr>
            <a:endParaRPr lang="cs-CZ" dirty="0"/>
          </a:p>
          <a:p>
            <a:pPr>
              <a:defRPr/>
            </a:pPr>
            <a:endParaRPr lang="cs-CZ"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a:defRPr/>
            </a:pPr>
            <a:r>
              <a:rPr lang="cs-CZ" b="1" cap="all" dirty="0"/>
              <a:t>STUPNĚ PODPORY</a:t>
            </a:r>
            <a:br>
              <a:rPr lang="cs-CZ" b="1" cap="all" dirty="0"/>
            </a:br>
            <a:endParaRPr lang="cs-CZ" b="1" dirty="0"/>
          </a:p>
        </p:txBody>
      </p:sp>
      <p:sp>
        <p:nvSpPr>
          <p:cNvPr id="3" name="Zástupný symbol pro obsah 2"/>
          <p:cNvSpPr>
            <a:spLocks noGrp="1"/>
          </p:cNvSpPr>
          <p:nvPr>
            <p:ph idx="1"/>
          </p:nvPr>
        </p:nvSpPr>
        <p:spPr>
          <a:xfrm>
            <a:off x="130629" y="1362268"/>
            <a:ext cx="11905861" cy="5495731"/>
          </a:xfrm>
        </p:spPr>
        <p:txBody>
          <a:bodyPr rtlCol="0">
            <a:noAutofit/>
          </a:bodyPr>
          <a:lstStyle/>
          <a:p>
            <a:pPr marL="0" indent="0">
              <a:buNone/>
              <a:defRPr/>
            </a:pPr>
            <a:r>
              <a:rPr lang="cs-CZ" sz="3600" b="1" cap="all" dirty="0">
                <a:solidFill>
                  <a:srgbClr val="0000FF"/>
                </a:solidFill>
              </a:rPr>
              <a:t>STUPEŇ 5</a:t>
            </a:r>
          </a:p>
          <a:p>
            <a:pPr>
              <a:defRPr/>
            </a:pPr>
            <a:r>
              <a:rPr lang="cs-CZ" sz="3600" dirty="0"/>
              <a:t>Závažnost deficitu brání žákovi účastnit se vzdělávacího procesu a přes úpravy časové i místní organizace výuky jsou problémy žáka eliminovány jen částečně. </a:t>
            </a:r>
            <a:r>
              <a:rPr lang="cs-CZ" sz="3600" b="1" dirty="0"/>
              <a:t>Žák není ani přes stanovená opatření samostatný a </a:t>
            </a:r>
            <a:r>
              <a:rPr lang="cs-CZ" sz="3600" b="1" dirty="0">
                <a:solidFill>
                  <a:srgbClr val="0000FF"/>
                </a:solidFill>
              </a:rPr>
              <a:t>vyžaduje stálý dohled a stálou dopomoc</a:t>
            </a:r>
            <a:r>
              <a:rPr lang="cs-CZ" sz="3600" dirty="0"/>
              <a:t>. Na řešení se podílí pracovníci školského poradenského zařízení. Pokud žákovi nepomůže k organizačnímu zvládnutí vzdělávacího procesu stálý dohled a dopomoc pedagoga, je třeba ve větší míře přistoupit na </a:t>
            </a:r>
            <a:r>
              <a:rPr lang="cs-CZ" sz="3600" dirty="0">
                <a:solidFill>
                  <a:srgbClr val="0000FF"/>
                </a:solidFill>
              </a:rPr>
              <a:t>individuální práci</a:t>
            </a:r>
            <a:r>
              <a:rPr lang="cs-CZ" sz="3600" dirty="0"/>
              <a:t>.</a:t>
            </a:r>
          </a:p>
        </p:txBody>
      </p:sp>
    </p:spTree>
    <p:extLst>
      <p:ext uri="{BB962C8B-B14F-4D97-AF65-F5344CB8AC3E}">
        <p14:creationId xmlns:p14="http://schemas.microsoft.com/office/powerpoint/2010/main" val="36139217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838200" y="1"/>
            <a:ext cx="10515600" cy="478172"/>
          </a:xfrm>
        </p:spPr>
        <p:txBody>
          <a:bodyPr>
            <a:normAutofit fontScale="90000"/>
          </a:bodyPr>
          <a:lstStyle/>
          <a:p>
            <a:r>
              <a:rPr lang="cs-CZ" b="1" dirty="0"/>
              <a:t>PŘEHLED VYBRANÝCH PO 2. – 5. STUPNĚ</a:t>
            </a:r>
          </a:p>
        </p:txBody>
      </p:sp>
      <p:sp>
        <p:nvSpPr>
          <p:cNvPr id="6" name="Obdélník 5"/>
          <p:cNvSpPr/>
          <p:nvPr/>
        </p:nvSpPr>
        <p:spPr>
          <a:xfrm>
            <a:off x="0" y="656301"/>
            <a:ext cx="12192000" cy="6201698"/>
          </a:xfrm>
          <a:prstGeom prst="rect">
            <a:avLst/>
          </a:prstGeom>
        </p:spPr>
        <p:txBody>
          <a:bodyPr wrap="square">
            <a:spAutoFit/>
          </a:bodyPr>
          <a:lstStyle/>
          <a:p>
            <a:r>
              <a:rPr lang="cs-CZ" sz="2350" b="1" dirty="0">
                <a:solidFill>
                  <a:srgbClr val="0000FF"/>
                </a:solidFill>
              </a:rPr>
              <a:t>MEDODY VÝUKY</a:t>
            </a:r>
            <a:r>
              <a:rPr lang="cs-CZ" sz="2350" dirty="0"/>
              <a:t> (zaměřené na překonávání obtíží Ž a posilování jeho oslabených schopností: odpovídá vzdělávacím potřebám Ž, speciální pomůcky a podpůrné metody, </a:t>
            </a:r>
            <a:r>
              <a:rPr lang="cs-CZ" sz="2350" dirty="0" err="1"/>
              <a:t>multisenzorický</a:t>
            </a:r>
            <a:r>
              <a:rPr lang="cs-CZ" sz="2350" dirty="0"/>
              <a:t> přístup, individualizace, nutná odborná kvalifikace U, často i další pedagogický pracovník)</a:t>
            </a:r>
          </a:p>
          <a:p>
            <a:r>
              <a:rPr lang="cs-CZ" sz="2350" b="1" dirty="0">
                <a:solidFill>
                  <a:srgbClr val="0000FF"/>
                </a:solidFill>
              </a:rPr>
              <a:t>ÚPRAHA OBSAHU VZDĚLÁVÁNÍ </a:t>
            </a:r>
            <a:r>
              <a:rPr lang="cs-CZ" sz="2350" dirty="0"/>
              <a:t>(výstupy ze vzdělávání se modifikují i výrazně redukují dle IVP nebo RVP SŠ)</a:t>
            </a:r>
          </a:p>
          <a:p>
            <a:r>
              <a:rPr lang="cs-CZ" sz="2350" b="1" dirty="0">
                <a:solidFill>
                  <a:srgbClr val="0000FF"/>
                </a:solidFill>
              </a:rPr>
              <a:t>ORGANIZACE VÝUKY </a:t>
            </a:r>
            <a:r>
              <a:rPr lang="cs-CZ" sz="2350" dirty="0"/>
              <a:t>(režimová opatření ve vztahu ke stravování, medikaci, nárokům na hygienu, prostorové uspořádání třídy a pracovního místa, zkracování vyučovacích jednotek, část výuky individuálně, úprava počtu žáků ve třídě: 4Ž/třída, oddělení, skupina, pokud to charakter obtíží Ž dovoluje, je možné počet navýšit na 6; IVP)</a:t>
            </a:r>
          </a:p>
          <a:p>
            <a:r>
              <a:rPr lang="cs-CZ" sz="2350" b="1" dirty="0">
                <a:solidFill>
                  <a:srgbClr val="0000FF"/>
                </a:solidFill>
              </a:rPr>
              <a:t>PERSONÁLNÍ PODPORA </a:t>
            </a:r>
            <a:r>
              <a:rPr lang="cs-CZ" sz="2350" dirty="0"/>
              <a:t>(další pedagogický pracovník, školní speciální pedagogové nebo psychologové, AP, tlumočník, přepisovatel)</a:t>
            </a:r>
          </a:p>
          <a:p>
            <a:r>
              <a:rPr lang="cs-CZ" sz="2350" b="1" dirty="0">
                <a:solidFill>
                  <a:srgbClr val="0000FF"/>
                </a:solidFill>
              </a:rPr>
              <a:t>HODNOCENÍ</a:t>
            </a:r>
            <a:r>
              <a:rPr lang="cs-CZ" sz="2350" dirty="0"/>
              <a:t> (směřuje k vytvoření náhledu na schopnost dosahovat pokroku u Ž; nastavování dosažitelných cílů na základě formulovaných kritérií)</a:t>
            </a:r>
          </a:p>
          <a:p>
            <a:r>
              <a:rPr lang="cs-CZ" sz="2350" b="1" dirty="0">
                <a:solidFill>
                  <a:srgbClr val="0000FF"/>
                </a:solidFill>
              </a:rPr>
              <a:t>INTERVENCE </a:t>
            </a:r>
            <a:r>
              <a:rPr lang="cs-CZ" sz="2350" dirty="0"/>
              <a:t>(</a:t>
            </a:r>
            <a:r>
              <a:rPr lang="cs-CZ" sz="2350" b="1" dirty="0"/>
              <a:t>pedagogická intervence</a:t>
            </a:r>
            <a:r>
              <a:rPr lang="cs-CZ" sz="2350" dirty="0"/>
              <a:t>: posílení výuky předmětů, kde Ž i celá třída selhává</a:t>
            </a:r>
            <a:r>
              <a:rPr lang="cs-CZ" sz="2350" b="1" dirty="0"/>
              <a:t>; předmět speciálně-pedagogické péče</a:t>
            </a:r>
            <a:r>
              <a:rPr lang="cs-CZ" sz="2350" dirty="0"/>
              <a:t>: zařazení vyučovacího předmětu započítaného do max. týdenního počtu vyuč. hodin nebo o intervenci zaměřenou na podporu Ž, která nemá formu povinného předmětu; </a:t>
            </a:r>
            <a:r>
              <a:rPr lang="cs-CZ" sz="2350" b="1" dirty="0"/>
              <a:t>metodická podpora ŠPZ</a:t>
            </a:r>
            <a:r>
              <a:rPr lang="cs-CZ" sz="2350" dirty="0"/>
              <a:t>: 2h měsíčně po dobu 6 měsíců)</a:t>
            </a:r>
            <a:endParaRPr lang="cs-CZ" sz="2350" b="1" dirty="0">
              <a:solidFill>
                <a:srgbClr val="0000FF"/>
              </a:solidFill>
            </a:endParaRPr>
          </a:p>
        </p:txBody>
      </p:sp>
    </p:spTree>
    <p:extLst>
      <p:ext uri="{BB962C8B-B14F-4D97-AF65-F5344CB8AC3E}">
        <p14:creationId xmlns:p14="http://schemas.microsoft.com/office/powerpoint/2010/main" val="36968447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bwMode="auto">
          <a:xfrm>
            <a:off x="0" y="0"/>
            <a:ext cx="12192000" cy="769938"/>
          </a:xfrm>
          <a:prstGeom prst="rect">
            <a:avLst/>
          </a:prstGeom>
          <a:noFill/>
          <a:ln w="9525">
            <a:noFill/>
            <a:miter lim="800000"/>
            <a:headEnd/>
            <a:tailEnd/>
          </a:ln>
        </p:spPr>
        <p:txBody>
          <a:bodyPr lIns="0" rIns="0" bIns="0" anchor="b"/>
          <a:lstStyle/>
          <a:p>
            <a:pPr algn="ctr" eaLnBrk="1" hangingPunct="1">
              <a:defRPr/>
            </a:pPr>
            <a:r>
              <a:rPr lang="cs-CZ" sz="3600" b="1" dirty="0">
                <a:solidFill>
                  <a:srgbClr val="0000FF"/>
                </a:solidFill>
                <a:latin typeface="+mj-lt"/>
                <a:ea typeface="+mj-ea"/>
                <a:cs typeface="+mj-cs"/>
              </a:rPr>
              <a:t>Specifika týkající se žáků se sociálním znevýhodněním</a:t>
            </a:r>
          </a:p>
        </p:txBody>
      </p:sp>
      <p:sp>
        <p:nvSpPr>
          <p:cNvPr id="3" name="Podnadpis 2"/>
          <p:cNvSpPr txBox="1">
            <a:spLocks/>
          </p:cNvSpPr>
          <p:nvPr/>
        </p:nvSpPr>
        <p:spPr bwMode="auto">
          <a:xfrm>
            <a:off x="339634" y="1214846"/>
            <a:ext cx="11852366" cy="5643154"/>
          </a:xfrm>
          <a:prstGeom prst="rect">
            <a:avLst/>
          </a:prstGeom>
          <a:noFill/>
          <a:ln w="9525">
            <a:noFill/>
            <a:miter lim="800000"/>
            <a:headEnd/>
            <a:tailEnd/>
          </a:ln>
        </p:spPr>
        <p:txBody>
          <a:bodyPr/>
          <a:lstStyle/>
          <a:p>
            <a:pPr marL="273050" indent="-252000">
              <a:spcBef>
                <a:spcPct val="20000"/>
              </a:spcBef>
              <a:buClr>
                <a:srgbClr val="0BD0D9"/>
              </a:buClr>
              <a:buSzPct val="95000"/>
              <a:buFont typeface="Wingdings" pitchFamily="2" charset="2"/>
              <a:buChar char="Ø"/>
              <a:defRPr/>
            </a:pPr>
            <a:r>
              <a:rPr lang="cs-CZ" sz="2800" dirty="0"/>
              <a:t> </a:t>
            </a:r>
            <a:r>
              <a:rPr lang="cs-CZ" sz="2800" b="1" i="1" dirty="0">
                <a:cs typeface="Arial" charset="0"/>
              </a:rPr>
              <a:t>Přibližně 1/3 romských žáků </a:t>
            </a:r>
            <a:r>
              <a:rPr lang="cs-CZ" sz="2800" i="1" dirty="0">
                <a:cs typeface="Arial" charset="0"/>
              </a:rPr>
              <a:t>ze sociálně vyloučeného prostředí je vzdělávána ve školách určených pro děti s mentálním postižením</a:t>
            </a:r>
            <a:r>
              <a:rPr lang="cs-CZ" sz="2800" b="1" i="1" dirty="0">
                <a:cs typeface="Arial" charset="0"/>
              </a:rPr>
              <a:t>,</a:t>
            </a:r>
          </a:p>
          <a:p>
            <a:pPr marL="273050" indent="-252000">
              <a:spcBef>
                <a:spcPct val="20000"/>
              </a:spcBef>
              <a:buClr>
                <a:srgbClr val="0BD0D9"/>
              </a:buClr>
              <a:buSzPct val="95000"/>
              <a:buFont typeface="Wingdings" pitchFamily="2" charset="2"/>
              <a:buChar char="Ø"/>
              <a:defRPr/>
            </a:pPr>
            <a:r>
              <a:rPr lang="cs-CZ" sz="2800" b="1" i="1" dirty="0">
                <a:cs typeface="Arial" charset="0"/>
              </a:rPr>
              <a:t>Školy reagují na důsledky, </a:t>
            </a:r>
            <a:r>
              <a:rPr lang="cs-CZ" sz="2800" i="1" dirty="0">
                <a:cs typeface="Arial" charset="0"/>
              </a:rPr>
              <a:t>nikoliv příčiny sociálního znevýhodnění - účinnost podpůrných opatření je snížena neprovázáním s postupy sociální intervence</a:t>
            </a:r>
            <a:r>
              <a:rPr lang="cs-CZ" sz="2800" b="1" i="1" dirty="0">
                <a:cs typeface="Arial" charset="0"/>
              </a:rPr>
              <a:t>,</a:t>
            </a:r>
          </a:p>
          <a:p>
            <a:pPr marL="273050" indent="-273050">
              <a:spcBef>
                <a:spcPct val="20000"/>
              </a:spcBef>
              <a:buClr>
                <a:srgbClr val="0BD0D9"/>
              </a:buClr>
              <a:buSzPct val="95000"/>
              <a:buFont typeface="Wingdings" pitchFamily="2" charset="2"/>
              <a:buChar char="Ø"/>
              <a:defRPr/>
            </a:pPr>
            <a:r>
              <a:rPr lang="cs-CZ" sz="2800" b="1" i="1" dirty="0">
                <a:cs typeface="Arial" charset="0"/>
              </a:rPr>
              <a:t>Vzdělávání sociálně znevýhodněných žáků je silně </a:t>
            </a:r>
            <a:r>
              <a:rPr lang="cs-CZ" sz="2800" b="1" i="1" dirty="0" err="1">
                <a:cs typeface="Arial" charset="0"/>
              </a:rPr>
              <a:t>etnizováno</a:t>
            </a:r>
            <a:r>
              <a:rPr lang="cs-CZ" sz="2800" b="1" i="1" dirty="0">
                <a:cs typeface="Arial" charset="0"/>
              </a:rPr>
              <a:t> </a:t>
            </a:r>
            <a:r>
              <a:rPr lang="cs-CZ" sz="2800" i="1" dirty="0">
                <a:cs typeface="Arial" charset="0"/>
              </a:rPr>
              <a:t>(</a:t>
            </a:r>
            <a:r>
              <a:rPr lang="cs-CZ" sz="2800" i="1" dirty="0" err="1">
                <a:cs typeface="Arial" charset="0"/>
              </a:rPr>
              <a:t>biologizace</a:t>
            </a:r>
            <a:r>
              <a:rPr lang="cs-CZ" sz="2800" i="1" dirty="0">
                <a:cs typeface="Arial" charset="0"/>
              </a:rPr>
              <a:t> kultury),</a:t>
            </a:r>
          </a:p>
          <a:p>
            <a:pPr marL="268288" indent="-268288">
              <a:spcBef>
                <a:spcPct val="20000"/>
              </a:spcBef>
              <a:buClr>
                <a:srgbClr val="0BD0D9"/>
              </a:buClr>
              <a:buSzPct val="95000"/>
              <a:buFont typeface="Wingdings" panose="05000000000000000000" pitchFamily="2" charset="2"/>
              <a:buChar char="Ø"/>
              <a:defRPr/>
            </a:pPr>
            <a:r>
              <a:rPr lang="cs-CZ" sz="2800" i="1" dirty="0">
                <a:cs typeface="Arial" charset="0"/>
              </a:rPr>
              <a:t> Nezanedbatelné </a:t>
            </a:r>
            <a:r>
              <a:rPr lang="cs-CZ" sz="2800" b="1" i="1" dirty="0">
                <a:cs typeface="Arial" charset="0"/>
              </a:rPr>
              <a:t>procento škol se strategicky brání </a:t>
            </a:r>
            <a:r>
              <a:rPr lang="cs-CZ" sz="2800" i="1" dirty="0">
                <a:cs typeface="Arial" charset="0"/>
              </a:rPr>
              <a:t>zavádění inkluzivních opatření ve snaze minimalizovat podíl žáků se SVP (hrozba </a:t>
            </a:r>
            <a:r>
              <a:rPr lang="cs-CZ" sz="2800" i="1" dirty="0" err="1">
                <a:cs typeface="Arial" charset="0"/>
              </a:rPr>
              <a:t>ghetoizace</a:t>
            </a:r>
            <a:r>
              <a:rPr lang="cs-CZ" sz="2800" i="1" dirty="0">
                <a:cs typeface="Arial" charset="0"/>
              </a:rPr>
              <a:t>).</a:t>
            </a:r>
          </a:p>
          <a:p>
            <a:pPr marL="355600" indent="-355600">
              <a:spcBef>
                <a:spcPct val="20000"/>
              </a:spcBef>
              <a:buClr>
                <a:srgbClr val="0BD0D9"/>
              </a:buClr>
              <a:buSzPct val="95000"/>
              <a:defRPr/>
            </a:pPr>
            <a:r>
              <a:rPr lang="cs-CZ" sz="2800" dirty="0"/>
              <a:t>		</a:t>
            </a:r>
          </a:p>
          <a:p>
            <a:pPr marL="355600" indent="-355600">
              <a:spcBef>
                <a:spcPct val="20000"/>
              </a:spcBef>
              <a:buClr>
                <a:srgbClr val="0BD0D9"/>
              </a:buClr>
              <a:buSzPct val="95000"/>
              <a:defRPr/>
            </a:pPr>
            <a:r>
              <a:rPr lang="cs-CZ" sz="2800" dirty="0"/>
              <a:t>				</a:t>
            </a:r>
            <a:r>
              <a:rPr lang="cs-CZ" sz="2800" i="1" dirty="0"/>
              <a:t>(Analýza individuálního…, 2009; Vzdělávací dráhy…, 2009)</a:t>
            </a:r>
          </a:p>
        </p:txBody>
      </p:sp>
    </p:spTree>
    <p:extLst>
      <p:ext uri="{BB962C8B-B14F-4D97-AF65-F5344CB8AC3E}">
        <p14:creationId xmlns:p14="http://schemas.microsoft.com/office/powerpoint/2010/main" val="32410128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bwMode="auto">
          <a:xfrm>
            <a:off x="1809750" y="857250"/>
            <a:ext cx="8643938" cy="357188"/>
          </a:xfrm>
          <a:prstGeom prst="rect">
            <a:avLst/>
          </a:prstGeom>
          <a:noFill/>
          <a:ln w="9525">
            <a:noFill/>
            <a:miter lim="800000"/>
            <a:headEnd/>
            <a:tailEnd/>
          </a:ln>
        </p:spPr>
        <p:txBody>
          <a:bodyPr lIns="0" rIns="0" bIns="0" anchor="b"/>
          <a:lstStyle/>
          <a:p>
            <a:pPr eaLnBrk="1" hangingPunct="1">
              <a:defRPr/>
            </a:pPr>
            <a:r>
              <a:rPr lang="cs-CZ" sz="2400" b="1" dirty="0">
                <a:solidFill>
                  <a:schemeClr val="accent6">
                    <a:lumMod val="75000"/>
                  </a:schemeClr>
                </a:solidFill>
                <a:latin typeface="+mj-lt"/>
                <a:ea typeface="+mj-ea"/>
                <a:cs typeface="+mj-cs"/>
              </a:rPr>
              <a:t>		</a:t>
            </a:r>
          </a:p>
        </p:txBody>
      </p:sp>
      <p:sp>
        <p:nvSpPr>
          <p:cNvPr id="9219" name="Rectangle 1"/>
          <p:cNvSpPr>
            <a:spLocks noChangeArrowheads="1"/>
          </p:cNvSpPr>
          <p:nvPr/>
        </p:nvSpPr>
        <p:spPr bwMode="auto">
          <a:xfrm>
            <a:off x="-57665" y="782570"/>
            <a:ext cx="12192000" cy="4832092"/>
          </a:xfrm>
          <a:prstGeom prst="rect">
            <a:avLst/>
          </a:prstGeom>
          <a:noFill/>
          <a:ln>
            <a:noFill/>
          </a:ln>
        </p:spPr>
        <p:txBody>
          <a:bodyPr wrap="square"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defRPr/>
            </a:pPr>
            <a:r>
              <a:rPr lang="cs-CZ" altLang="cs-CZ" sz="2800" dirty="0">
                <a:latin typeface="Arial" charset="0"/>
                <a:cs typeface="Arial" charset="0"/>
              </a:rPr>
              <a:t> </a:t>
            </a:r>
          </a:p>
          <a:p>
            <a:pPr marL="809625" indent="-627063" eaLnBrk="1" hangingPunct="1">
              <a:spcBef>
                <a:spcPct val="0"/>
              </a:spcBef>
              <a:buClrTx/>
              <a:buSzTx/>
              <a:buFont typeface="Wingdings" pitchFamily="2" charset="2"/>
              <a:buChar char="Ø"/>
              <a:defRPr/>
            </a:pPr>
            <a:r>
              <a:rPr lang="cs-CZ" altLang="cs-CZ" sz="2800" i="1" dirty="0">
                <a:latin typeface="Arial" charset="0"/>
                <a:cs typeface="Arial" charset="0"/>
              </a:rPr>
              <a:t>V ČR přibližně 9% dětí nenavštěvuje mateřské školy, </a:t>
            </a:r>
          </a:p>
          <a:p>
            <a:pPr marL="809625" indent="-627063" eaLnBrk="1" hangingPunct="1">
              <a:spcBef>
                <a:spcPct val="0"/>
              </a:spcBef>
              <a:buClrTx/>
              <a:buSzTx/>
              <a:buFont typeface="Wingdings 2" pitchFamily="18" charset="2"/>
              <a:buNone/>
              <a:defRPr/>
            </a:pPr>
            <a:r>
              <a:rPr lang="cs-CZ" altLang="cs-CZ" sz="2800" b="1" i="1" dirty="0">
                <a:latin typeface="Arial" charset="0"/>
                <a:cs typeface="Arial" charset="0"/>
              </a:rPr>
              <a:t>	cca 5% dětí nenavštěvuje žádnou z forem předškolní přípravy.</a:t>
            </a:r>
          </a:p>
          <a:p>
            <a:pPr marL="809625" indent="-627063" eaLnBrk="1" hangingPunct="1">
              <a:spcBef>
                <a:spcPct val="0"/>
              </a:spcBef>
              <a:buClrTx/>
              <a:buSzTx/>
              <a:buFont typeface="Wingdings" pitchFamily="2" charset="2"/>
              <a:buChar char="Ø"/>
              <a:defRPr/>
            </a:pPr>
            <a:r>
              <a:rPr lang="cs-CZ" altLang="cs-CZ" sz="2800" b="1" i="1" dirty="0">
                <a:latin typeface="Arial" charset="0"/>
                <a:cs typeface="Arial" charset="0"/>
              </a:rPr>
              <a:t>Pouze 32% romských dětí navštěvuje mateřskou školu, </a:t>
            </a:r>
          </a:p>
          <a:p>
            <a:pPr marL="809625" indent="-627063" eaLnBrk="1" hangingPunct="1">
              <a:spcBef>
                <a:spcPct val="0"/>
              </a:spcBef>
              <a:buClrTx/>
              <a:buSzTx/>
              <a:buFont typeface="Wingdings 2" pitchFamily="18" charset="2"/>
              <a:buNone/>
              <a:defRPr/>
            </a:pPr>
            <a:r>
              <a:rPr lang="cs-CZ" altLang="cs-CZ" sz="2800" b="1" i="1" dirty="0">
                <a:latin typeface="Arial" charset="0"/>
                <a:cs typeface="Arial" charset="0"/>
              </a:rPr>
              <a:t>	</a:t>
            </a:r>
            <a:r>
              <a:rPr lang="cs-CZ" altLang="cs-CZ" sz="2800" i="1" dirty="0">
                <a:latin typeface="Arial" charset="0"/>
                <a:cs typeface="Arial" charset="0"/>
              </a:rPr>
              <a:t>nadto přibližně polovina pouze poslední rok před </a:t>
            </a:r>
          </a:p>
          <a:p>
            <a:pPr marL="809625" indent="-627063" eaLnBrk="1" hangingPunct="1">
              <a:spcBef>
                <a:spcPct val="0"/>
              </a:spcBef>
              <a:buClrTx/>
              <a:buSzTx/>
              <a:buFont typeface="Wingdings 2" pitchFamily="18" charset="2"/>
              <a:buNone/>
              <a:defRPr/>
            </a:pPr>
            <a:r>
              <a:rPr lang="cs-CZ" altLang="cs-CZ" sz="2800" i="1" dirty="0">
                <a:latin typeface="Arial" charset="0"/>
                <a:cs typeface="Arial" charset="0"/>
              </a:rPr>
              <a:t>	nástupem do ZŠ</a:t>
            </a:r>
          </a:p>
          <a:p>
            <a:pPr marL="809625" indent="-627063" eaLnBrk="1" hangingPunct="1">
              <a:spcBef>
                <a:spcPct val="0"/>
              </a:spcBef>
              <a:buClrTx/>
              <a:buSzTx/>
              <a:buFont typeface="Wingdings" pitchFamily="2" charset="2"/>
              <a:buChar char="Ø"/>
              <a:defRPr/>
            </a:pPr>
            <a:r>
              <a:rPr lang="cs-CZ" altLang="cs-CZ" sz="2800" b="1" i="1" dirty="0">
                <a:latin typeface="Arial" charset="0"/>
                <a:cs typeface="Arial" charset="0"/>
              </a:rPr>
              <a:t>3,8% populačního ročníku žáků 9. tříd ukončuje své </a:t>
            </a:r>
          </a:p>
          <a:p>
            <a:pPr marL="809625" indent="-627063" eaLnBrk="1" hangingPunct="1">
              <a:spcBef>
                <a:spcPct val="0"/>
              </a:spcBef>
              <a:buClrTx/>
              <a:buSzTx/>
              <a:buFontTx/>
              <a:buNone/>
              <a:defRPr/>
            </a:pPr>
            <a:r>
              <a:rPr lang="cs-CZ" altLang="cs-CZ" sz="2800" b="1" i="1" dirty="0">
                <a:latin typeface="Arial" charset="0"/>
                <a:cs typeface="Arial" charset="0"/>
              </a:rPr>
              <a:t>	vzdělávání v 9. ročníku</a:t>
            </a:r>
          </a:p>
          <a:p>
            <a:pPr marL="809625" indent="-627063" eaLnBrk="1" hangingPunct="1">
              <a:spcBef>
                <a:spcPct val="0"/>
              </a:spcBef>
              <a:buClrTx/>
              <a:buSzTx/>
              <a:buFont typeface="Wingdings" panose="05000000000000000000" pitchFamily="2" charset="2"/>
              <a:buChar char="Ø"/>
              <a:defRPr/>
            </a:pPr>
            <a:r>
              <a:rPr lang="cs-CZ" altLang="cs-CZ" sz="2800" b="1" i="1" dirty="0">
                <a:latin typeface="Arial" charset="0"/>
                <a:cs typeface="Arial" charset="0"/>
              </a:rPr>
              <a:t>Pozdní začátek (absence) přípravy na vzdělávání a jeho předčasné ukončení se výrazně týká právě cílové skupiny dětí ze SVL</a:t>
            </a:r>
          </a:p>
        </p:txBody>
      </p:sp>
    </p:spTree>
    <p:extLst>
      <p:ext uri="{BB962C8B-B14F-4D97-AF65-F5344CB8AC3E}">
        <p14:creationId xmlns:p14="http://schemas.microsoft.com/office/powerpoint/2010/main" val="11918451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bwMode="auto">
          <a:xfrm>
            <a:off x="0" y="58399"/>
            <a:ext cx="12192000" cy="864408"/>
          </a:xfrm>
          <a:prstGeom prst="rect">
            <a:avLst/>
          </a:prstGeom>
          <a:noFill/>
          <a:ln w="9525">
            <a:noFill/>
            <a:miter lim="800000"/>
            <a:headEnd/>
            <a:tailEnd/>
          </a:ln>
        </p:spPr>
        <p:txBody>
          <a:bodyPr lIns="0" rIns="0" bIns="0" anchor="b"/>
          <a:lstStyle/>
          <a:p>
            <a:pPr algn="ctr" eaLnBrk="1" hangingPunct="1">
              <a:defRPr/>
            </a:pPr>
            <a:r>
              <a:rPr lang="cs-CZ" sz="3600" b="1" dirty="0">
                <a:solidFill>
                  <a:srgbClr val="0000FF"/>
                </a:solidFill>
                <a:latin typeface="+mj-lt"/>
                <a:ea typeface="+mj-ea"/>
                <a:cs typeface="+mj-cs"/>
              </a:rPr>
              <a:t>Celkový profil otevřenosti škol ve vztahu k žákům se SVP </a:t>
            </a:r>
          </a:p>
        </p:txBody>
      </p:sp>
      <p:grpSp>
        <p:nvGrpSpPr>
          <p:cNvPr id="98307" name="Group 6"/>
          <p:cNvGrpSpPr>
            <a:grpSpLocks noChangeAspect="1"/>
          </p:cNvGrpSpPr>
          <p:nvPr/>
        </p:nvGrpSpPr>
        <p:grpSpPr bwMode="auto">
          <a:xfrm>
            <a:off x="984552" y="922807"/>
            <a:ext cx="10910350" cy="5321181"/>
            <a:chOff x="311" y="1224"/>
            <a:chExt cx="5223" cy="2871"/>
          </a:xfrm>
        </p:grpSpPr>
        <p:sp>
          <p:nvSpPr>
            <p:cNvPr id="98309" name="AutoShape 5"/>
            <p:cNvSpPr>
              <a:spLocks noChangeAspect="1" noChangeArrowheads="1" noTextEdit="1"/>
            </p:cNvSpPr>
            <p:nvPr/>
          </p:nvSpPr>
          <p:spPr bwMode="auto">
            <a:xfrm>
              <a:off x="315" y="1229"/>
              <a:ext cx="5219" cy="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98310" name="Rectangle 7"/>
            <p:cNvSpPr>
              <a:spLocks noChangeArrowheads="1"/>
            </p:cNvSpPr>
            <p:nvPr/>
          </p:nvSpPr>
          <p:spPr bwMode="auto">
            <a:xfrm>
              <a:off x="311" y="1224"/>
              <a:ext cx="5210" cy="28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11" name="Rectangle 8"/>
            <p:cNvSpPr>
              <a:spLocks noChangeArrowheads="1"/>
            </p:cNvSpPr>
            <p:nvPr/>
          </p:nvSpPr>
          <p:spPr bwMode="auto">
            <a:xfrm>
              <a:off x="323" y="1239"/>
              <a:ext cx="5203" cy="28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grpSp>
          <p:nvGrpSpPr>
            <p:cNvPr id="98312" name="Group 97"/>
            <p:cNvGrpSpPr>
              <a:grpSpLocks/>
            </p:cNvGrpSpPr>
            <p:nvPr/>
          </p:nvGrpSpPr>
          <p:grpSpPr bwMode="auto">
            <a:xfrm>
              <a:off x="466" y="1390"/>
              <a:ext cx="4926" cy="2300"/>
              <a:chOff x="466" y="1390"/>
              <a:chExt cx="4926" cy="2300"/>
            </a:xfrm>
          </p:grpSpPr>
          <p:sp>
            <p:nvSpPr>
              <p:cNvPr id="98313" name="Rectangle 10"/>
              <p:cNvSpPr>
                <a:spLocks noChangeArrowheads="1"/>
              </p:cNvSpPr>
              <p:nvPr/>
            </p:nvSpPr>
            <p:spPr bwMode="auto">
              <a:xfrm>
                <a:off x="978" y="1893"/>
                <a:ext cx="4413" cy="124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14" name="Line 11"/>
              <p:cNvSpPr>
                <a:spLocks noChangeShapeType="1"/>
              </p:cNvSpPr>
              <p:nvPr/>
            </p:nvSpPr>
            <p:spPr bwMode="auto">
              <a:xfrm>
                <a:off x="978" y="3019"/>
                <a:ext cx="44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15" name="Line 12"/>
              <p:cNvSpPr>
                <a:spLocks noChangeShapeType="1"/>
              </p:cNvSpPr>
              <p:nvPr/>
            </p:nvSpPr>
            <p:spPr bwMode="auto">
              <a:xfrm>
                <a:off x="978" y="2888"/>
                <a:ext cx="44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16" name="Line 13"/>
              <p:cNvSpPr>
                <a:spLocks noChangeShapeType="1"/>
              </p:cNvSpPr>
              <p:nvPr/>
            </p:nvSpPr>
            <p:spPr bwMode="auto">
              <a:xfrm>
                <a:off x="978" y="2768"/>
                <a:ext cx="44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17" name="Line 14"/>
              <p:cNvSpPr>
                <a:spLocks noChangeShapeType="1"/>
              </p:cNvSpPr>
              <p:nvPr/>
            </p:nvSpPr>
            <p:spPr bwMode="auto">
              <a:xfrm>
                <a:off x="978" y="2637"/>
                <a:ext cx="44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18" name="Line 15"/>
              <p:cNvSpPr>
                <a:spLocks noChangeShapeType="1"/>
              </p:cNvSpPr>
              <p:nvPr/>
            </p:nvSpPr>
            <p:spPr bwMode="auto">
              <a:xfrm>
                <a:off x="978" y="2516"/>
                <a:ext cx="44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19" name="Line 16"/>
              <p:cNvSpPr>
                <a:spLocks noChangeShapeType="1"/>
              </p:cNvSpPr>
              <p:nvPr/>
            </p:nvSpPr>
            <p:spPr bwMode="auto">
              <a:xfrm>
                <a:off x="978" y="2395"/>
                <a:ext cx="44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20" name="Line 17"/>
              <p:cNvSpPr>
                <a:spLocks noChangeShapeType="1"/>
              </p:cNvSpPr>
              <p:nvPr/>
            </p:nvSpPr>
            <p:spPr bwMode="auto">
              <a:xfrm>
                <a:off x="978" y="2265"/>
                <a:ext cx="44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21" name="Line 18"/>
              <p:cNvSpPr>
                <a:spLocks noChangeShapeType="1"/>
              </p:cNvSpPr>
              <p:nvPr/>
            </p:nvSpPr>
            <p:spPr bwMode="auto">
              <a:xfrm>
                <a:off x="978" y="2144"/>
                <a:ext cx="44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22" name="Line 19"/>
              <p:cNvSpPr>
                <a:spLocks noChangeShapeType="1"/>
              </p:cNvSpPr>
              <p:nvPr/>
            </p:nvSpPr>
            <p:spPr bwMode="auto">
              <a:xfrm>
                <a:off x="978" y="2013"/>
                <a:ext cx="44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23" name="Line 20"/>
              <p:cNvSpPr>
                <a:spLocks noChangeShapeType="1"/>
              </p:cNvSpPr>
              <p:nvPr/>
            </p:nvSpPr>
            <p:spPr bwMode="auto">
              <a:xfrm>
                <a:off x="978" y="1893"/>
                <a:ext cx="44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24" name="Rectangle 21"/>
              <p:cNvSpPr>
                <a:spLocks noChangeArrowheads="1"/>
              </p:cNvSpPr>
              <p:nvPr/>
            </p:nvSpPr>
            <p:spPr bwMode="auto">
              <a:xfrm>
                <a:off x="978" y="1893"/>
                <a:ext cx="4413" cy="1247"/>
              </a:xfrm>
              <a:prstGeom prst="rect">
                <a:avLst/>
              </a:prstGeom>
              <a:noFill/>
              <a:ln w="9">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25" name="Rectangle 22"/>
              <p:cNvSpPr>
                <a:spLocks noChangeArrowheads="1"/>
              </p:cNvSpPr>
              <p:nvPr/>
            </p:nvSpPr>
            <p:spPr bwMode="auto">
              <a:xfrm>
                <a:off x="1053" y="2727"/>
                <a:ext cx="118" cy="413"/>
              </a:xfrm>
              <a:prstGeom prst="rect">
                <a:avLst/>
              </a:prstGeom>
              <a:solidFill>
                <a:srgbClr val="9999FF"/>
              </a:solidFill>
              <a:ln w="9">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26" name="Rectangle 23"/>
              <p:cNvSpPr>
                <a:spLocks noChangeArrowheads="1"/>
              </p:cNvSpPr>
              <p:nvPr/>
            </p:nvSpPr>
            <p:spPr bwMode="auto">
              <a:xfrm>
                <a:off x="1330" y="1933"/>
                <a:ext cx="118" cy="1207"/>
              </a:xfrm>
              <a:prstGeom prst="rect">
                <a:avLst/>
              </a:prstGeom>
              <a:solidFill>
                <a:srgbClr val="9999FF"/>
              </a:solidFill>
              <a:ln w="9">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27" name="Rectangle 24"/>
              <p:cNvSpPr>
                <a:spLocks noChangeArrowheads="1"/>
              </p:cNvSpPr>
              <p:nvPr/>
            </p:nvSpPr>
            <p:spPr bwMode="auto">
              <a:xfrm>
                <a:off x="1607" y="2838"/>
                <a:ext cx="118" cy="302"/>
              </a:xfrm>
              <a:prstGeom prst="rect">
                <a:avLst/>
              </a:prstGeom>
              <a:solidFill>
                <a:srgbClr val="9999FF"/>
              </a:solidFill>
              <a:ln w="9">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28" name="Rectangle 25"/>
              <p:cNvSpPr>
                <a:spLocks noChangeArrowheads="1"/>
              </p:cNvSpPr>
              <p:nvPr/>
            </p:nvSpPr>
            <p:spPr bwMode="auto">
              <a:xfrm>
                <a:off x="1884" y="2687"/>
                <a:ext cx="117" cy="453"/>
              </a:xfrm>
              <a:prstGeom prst="rect">
                <a:avLst/>
              </a:prstGeom>
              <a:solidFill>
                <a:srgbClr val="9999FF"/>
              </a:solidFill>
              <a:ln w="9">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29" name="Rectangle 26"/>
              <p:cNvSpPr>
                <a:spLocks noChangeArrowheads="1"/>
              </p:cNvSpPr>
              <p:nvPr/>
            </p:nvSpPr>
            <p:spPr bwMode="auto">
              <a:xfrm>
                <a:off x="2161" y="2798"/>
                <a:ext cx="109" cy="342"/>
              </a:xfrm>
              <a:prstGeom prst="rect">
                <a:avLst/>
              </a:prstGeom>
              <a:solidFill>
                <a:srgbClr val="9999FF"/>
              </a:solidFill>
              <a:ln w="9">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30" name="Rectangle 27"/>
              <p:cNvSpPr>
                <a:spLocks noChangeArrowheads="1"/>
              </p:cNvSpPr>
              <p:nvPr/>
            </p:nvSpPr>
            <p:spPr bwMode="auto">
              <a:xfrm>
                <a:off x="2429" y="2044"/>
                <a:ext cx="118" cy="1096"/>
              </a:xfrm>
              <a:prstGeom prst="rect">
                <a:avLst/>
              </a:prstGeom>
              <a:solidFill>
                <a:srgbClr val="9999FF"/>
              </a:solidFill>
              <a:ln w="9">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31" name="Rectangle 28"/>
              <p:cNvSpPr>
                <a:spLocks noChangeArrowheads="1"/>
              </p:cNvSpPr>
              <p:nvPr/>
            </p:nvSpPr>
            <p:spPr bwMode="auto">
              <a:xfrm>
                <a:off x="2706" y="2275"/>
                <a:ext cx="118" cy="865"/>
              </a:xfrm>
              <a:prstGeom prst="rect">
                <a:avLst/>
              </a:prstGeom>
              <a:solidFill>
                <a:srgbClr val="9999FF"/>
              </a:solidFill>
              <a:ln w="9">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32" name="Rectangle 29"/>
              <p:cNvSpPr>
                <a:spLocks noChangeArrowheads="1"/>
              </p:cNvSpPr>
              <p:nvPr/>
            </p:nvSpPr>
            <p:spPr bwMode="auto">
              <a:xfrm>
                <a:off x="2983" y="1973"/>
                <a:ext cx="118" cy="1167"/>
              </a:xfrm>
              <a:prstGeom prst="rect">
                <a:avLst/>
              </a:prstGeom>
              <a:solidFill>
                <a:srgbClr val="9999FF"/>
              </a:solidFill>
              <a:ln w="9">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33" name="Rectangle 30"/>
              <p:cNvSpPr>
                <a:spLocks noChangeArrowheads="1"/>
              </p:cNvSpPr>
              <p:nvPr/>
            </p:nvSpPr>
            <p:spPr bwMode="auto">
              <a:xfrm>
                <a:off x="3260" y="2044"/>
                <a:ext cx="118" cy="1096"/>
              </a:xfrm>
              <a:prstGeom prst="rect">
                <a:avLst/>
              </a:prstGeom>
              <a:solidFill>
                <a:srgbClr val="9999FF"/>
              </a:solidFill>
              <a:ln w="9">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34" name="Rectangle 31"/>
              <p:cNvSpPr>
                <a:spLocks noChangeArrowheads="1"/>
              </p:cNvSpPr>
              <p:nvPr/>
            </p:nvSpPr>
            <p:spPr bwMode="auto">
              <a:xfrm>
                <a:off x="3537" y="2154"/>
                <a:ext cx="117" cy="986"/>
              </a:xfrm>
              <a:prstGeom prst="rect">
                <a:avLst/>
              </a:prstGeom>
              <a:solidFill>
                <a:srgbClr val="9999FF"/>
              </a:solidFill>
              <a:ln w="9">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35" name="Rectangle 32"/>
              <p:cNvSpPr>
                <a:spLocks noChangeArrowheads="1"/>
              </p:cNvSpPr>
              <p:nvPr/>
            </p:nvSpPr>
            <p:spPr bwMode="auto">
              <a:xfrm>
                <a:off x="3814" y="1933"/>
                <a:ext cx="117" cy="1207"/>
              </a:xfrm>
              <a:prstGeom prst="rect">
                <a:avLst/>
              </a:prstGeom>
              <a:solidFill>
                <a:srgbClr val="9999FF"/>
              </a:solidFill>
              <a:ln w="9">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36" name="Rectangle 33"/>
              <p:cNvSpPr>
                <a:spLocks noChangeArrowheads="1"/>
              </p:cNvSpPr>
              <p:nvPr/>
            </p:nvSpPr>
            <p:spPr bwMode="auto">
              <a:xfrm>
                <a:off x="4091" y="2003"/>
                <a:ext cx="117" cy="1137"/>
              </a:xfrm>
              <a:prstGeom prst="rect">
                <a:avLst/>
              </a:prstGeom>
              <a:solidFill>
                <a:srgbClr val="9999FF"/>
              </a:solidFill>
              <a:ln w="9">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37" name="Rectangle 34"/>
              <p:cNvSpPr>
                <a:spLocks noChangeArrowheads="1"/>
              </p:cNvSpPr>
              <p:nvPr/>
            </p:nvSpPr>
            <p:spPr bwMode="auto">
              <a:xfrm>
                <a:off x="4368" y="2003"/>
                <a:ext cx="109" cy="1137"/>
              </a:xfrm>
              <a:prstGeom prst="rect">
                <a:avLst/>
              </a:prstGeom>
              <a:solidFill>
                <a:srgbClr val="9999FF"/>
              </a:solidFill>
              <a:ln w="9">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38" name="Rectangle 35"/>
              <p:cNvSpPr>
                <a:spLocks noChangeArrowheads="1"/>
              </p:cNvSpPr>
              <p:nvPr/>
            </p:nvSpPr>
            <p:spPr bwMode="auto">
              <a:xfrm>
                <a:off x="4636" y="2607"/>
                <a:ext cx="118" cy="533"/>
              </a:xfrm>
              <a:prstGeom prst="rect">
                <a:avLst/>
              </a:prstGeom>
              <a:solidFill>
                <a:srgbClr val="9999FF"/>
              </a:solidFill>
              <a:ln w="9">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39" name="Rectangle 36"/>
              <p:cNvSpPr>
                <a:spLocks noChangeArrowheads="1"/>
              </p:cNvSpPr>
              <p:nvPr/>
            </p:nvSpPr>
            <p:spPr bwMode="auto">
              <a:xfrm>
                <a:off x="4913" y="2003"/>
                <a:ext cx="118" cy="1137"/>
              </a:xfrm>
              <a:prstGeom prst="rect">
                <a:avLst/>
              </a:prstGeom>
              <a:solidFill>
                <a:srgbClr val="9999FF"/>
              </a:solidFill>
              <a:ln w="9">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40" name="Rectangle 37"/>
              <p:cNvSpPr>
                <a:spLocks noChangeArrowheads="1"/>
              </p:cNvSpPr>
              <p:nvPr/>
            </p:nvSpPr>
            <p:spPr bwMode="auto">
              <a:xfrm>
                <a:off x="5190" y="1933"/>
                <a:ext cx="117" cy="1207"/>
              </a:xfrm>
              <a:prstGeom prst="rect">
                <a:avLst/>
              </a:prstGeom>
              <a:solidFill>
                <a:srgbClr val="9999FF"/>
              </a:solidFill>
              <a:ln w="9">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98341" name="Line 38"/>
              <p:cNvSpPr>
                <a:spLocks noChangeShapeType="1"/>
              </p:cNvSpPr>
              <p:nvPr/>
            </p:nvSpPr>
            <p:spPr bwMode="auto">
              <a:xfrm>
                <a:off x="978" y="1893"/>
                <a:ext cx="1" cy="1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42" name="Line 39"/>
              <p:cNvSpPr>
                <a:spLocks noChangeShapeType="1"/>
              </p:cNvSpPr>
              <p:nvPr/>
            </p:nvSpPr>
            <p:spPr bwMode="auto">
              <a:xfrm>
                <a:off x="944" y="3140"/>
                <a:ext cx="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43" name="Line 40"/>
              <p:cNvSpPr>
                <a:spLocks noChangeShapeType="1"/>
              </p:cNvSpPr>
              <p:nvPr/>
            </p:nvSpPr>
            <p:spPr bwMode="auto">
              <a:xfrm>
                <a:off x="944" y="3019"/>
                <a:ext cx="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44" name="Line 41"/>
              <p:cNvSpPr>
                <a:spLocks noChangeShapeType="1"/>
              </p:cNvSpPr>
              <p:nvPr/>
            </p:nvSpPr>
            <p:spPr bwMode="auto">
              <a:xfrm>
                <a:off x="944" y="2888"/>
                <a:ext cx="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45" name="Line 42"/>
              <p:cNvSpPr>
                <a:spLocks noChangeShapeType="1"/>
              </p:cNvSpPr>
              <p:nvPr/>
            </p:nvSpPr>
            <p:spPr bwMode="auto">
              <a:xfrm>
                <a:off x="944" y="2768"/>
                <a:ext cx="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46" name="Line 43"/>
              <p:cNvSpPr>
                <a:spLocks noChangeShapeType="1"/>
              </p:cNvSpPr>
              <p:nvPr/>
            </p:nvSpPr>
            <p:spPr bwMode="auto">
              <a:xfrm>
                <a:off x="944" y="2637"/>
                <a:ext cx="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47" name="Line 44"/>
              <p:cNvSpPr>
                <a:spLocks noChangeShapeType="1"/>
              </p:cNvSpPr>
              <p:nvPr/>
            </p:nvSpPr>
            <p:spPr bwMode="auto">
              <a:xfrm>
                <a:off x="944" y="2516"/>
                <a:ext cx="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48" name="Line 45"/>
              <p:cNvSpPr>
                <a:spLocks noChangeShapeType="1"/>
              </p:cNvSpPr>
              <p:nvPr/>
            </p:nvSpPr>
            <p:spPr bwMode="auto">
              <a:xfrm>
                <a:off x="944" y="2395"/>
                <a:ext cx="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49" name="Line 46"/>
              <p:cNvSpPr>
                <a:spLocks noChangeShapeType="1"/>
              </p:cNvSpPr>
              <p:nvPr/>
            </p:nvSpPr>
            <p:spPr bwMode="auto">
              <a:xfrm>
                <a:off x="944" y="2265"/>
                <a:ext cx="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50" name="Line 47"/>
              <p:cNvSpPr>
                <a:spLocks noChangeShapeType="1"/>
              </p:cNvSpPr>
              <p:nvPr/>
            </p:nvSpPr>
            <p:spPr bwMode="auto">
              <a:xfrm>
                <a:off x="944" y="2144"/>
                <a:ext cx="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51" name="Line 48"/>
              <p:cNvSpPr>
                <a:spLocks noChangeShapeType="1"/>
              </p:cNvSpPr>
              <p:nvPr/>
            </p:nvSpPr>
            <p:spPr bwMode="auto">
              <a:xfrm>
                <a:off x="944" y="2013"/>
                <a:ext cx="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52" name="Line 49"/>
              <p:cNvSpPr>
                <a:spLocks noChangeShapeType="1"/>
              </p:cNvSpPr>
              <p:nvPr/>
            </p:nvSpPr>
            <p:spPr bwMode="auto">
              <a:xfrm>
                <a:off x="944" y="1893"/>
                <a:ext cx="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53" name="Line 50"/>
              <p:cNvSpPr>
                <a:spLocks noChangeShapeType="1"/>
              </p:cNvSpPr>
              <p:nvPr/>
            </p:nvSpPr>
            <p:spPr bwMode="auto">
              <a:xfrm>
                <a:off x="978" y="3140"/>
                <a:ext cx="44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54" name="Line 51"/>
              <p:cNvSpPr>
                <a:spLocks noChangeShapeType="1"/>
              </p:cNvSpPr>
              <p:nvPr/>
            </p:nvSpPr>
            <p:spPr bwMode="auto">
              <a:xfrm flipV="1">
                <a:off x="978" y="3140"/>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55" name="Line 52"/>
              <p:cNvSpPr>
                <a:spLocks noChangeShapeType="1"/>
              </p:cNvSpPr>
              <p:nvPr/>
            </p:nvSpPr>
            <p:spPr bwMode="auto">
              <a:xfrm flipV="1">
                <a:off x="1255" y="3140"/>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56" name="Line 53"/>
              <p:cNvSpPr>
                <a:spLocks noChangeShapeType="1"/>
              </p:cNvSpPr>
              <p:nvPr/>
            </p:nvSpPr>
            <p:spPr bwMode="auto">
              <a:xfrm flipV="1">
                <a:off x="1532" y="3140"/>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57" name="Line 54"/>
              <p:cNvSpPr>
                <a:spLocks noChangeShapeType="1"/>
              </p:cNvSpPr>
              <p:nvPr/>
            </p:nvSpPr>
            <p:spPr bwMode="auto">
              <a:xfrm flipV="1">
                <a:off x="1808" y="3140"/>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58" name="Line 55"/>
              <p:cNvSpPr>
                <a:spLocks noChangeShapeType="1"/>
              </p:cNvSpPr>
              <p:nvPr/>
            </p:nvSpPr>
            <p:spPr bwMode="auto">
              <a:xfrm flipV="1">
                <a:off x="2085" y="3140"/>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59" name="Line 56"/>
              <p:cNvSpPr>
                <a:spLocks noChangeShapeType="1"/>
              </p:cNvSpPr>
              <p:nvPr/>
            </p:nvSpPr>
            <p:spPr bwMode="auto">
              <a:xfrm flipV="1">
                <a:off x="2354" y="3140"/>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60" name="Line 57"/>
              <p:cNvSpPr>
                <a:spLocks noChangeShapeType="1"/>
              </p:cNvSpPr>
              <p:nvPr/>
            </p:nvSpPr>
            <p:spPr bwMode="auto">
              <a:xfrm flipV="1">
                <a:off x="2631" y="3140"/>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61" name="Line 58"/>
              <p:cNvSpPr>
                <a:spLocks noChangeShapeType="1"/>
              </p:cNvSpPr>
              <p:nvPr/>
            </p:nvSpPr>
            <p:spPr bwMode="auto">
              <a:xfrm flipV="1">
                <a:off x="2908" y="3140"/>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62" name="Line 59"/>
              <p:cNvSpPr>
                <a:spLocks noChangeShapeType="1"/>
              </p:cNvSpPr>
              <p:nvPr/>
            </p:nvSpPr>
            <p:spPr bwMode="auto">
              <a:xfrm flipV="1">
                <a:off x="3185" y="3140"/>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63" name="Line 60"/>
              <p:cNvSpPr>
                <a:spLocks noChangeShapeType="1"/>
              </p:cNvSpPr>
              <p:nvPr/>
            </p:nvSpPr>
            <p:spPr bwMode="auto">
              <a:xfrm flipV="1">
                <a:off x="3461" y="3140"/>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64" name="Line 61"/>
              <p:cNvSpPr>
                <a:spLocks noChangeShapeType="1"/>
              </p:cNvSpPr>
              <p:nvPr/>
            </p:nvSpPr>
            <p:spPr bwMode="auto">
              <a:xfrm flipV="1">
                <a:off x="3738" y="3140"/>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65" name="Line 62"/>
              <p:cNvSpPr>
                <a:spLocks noChangeShapeType="1"/>
              </p:cNvSpPr>
              <p:nvPr/>
            </p:nvSpPr>
            <p:spPr bwMode="auto">
              <a:xfrm flipV="1">
                <a:off x="4015" y="3140"/>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66" name="Line 63"/>
              <p:cNvSpPr>
                <a:spLocks noChangeShapeType="1"/>
              </p:cNvSpPr>
              <p:nvPr/>
            </p:nvSpPr>
            <p:spPr bwMode="auto">
              <a:xfrm flipV="1">
                <a:off x="4292" y="3140"/>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67" name="Line 64"/>
              <p:cNvSpPr>
                <a:spLocks noChangeShapeType="1"/>
              </p:cNvSpPr>
              <p:nvPr/>
            </p:nvSpPr>
            <p:spPr bwMode="auto">
              <a:xfrm flipV="1">
                <a:off x="4561" y="3140"/>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68" name="Line 65"/>
              <p:cNvSpPr>
                <a:spLocks noChangeShapeType="1"/>
              </p:cNvSpPr>
              <p:nvPr/>
            </p:nvSpPr>
            <p:spPr bwMode="auto">
              <a:xfrm flipV="1">
                <a:off x="4838" y="3140"/>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69" name="Line 66"/>
              <p:cNvSpPr>
                <a:spLocks noChangeShapeType="1"/>
              </p:cNvSpPr>
              <p:nvPr/>
            </p:nvSpPr>
            <p:spPr bwMode="auto">
              <a:xfrm flipV="1">
                <a:off x="5114" y="3140"/>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70" name="Line 67"/>
              <p:cNvSpPr>
                <a:spLocks noChangeShapeType="1"/>
              </p:cNvSpPr>
              <p:nvPr/>
            </p:nvSpPr>
            <p:spPr bwMode="auto">
              <a:xfrm flipV="1">
                <a:off x="5391" y="3140"/>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71" name="Rectangle 68"/>
              <p:cNvSpPr>
                <a:spLocks noChangeArrowheads="1"/>
              </p:cNvSpPr>
              <p:nvPr/>
            </p:nvSpPr>
            <p:spPr bwMode="auto">
              <a:xfrm>
                <a:off x="2245" y="1390"/>
                <a:ext cx="172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900" b="1">
                    <a:solidFill>
                      <a:srgbClr val="000000"/>
                    </a:solidFill>
                  </a:rPr>
                  <a:t>Základní školy - vedení</a:t>
                </a:r>
                <a:endParaRPr lang="cs-CZ" altLang="cs-CZ"/>
              </a:p>
            </p:txBody>
          </p:sp>
          <p:sp>
            <p:nvSpPr>
              <p:cNvPr id="98372" name="Rectangle 69"/>
              <p:cNvSpPr>
                <a:spLocks noChangeArrowheads="1"/>
              </p:cNvSpPr>
              <p:nvPr/>
            </p:nvSpPr>
            <p:spPr bwMode="auto">
              <a:xfrm>
                <a:off x="583" y="3059"/>
                <a:ext cx="37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0,00%</a:t>
                </a:r>
                <a:endParaRPr lang="cs-CZ" altLang="cs-CZ"/>
              </a:p>
            </p:txBody>
          </p:sp>
          <p:sp>
            <p:nvSpPr>
              <p:cNvPr id="98373" name="Rectangle 70"/>
              <p:cNvSpPr>
                <a:spLocks noChangeArrowheads="1"/>
              </p:cNvSpPr>
              <p:nvPr/>
            </p:nvSpPr>
            <p:spPr bwMode="auto">
              <a:xfrm>
                <a:off x="525" y="2938"/>
                <a:ext cx="45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10,00%</a:t>
                </a:r>
                <a:endParaRPr lang="cs-CZ" altLang="cs-CZ"/>
              </a:p>
            </p:txBody>
          </p:sp>
          <p:sp>
            <p:nvSpPr>
              <p:cNvPr id="98374" name="Rectangle 71"/>
              <p:cNvSpPr>
                <a:spLocks noChangeArrowheads="1"/>
              </p:cNvSpPr>
              <p:nvPr/>
            </p:nvSpPr>
            <p:spPr bwMode="auto">
              <a:xfrm>
                <a:off x="525" y="2808"/>
                <a:ext cx="45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20,00%</a:t>
                </a:r>
                <a:endParaRPr lang="cs-CZ" altLang="cs-CZ"/>
              </a:p>
            </p:txBody>
          </p:sp>
          <p:sp>
            <p:nvSpPr>
              <p:cNvPr id="98375" name="Rectangle 72"/>
              <p:cNvSpPr>
                <a:spLocks noChangeArrowheads="1"/>
              </p:cNvSpPr>
              <p:nvPr/>
            </p:nvSpPr>
            <p:spPr bwMode="auto">
              <a:xfrm>
                <a:off x="525" y="2687"/>
                <a:ext cx="45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30,00%</a:t>
                </a:r>
                <a:endParaRPr lang="cs-CZ" altLang="cs-CZ"/>
              </a:p>
            </p:txBody>
          </p:sp>
          <p:sp>
            <p:nvSpPr>
              <p:cNvPr id="98376" name="Rectangle 73"/>
              <p:cNvSpPr>
                <a:spLocks noChangeArrowheads="1"/>
              </p:cNvSpPr>
              <p:nvPr/>
            </p:nvSpPr>
            <p:spPr bwMode="auto">
              <a:xfrm>
                <a:off x="525" y="2556"/>
                <a:ext cx="45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40,00%</a:t>
                </a:r>
                <a:endParaRPr lang="cs-CZ" altLang="cs-CZ"/>
              </a:p>
            </p:txBody>
          </p:sp>
          <p:sp>
            <p:nvSpPr>
              <p:cNvPr id="98377" name="Rectangle 74"/>
              <p:cNvSpPr>
                <a:spLocks noChangeArrowheads="1"/>
              </p:cNvSpPr>
              <p:nvPr/>
            </p:nvSpPr>
            <p:spPr bwMode="auto">
              <a:xfrm>
                <a:off x="525" y="2436"/>
                <a:ext cx="45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50,00%</a:t>
                </a:r>
                <a:endParaRPr lang="cs-CZ" altLang="cs-CZ"/>
              </a:p>
            </p:txBody>
          </p:sp>
          <p:sp>
            <p:nvSpPr>
              <p:cNvPr id="98378" name="Rectangle 75"/>
              <p:cNvSpPr>
                <a:spLocks noChangeArrowheads="1"/>
              </p:cNvSpPr>
              <p:nvPr/>
            </p:nvSpPr>
            <p:spPr bwMode="auto">
              <a:xfrm>
                <a:off x="525" y="2315"/>
                <a:ext cx="45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60,00%</a:t>
                </a:r>
                <a:endParaRPr lang="cs-CZ" altLang="cs-CZ"/>
              </a:p>
            </p:txBody>
          </p:sp>
          <p:sp>
            <p:nvSpPr>
              <p:cNvPr id="98379" name="Rectangle 76"/>
              <p:cNvSpPr>
                <a:spLocks noChangeArrowheads="1"/>
              </p:cNvSpPr>
              <p:nvPr/>
            </p:nvSpPr>
            <p:spPr bwMode="auto">
              <a:xfrm>
                <a:off x="525" y="2184"/>
                <a:ext cx="45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70,00%</a:t>
                </a:r>
                <a:endParaRPr lang="cs-CZ" altLang="cs-CZ"/>
              </a:p>
            </p:txBody>
          </p:sp>
          <p:sp>
            <p:nvSpPr>
              <p:cNvPr id="98380" name="Rectangle 77"/>
              <p:cNvSpPr>
                <a:spLocks noChangeArrowheads="1"/>
              </p:cNvSpPr>
              <p:nvPr/>
            </p:nvSpPr>
            <p:spPr bwMode="auto">
              <a:xfrm>
                <a:off x="525" y="2064"/>
                <a:ext cx="45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80,00%</a:t>
                </a:r>
                <a:endParaRPr lang="cs-CZ" altLang="cs-CZ"/>
              </a:p>
            </p:txBody>
          </p:sp>
          <p:sp>
            <p:nvSpPr>
              <p:cNvPr id="98381" name="Rectangle 78"/>
              <p:cNvSpPr>
                <a:spLocks noChangeArrowheads="1"/>
              </p:cNvSpPr>
              <p:nvPr/>
            </p:nvSpPr>
            <p:spPr bwMode="auto">
              <a:xfrm>
                <a:off x="525" y="1933"/>
                <a:ext cx="45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90,00%</a:t>
                </a:r>
                <a:endParaRPr lang="cs-CZ" altLang="cs-CZ"/>
              </a:p>
            </p:txBody>
          </p:sp>
          <p:sp>
            <p:nvSpPr>
              <p:cNvPr id="98382" name="Rectangle 79"/>
              <p:cNvSpPr>
                <a:spLocks noChangeArrowheads="1"/>
              </p:cNvSpPr>
              <p:nvPr/>
            </p:nvSpPr>
            <p:spPr bwMode="auto">
              <a:xfrm>
                <a:off x="466" y="1812"/>
                <a:ext cx="52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100,00%</a:t>
                </a:r>
                <a:endParaRPr lang="cs-CZ" altLang="cs-CZ"/>
              </a:p>
            </p:txBody>
          </p:sp>
          <p:sp>
            <p:nvSpPr>
              <p:cNvPr id="98383" name="Rectangle 80"/>
              <p:cNvSpPr>
                <a:spLocks noChangeArrowheads="1"/>
              </p:cNvSpPr>
              <p:nvPr/>
            </p:nvSpPr>
            <p:spPr bwMode="auto">
              <a:xfrm rot="18900000">
                <a:off x="712" y="3397"/>
                <a:ext cx="49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TP - voz</a:t>
                </a:r>
                <a:endParaRPr lang="cs-CZ" altLang="cs-CZ"/>
              </a:p>
            </p:txBody>
          </p:sp>
          <p:sp>
            <p:nvSpPr>
              <p:cNvPr id="98384" name="Rectangle 81"/>
              <p:cNvSpPr>
                <a:spLocks noChangeArrowheads="1"/>
              </p:cNvSpPr>
              <p:nvPr/>
            </p:nvSpPr>
            <p:spPr bwMode="auto">
              <a:xfrm rot="18900000">
                <a:off x="1079" y="3353"/>
                <a:ext cx="37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ADHD</a:t>
                </a:r>
                <a:endParaRPr lang="cs-CZ" altLang="cs-CZ"/>
              </a:p>
            </p:txBody>
          </p:sp>
          <p:sp>
            <p:nvSpPr>
              <p:cNvPr id="98385" name="Rectangle 82"/>
              <p:cNvSpPr>
                <a:spLocks noChangeArrowheads="1"/>
              </p:cNvSpPr>
              <p:nvPr/>
            </p:nvSpPr>
            <p:spPr bwMode="auto">
              <a:xfrm rot="18900000">
                <a:off x="1489" y="3294"/>
                <a:ext cx="18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DS</a:t>
                </a:r>
                <a:endParaRPr lang="cs-CZ" altLang="cs-CZ"/>
              </a:p>
            </p:txBody>
          </p:sp>
          <p:sp>
            <p:nvSpPr>
              <p:cNvPr id="98386" name="Rectangle 83"/>
              <p:cNvSpPr>
                <a:spLocks noChangeArrowheads="1"/>
              </p:cNvSpPr>
              <p:nvPr/>
            </p:nvSpPr>
            <p:spPr bwMode="auto">
              <a:xfrm rot="18900000">
                <a:off x="1642" y="3351"/>
                <a:ext cx="35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ZrakP</a:t>
                </a:r>
                <a:endParaRPr lang="cs-CZ" altLang="cs-CZ"/>
              </a:p>
            </p:txBody>
          </p:sp>
          <p:sp>
            <p:nvSpPr>
              <p:cNvPr id="98387" name="Rectangle 84"/>
              <p:cNvSpPr>
                <a:spLocks noChangeArrowheads="1"/>
              </p:cNvSpPr>
              <p:nvPr/>
            </p:nvSpPr>
            <p:spPr bwMode="auto">
              <a:xfrm rot="18900000">
                <a:off x="1857" y="3391"/>
                <a:ext cx="41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SluchP</a:t>
                </a:r>
                <a:endParaRPr lang="cs-CZ" altLang="cs-CZ"/>
              </a:p>
            </p:txBody>
          </p:sp>
          <p:sp>
            <p:nvSpPr>
              <p:cNvPr id="98388" name="Rectangle 85"/>
              <p:cNvSpPr>
                <a:spLocks noChangeArrowheads="1"/>
              </p:cNvSpPr>
              <p:nvPr/>
            </p:nvSpPr>
            <p:spPr bwMode="auto">
              <a:xfrm rot="18900000">
                <a:off x="2023" y="3447"/>
                <a:ext cx="561"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SZ - azyl.</a:t>
                </a:r>
                <a:endParaRPr lang="cs-CZ" altLang="cs-CZ"/>
              </a:p>
            </p:txBody>
          </p:sp>
          <p:sp>
            <p:nvSpPr>
              <p:cNvPr id="98389" name="Rectangle 86"/>
              <p:cNvSpPr>
                <a:spLocks noChangeArrowheads="1"/>
              </p:cNvSpPr>
              <p:nvPr/>
            </p:nvSpPr>
            <p:spPr bwMode="auto">
              <a:xfrm rot="18900000">
                <a:off x="2164" y="3511"/>
                <a:ext cx="74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Porucha řeči</a:t>
                </a:r>
                <a:endParaRPr lang="cs-CZ" altLang="cs-CZ"/>
              </a:p>
            </p:txBody>
          </p:sp>
          <p:sp>
            <p:nvSpPr>
              <p:cNvPr id="98390" name="Rectangle 87"/>
              <p:cNvSpPr>
                <a:spLocks noChangeArrowheads="1"/>
              </p:cNvSpPr>
              <p:nvPr/>
            </p:nvSpPr>
            <p:spPr bwMode="auto">
              <a:xfrm rot="18900000">
                <a:off x="2501" y="3488"/>
                <a:ext cx="65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žák-cizinec</a:t>
                </a:r>
                <a:endParaRPr lang="cs-CZ" altLang="cs-CZ"/>
              </a:p>
            </p:txBody>
          </p:sp>
          <p:sp>
            <p:nvSpPr>
              <p:cNvPr id="98391" name="Rectangle 88"/>
              <p:cNvSpPr>
                <a:spLocks noChangeArrowheads="1"/>
              </p:cNvSpPr>
              <p:nvPr/>
            </p:nvSpPr>
            <p:spPr bwMode="auto">
              <a:xfrm rot="18900000">
                <a:off x="3076" y="3322"/>
                <a:ext cx="28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LMR</a:t>
                </a:r>
                <a:endParaRPr lang="cs-CZ" altLang="cs-CZ"/>
              </a:p>
            </p:txBody>
          </p:sp>
          <p:sp>
            <p:nvSpPr>
              <p:cNvPr id="98392" name="Rectangle 89"/>
              <p:cNvSpPr>
                <a:spLocks noChangeArrowheads="1"/>
              </p:cNvSpPr>
              <p:nvPr/>
            </p:nvSpPr>
            <p:spPr bwMode="auto">
              <a:xfrm rot="18900000">
                <a:off x="3154" y="3422"/>
                <a:ext cx="53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SZ - SVL</a:t>
                </a:r>
                <a:endParaRPr lang="cs-CZ" altLang="cs-CZ"/>
              </a:p>
            </p:txBody>
          </p:sp>
          <p:sp>
            <p:nvSpPr>
              <p:cNvPr id="98393" name="Rectangle 90"/>
              <p:cNvSpPr>
                <a:spLocks noChangeArrowheads="1"/>
              </p:cNvSpPr>
              <p:nvPr/>
            </p:nvSpPr>
            <p:spPr bwMode="auto">
              <a:xfrm rot="18900000">
                <a:off x="3631" y="3324"/>
                <a:ext cx="27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DYS</a:t>
                </a:r>
                <a:endParaRPr lang="cs-CZ" altLang="cs-CZ"/>
              </a:p>
            </p:txBody>
          </p:sp>
          <p:sp>
            <p:nvSpPr>
              <p:cNvPr id="98394" name="Rectangle 91"/>
              <p:cNvSpPr>
                <a:spLocks noChangeArrowheads="1"/>
              </p:cNvSpPr>
              <p:nvPr/>
            </p:nvSpPr>
            <p:spPr bwMode="auto">
              <a:xfrm rot="18900000">
                <a:off x="3748" y="3400"/>
                <a:ext cx="4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ZZ - epil</a:t>
                </a:r>
                <a:endParaRPr lang="cs-CZ" altLang="cs-CZ"/>
              </a:p>
            </p:txBody>
          </p:sp>
          <p:sp>
            <p:nvSpPr>
              <p:cNvPr id="98395" name="Rectangle 92"/>
              <p:cNvSpPr>
                <a:spLocks noChangeArrowheads="1"/>
              </p:cNvSpPr>
              <p:nvPr/>
            </p:nvSpPr>
            <p:spPr bwMode="auto">
              <a:xfrm rot="18900000">
                <a:off x="4001" y="3405"/>
                <a:ext cx="531"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ZZ - diab</a:t>
                </a:r>
                <a:endParaRPr lang="cs-CZ" altLang="cs-CZ"/>
              </a:p>
            </p:txBody>
          </p:sp>
          <p:sp>
            <p:nvSpPr>
              <p:cNvPr id="98396" name="Rectangle 93"/>
              <p:cNvSpPr>
                <a:spLocks noChangeArrowheads="1"/>
              </p:cNvSpPr>
              <p:nvPr/>
            </p:nvSpPr>
            <p:spPr bwMode="auto">
              <a:xfrm rot="18900000">
                <a:off x="4467" y="3327"/>
                <a:ext cx="25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PAS</a:t>
                </a:r>
                <a:endParaRPr lang="cs-CZ" altLang="cs-CZ"/>
              </a:p>
            </p:txBody>
          </p:sp>
          <p:sp>
            <p:nvSpPr>
              <p:cNvPr id="98397" name="Rectangle 94"/>
              <p:cNvSpPr>
                <a:spLocks noChangeArrowheads="1"/>
              </p:cNvSpPr>
              <p:nvPr/>
            </p:nvSpPr>
            <p:spPr bwMode="auto">
              <a:xfrm rot="18900000">
                <a:off x="4503" y="3442"/>
                <a:ext cx="58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TP - berle</a:t>
                </a:r>
                <a:endParaRPr lang="cs-CZ" altLang="cs-CZ"/>
              </a:p>
            </p:txBody>
          </p:sp>
          <p:sp>
            <p:nvSpPr>
              <p:cNvPr id="98398" name="Rectangle 95"/>
              <p:cNvSpPr>
                <a:spLocks noChangeArrowheads="1"/>
              </p:cNvSpPr>
              <p:nvPr/>
            </p:nvSpPr>
            <p:spPr bwMode="auto">
              <a:xfrm rot="18900000">
                <a:off x="4832" y="3408"/>
                <a:ext cx="52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solidFill>
                      <a:srgbClr val="000000"/>
                    </a:solidFill>
                  </a:rPr>
                  <a:t>ZZ - leuk</a:t>
                </a:r>
                <a:endParaRPr lang="cs-CZ" altLang="cs-CZ"/>
              </a:p>
            </p:txBody>
          </p:sp>
        </p:grpSp>
      </p:grpSp>
      <p:sp>
        <p:nvSpPr>
          <p:cNvPr id="97" name="Nadpis 1"/>
          <p:cNvSpPr txBox="1">
            <a:spLocks/>
          </p:cNvSpPr>
          <p:nvPr/>
        </p:nvSpPr>
        <p:spPr bwMode="auto">
          <a:xfrm>
            <a:off x="1514578" y="6243989"/>
            <a:ext cx="8858250" cy="504825"/>
          </a:xfrm>
          <a:prstGeom prst="rect">
            <a:avLst/>
          </a:prstGeom>
          <a:noFill/>
          <a:ln w="9525">
            <a:noFill/>
            <a:miter lim="800000"/>
            <a:headEnd/>
            <a:tailEnd/>
          </a:ln>
        </p:spPr>
        <p:txBody>
          <a:bodyPr lIns="0" rIns="0" bIns="0" anchor="b"/>
          <a:lstStyle/>
          <a:p>
            <a:pPr algn="ctr" eaLnBrk="1" hangingPunct="1">
              <a:defRPr/>
            </a:pPr>
            <a:r>
              <a:rPr lang="cs-CZ" b="1" dirty="0">
                <a:latin typeface="+mj-lt"/>
                <a:ea typeface="+mj-ea"/>
                <a:cs typeface="+mj-cs"/>
              </a:rPr>
              <a:t>u učitelů – výrazný propad (20 – 30%) u LMP, SZ, AZ / SZ – 80 – 60 – 50 (</a:t>
            </a:r>
            <a:r>
              <a:rPr lang="cs-CZ" b="1" i="1" dirty="0">
                <a:latin typeface="+mj-lt"/>
                <a:ea typeface="+mj-ea"/>
                <a:cs typeface="+mj-cs"/>
              </a:rPr>
              <a:t>Analýza…</a:t>
            </a:r>
            <a:r>
              <a:rPr lang="cs-CZ" b="1" dirty="0">
                <a:latin typeface="+mj-lt"/>
                <a:ea typeface="+mj-ea"/>
                <a:cs typeface="+mj-cs"/>
              </a:rPr>
              <a:t>, 2009)</a:t>
            </a:r>
            <a:r>
              <a:rPr lang="cs-CZ" b="1" dirty="0">
                <a:solidFill>
                  <a:schemeClr val="accent6">
                    <a:lumMod val="75000"/>
                  </a:schemeClr>
                </a:solidFill>
                <a:latin typeface="+mj-lt"/>
                <a:ea typeface="+mj-ea"/>
                <a:cs typeface="+mj-cs"/>
              </a:rPr>
              <a:t> </a:t>
            </a:r>
          </a:p>
        </p:txBody>
      </p:sp>
    </p:spTree>
    <p:extLst>
      <p:ext uri="{BB962C8B-B14F-4D97-AF65-F5344CB8AC3E}">
        <p14:creationId xmlns:p14="http://schemas.microsoft.com/office/powerpoint/2010/main" val="5190283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54A251-9C6C-4B40-A0EB-428A8044197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B8E7CB0-0BD9-420C-AA91-A132A8A6F57A}"/>
              </a:ext>
            </a:extLst>
          </p:cNvPr>
          <p:cNvSpPr>
            <a:spLocks noGrp="1"/>
          </p:cNvSpPr>
          <p:nvPr>
            <p:ph idx="1"/>
          </p:nvPr>
        </p:nvSpPr>
        <p:spPr/>
        <p:txBody>
          <a:bodyPr>
            <a:normAutofit/>
          </a:bodyPr>
          <a:lstStyle/>
          <a:p>
            <a:pPr marL="0" indent="0" algn="ctr">
              <a:buNone/>
            </a:pPr>
            <a:r>
              <a:rPr lang="cs-CZ" sz="9600" dirty="0"/>
              <a:t>7</a:t>
            </a:r>
          </a:p>
        </p:txBody>
      </p:sp>
    </p:spTree>
    <p:extLst>
      <p:ext uri="{BB962C8B-B14F-4D97-AF65-F5344CB8AC3E}">
        <p14:creationId xmlns:p14="http://schemas.microsoft.com/office/powerpoint/2010/main" val="18623093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a:extLst>
              <a:ext uri="{FF2B5EF4-FFF2-40B4-BE49-F238E27FC236}">
                <a16:creationId xmlns:a16="http://schemas.microsoft.com/office/drawing/2014/main" id="{9C40ECA1-E8FA-48EF-BA1D-6BA91AFDB292}"/>
              </a:ext>
            </a:extLst>
          </p:cNvPr>
          <p:cNvSpPr>
            <a:spLocks noGrp="1"/>
          </p:cNvSpPr>
          <p:nvPr>
            <p:ph type="title"/>
          </p:nvPr>
        </p:nvSpPr>
        <p:spPr>
          <a:xfrm>
            <a:off x="2152650" y="0"/>
            <a:ext cx="7886700" cy="692150"/>
          </a:xfrm>
        </p:spPr>
        <p:txBody>
          <a:bodyPr>
            <a:normAutofit fontScale="90000"/>
          </a:bodyPr>
          <a:lstStyle/>
          <a:p>
            <a:pPr eaLnBrk="1" hangingPunct="1"/>
            <a:r>
              <a:rPr lang="cs-CZ" altLang="cs-CZ" b="1">
                <a:solidFill>
                  <a:srgbClr val="0000FF"/>
                </a:solidFill>
              </a:rPr>
              <a:t>PODPŮRNÁ OPATŘENÍ §16, odst. 2</a:t>
            </a:r>
          </a:p>
        </p:txBody>
      </p:sp>
      <p:sp>
        <p:nvSpPr>
          <p:cNvPr id="3" name="Zástupný symbol pro obsah 2">
            <a:extLst>
              <a:ext uri="{FF2B5EF4-FFF2-40B4-BE49-F238E27FC236}">
                <a16:creationId xmlns:a16="http://schemas.microsoft.com/office/drawing/2014/main" id="{88DDCA2E-206F-4448-9AAD-4E4DCF1D2B3B}"/>
              </a:ext>
            </a:extLst>
          </p:cNvPr>
          <p:cNvSpPr>
            <a:spLocks noGrp="1"/>
          </p:cNvSpPr>
          <p:nvPr>
            <p:ph idx="1"/>
          </p:nvPr>
        </p:nvSpPr>
        <p:spPr>
          <a:xfrm>
            <a:off x="1524001" y="620714"/>
            <a:ext cx="9109075" cy="6237287"/>
          </a:xfrm>
        </p:spPr>
        <p:txBody>
          <a:bodyPr rtlCol="0">
            <a:normAutofit fontScale="77500" lnSpcReduction="20000"/>
          </a:bodyPr>
          <a:lstStyle/>
          <a:p>
            <a:pPr>
              <a:defRPr/>
            </a:pPr>
            <a:r>
              <a:rPr lang="cs-CZ" b="1" dirty="0">
                <a:solidFill>
                  <a:srgbClr val="0000FF"/>
                </a:solidFill>
              </a:rPr>
              <a:t>Úprava organizace, obsahu, hodnocení, forem a metod vzdělávání a školských služeb</a:t>
            </a:r>
            <a:r>
              <a:rPr lang="cs-CZ" dirty="0">
                <a:solidFill>
                  <a:srgbClr val="0000FF"/>
                </a:solidFill>
              </a:rPr>
              <a:t>, vč. zabezpečení výuky předmětů speciálně pedagogické péče a prodloužení délky středního nebo vyššího odborného vzdělávání až o dva roky,</a:t>
            </a:r>
          </a:p>
          <a:p>
            <a:pPr>
              <a:defRPr/>
            </a:pPr>
            <a:r>
              <a:rPr lang="cs-CZ" b="1" dirty="0"/>
              <a:t>Poradenská pomoc </a:t>
            </a:r>
            <a:r>
              <a:rPr lang="cs-CZ" dirty="0"/>
              <a:t>školy a ŠPZ (jedná se o diagnostické a intervenční služby realizované poradenskými pracovníky),</a:t>
            </a:r>
          </a:p>
          <a:p>
            <a:pPr>
              <a:defRPr/>
            </a:pPr>
            <a:r>
              <a:rPr lang="cs-CZ" dirty="0"/>
              <a:t>Úprava </a:t>
            </a:r>
            <a:r>
              <a:rPr lang="cs-CZ" b="1" dirty="0"/>
              <a:t>podmínek přijímání</a:t>
            </a:r>
            <a:r>
              <a:rPr lang="cs-CZ" dirty="0"/>
              <a:t> ke vzdělávání </a:t>
            </a:r>
            <a:r>
              <a:rPr lang="cs-CZ" b="1" dirty="0"/>
              <a:t>a ukončování </a:t>
            </a:r>
            <a:r>
              <a:rPr lang="cs-CZ" dirty="0"/>
              <a:t>vzdělávání,</a:t>
            </a:r>
          </a:p>
          <a:p>
            <a:pPr>
              <a:defRPr/>
            </a:pPr>
            <a:r>
              <a:rPr lang="cs-CZ" b="1" dirty="0"/>
              <a:t>Kompenzační pomůcky</a:t>
            </a:r>
            <a:r>
              <a:rPr lang="cs-CZ" dirty="0"/>
              <a:t>, speciální učebnice a speciální učební pomůcky, využívání komunikačních systémů neslyšících a hluchoslepých osob, Braillova písma a podpůrných nebo národních komunikačních systémů,</a:t>
            </a:r>
          </a:p>
          <a:p>
            <a:pPr>
              <a:defRPr/>
            </a:pPr>
            <a:r>
              <a:rPr lang="cs-CZ" b="1" dirty="0"/>
              <a:t>Úprava očekávaných výstupů </a:t>
            </a:r>
            <a:r>
              <a:rPr lang="cs-CZ" dirty="0"/>
              <a:t>vzdělávání v mezích stanovených rámcovými vzdělávacími programy (např. stanovení minimálních očekávaných výstupů RVP ZV)</a:t>
            </a:r>
          </a:p>
          <a:p>
            <a:pPr>
              <a:defRPr/>
            </a:pPr>
            <a:r>
              <a:rPr lang="cs-CZ" b="1" dirty="0"/>
              <a:t>IVP</a:t>
            </a:r>
            <a:r>
              <a:rPr lang="cs-CZ" dirty="0"/>
              <a:t>, IPP</a:t>
            </a:r>
          </a:p>
          <a:p>
            <a:pPr>
              <a:defRPr/>
            </a:pPr>
            <a:r>
              <a:rPr lang="cs-CZ" b="1" dirty="0"/>
              <a:t>AP</a:t>
            </a:r>
          </a:p>
          <a:p>
            <a:pPr>
              <a:defRPr/>
            </a:pPr>
            <a:r>
              <a:rPr lang="cs-CZ" dirty="0"/>
              <a:t>Poskytování vzdělávání nebo školských služeb v prostorách stavebně nebo technicky upravených (</a:t>
            </a:r>
            <a:r>
              <a:rPr lang="cs-CZ" b="1" dirty="0"/>
              <a:t>bezbariérovos</a:t>
            </a:r>
            <a:r>
              <a:rPr lang="cs-CZ" dirty="0"/>
              <a:t>t)</a:t>
            </a:r>
          </a:p>
          <a:p>
            <a:pPr>
              <a:defRPr/>
            </a:pPr>
            <a:r>
              <a:rPr lang="cs-CZ" dirty="0"/>
              <a:t>Využití </a:t>
            </a:r>
            <a:r>
              <a:rPr lang="cs-CZ" b="1" dirty="0"/>
              <a:t>dalšího pedagogického pracovníka </a:t>
            </a:r>
            <a:r>
              <a:rPr lang="cs-CZ" dirty="0"/>
              <a:t>(učitele), tlumočníka českého znakového jazyka, přepisovatele pro neslyšící,</a:t>
            </a:r>
          </a:p>
          <a:p>
            <a:pPr>
              <a:defRPr/>
            </a:pPr>
            <a:r>
              <a:rPr lang="cs-CZ" dirty="0"/>
              <a:t>Umožnění působení </a:t>
            </a:r>
            <a:r>
              <a:rPr lang="cs-CZ" b="1" dirty="0"/>
              <a:t>osobního asistenta </a:t>
            </a:r>
            <a:r>
              <a:rPr lang="cs-CZ" dirty="0"/>
              <a:t>případně pracovníka ve zdravotnictví</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A6FD0D5D-7627-48B9-B7CF-FF6C5712EFAD}"/>
              </a:ext>
            </a:extLst>
          </p:cNvPr>
          <p:cNvSpPr txBox="1">
            <a:spLocks/>
          </p:cNvSpPr>
          <p:nvPr/>
        </p:nvSpPr>
        <p:spPr bwMode="auto">
          <a:xfrm>
            <a:off x="1524000" y="1000126"/>
            <a:ext cx="8929688" cy="5643563"/>
          </a:xfrm>
          <a:prstGeom prst="rect">
            <a:avLst/>
          </a:prstGeom>
          <a:noFill/>
          <a:ln w="9525">
            <a:noFill/>
            <a:miter lim="800000"/>
            <a:headEnd/>
            <a:tailEnd/>
          </a:ln>
        </p:spPr>
        <p:txBody>
          <a:bodyPr/>
          <a:lstStyle/>
          <a:p>
            <a:pPr marL="273050" indent="-273050">
              <a:spcBef>
                <a:spcPct val="20000"/>
              </a:spcBef>
              <a:buClr>
                <a:srgbClr val="0BD0D9"/>
              </a:buClr>
              <a:buSzPct val="95000"/>
              <a:defRPr/>
            </a:pPr>
            <a:endParaRPr lang="cs-CZ" sz="2000" b="1" dirty="0"/>
          </a:p>
          <a:p>
            <a:pPr eaLnBrk="1" hangingPunct="1">
              <a:lnSpc>
                <a:spcPct val="110000"/>
              </a:lnSpc>
              <a:defRPr/>
            </a:pPr>
            <a:r>
              <a:rPr lang="cs-CZ" sz="2000" b="1" dirty="0">
                <a:solidFill>
                  <a:srgbClr val="0000FF"/>
                </a:solidFill>
                <a:latin typeface="Arial" charset="0"/>
                <a:cs typeface="Arial" charset="0"/>
              </a:rPr>
              <a:t>Zřetelná deklarace podpory </a:t>
            </a:r>
            <a:r>
              <a:rPr lang="cs-CZ" sz="2000" b="1" dirty="0" err="1">
                <a:solidFill>
                  <a:srgbClr val="0000FF"/>
                </a:solidFill>
                <a:latin typeface="Arial" charset="0"/>
                <a:cs typeface="Arial" charset="0"/>
              </a:rPr>
              <a:t>inkluzivního</a:t>
            </a:r>
            <a:r>
              <a:rPr lang="cs-CZ" sz="2000" b="1" dirty="0">
                <a:solidFill>
                  <a:srgbClr val="0000FF"/>
                </a:solidFill>
                <a:latin typeface="Arial" charset="0"/>
                <a:cs typeface="Arial" charset="0"/>
              </a:rPr>
              <a:t> modelu vzdělávání</a:t>
            </a:r>
          </a:p>
          <a:p>
            <a:pPr eaLnBrk="1" hangingPunct="1">
              <a:lnSpc>
                <a:spcPct val="110000"/>
              </a:lnSpc>
              <a:defRPr/>
            </a:pPr>
            <a:r>
              <a:rPr lang="cs-CZ" sz="2000" i="1" dirty="0">
                <a:latin typeface="Arial" charset="0"/>
                <a:cs typeface="Arial" charset="0"/>
              </a:rPr>
              <a:t>„koncept postavený na upřednostňování docházky žáků na spádovou školu – deklarace tlaku na připravenost škol“ </a:t>
            </a:r>
          </a:p>
          <a:p>
            <a:pPr eaLnBrk="1" hangingPunct="1">
              <a:lnSpc>
                <a:spcPct val="110000"/>
              </a:lnSpc>
              <a:defRPr/>
            </a:pPr>
            <a:r>
              <a:rPr lang="cs-CZ" sz="2000" b="1" dirty="0">
                <a:latin typeface="Arial" charset="0"/>
                <a:cs typeface="Arial" charset="0"/>
              </a:rPr>
              <a:t>Snaha učinit „speciální“ v podstatě „běžným“</a:t>
            </a:r>
            <a:endParaRPr lang="cs-CZ" sz="2000" dirty="0">
              <a:latin typeface="Arial" charset="0"/>
              <a:cs typeface="Arial" charset="0"/>
            </a:endParaRPr>
          </a:p>
          <a:p>
            <a:pPr eaLnBrk="1" hangingPunct="1">
              <a:defRPr/>
            </a:pPr>
            <a:r>
              <a:rPr lang="cs-CZ" sz="2000" i="1" dirty="0">
                <a:latin typeface="Arial" charset="0"/>
                <a:cs typeface="Arial" charset="0"/>
              </a:rPr>
              <a:t>„segregované vzdělávání žáků s handicapy ve speciálních školách vede k omezení interakcí s „běžným“ prostředím, vede k vytváření speciálních a od běžné společnosti v podstatě oddělených forem péče, pracovního uplatnění i k deformaci běžných sociálních sítí</a:t>
            </a:r>
            <a:r>
              <a:rPr lang="cs-CZ" sz="2000" dirty="0">
                <a:latin typeface="Arial" charset="0"/>
                <a:cs typeface="Arial" charset="0"/>
              </a:rPr>
              <a:t>.“ </a:t>
            </a:r>
          </a:p>
          <a:p>
            <a:pPr eaLnBrk="1" hangingPunct="1">
              <a:defRPr/>
            </a:pPr>
            <a:r>
              <a:rPr lang="cs-CZ" sz="2000" b="1" dirty="0">
                <a:solidFill>
                  <a:srgbClr val="0000FF"/>
                </a:solidFill>
                <a:latin typeface="Arial" charset="0"/>
                <a:cs typeface="Arial" charset="0"/>
              </a:rPr>
              <a:t>Změna pojetí cílové skupiny žáků se speciálními vzdělávacími potřebami</a:t>
            </a:r>
            <a:endParaRPr lang="cs-CZ" sz="2000" dirty="0">
              <a:solidFill>
                <a:srgbClr val="0000FF"/>
              </a:solidFill>
              <a:latin typeface="Arial" charset="0"/>
              <a:cs typeface="Arial" charset="0"/>
            </a:endParaRPr>
          </a:p>
          <a:p>
            <a:pPr eaLnBrk="1" hangingPunct="1">
              <a:defRPr/>
            </a:pPr>
            <a:r>
              <a:rPr lang="cs-CZ" sz="2000" dirty="0">
                <a:latin typeface="Arial" charset="0"/>
                <a:cs typeface="Arial" charset="0"/>
              </a:rPr>
              <a:t>„</a:t>
            </a:r>
            <a:r>
              <a:rPr lang="cs-CZ" sz="2000" i="1" dirty="0">
                <a:latin typeface="Arial" charset="0"/>
                <a:cs typeface="Arial" charset="0"/>
              </a:rPr>
              <a:t>od zaměření na diagnózu k zaměření na efektivní podporu ve vzdělávání</a:t>
            </a:r>
            <a:r>
              <a:rPr lang="cs-CZ" sz="2000" dirty="0">
                <a:latin typeface="Arial" charset="0"/>
                <a:cs typeface="Arial" charset="0"/>
              </a:rPr>
              <a:t> - </a:t>
            </a:r>
          </a:p>
          <a:p>
            <a:pPr eaLnBrk="1" hangingPunct="1">
              <a:defRPr/>
            </a:pPr>
            <a:r>
              <a:rPr lang="cs-CZ" sz="2000" b="1" i="1" dirty="0">
                <a:latin typeface="Arial" charset="0"/>
                <a:cs typeface="Arial" charset="0"/>
              </a:rPr>
              <a:t>náhrada vertikální kategorizace žáků horizontální</a:t>
            </a:r>
            <a:r>
              <a:rPr lang="cs-CZ" sz="2000" dirty="0">
                <a:latin typeface="Arial" charset="0"/>
                <a:cs typeface="Arial" charset="0"/>
              </a:rPr>
              <a:t>“</a:t>
            </a:r>
          </a:p>
          <a:p>
            <a:pPr eaLnBrk="1" hangingPunct="1">
              <a:defRPr/>
            </a:pPr>
            <a:endParaRPr lang="cs-CZ" sz="2000" dirty="0">
              <a:latin typeface="Arial" charset="0"/>
              <a:cs typeface="Arial" charset="0"/>
            </a:endParaRPr>
          </a:p>
          <a:p>
            <a:pPr algn="ctr" eaLnBrk="1" hangingPunct="1">
              <a:defRPr/>
            </a:pPr>
            <a:r>
              <a:rPr lang="cs-CZ" sz="2000" b="1" dirty="0">
                <a:solidFill>
                  <a:srgbClr val="0000FF"/>
                </a:solidFill>
                <a:latin typeface="Arial" charset="0"/>
                <a:cs typeface="Arial" charset="0"/>
              </a:rPr>
              <a:t>žáci se speciálními vzdělávacími potřebami </a:t>
            </a:r>
          </a:p>
          <a:p>
            <a:pPr algn="ctr" eaLnBrk="1" hangingPunct="1">
              <a:defRPr/>
            </a:pPr>
            <a:r>
              <a:rPr lang="cs-CZ" sz="2000" b="1" dirty="0">
                <a:solidFill>
                  <a:srgbClr val="0000FF"/>
                </a:solidFill>
                <a:latin typeface="Arial" charset="0"/>
                <a:cs typeface="Arial" charset="0"/>
              </a:rPr>
              <a:t>x </a:t>
            </a:r>
          </a:p>
          <a:p>
            <a:pPr algn="ctr" eaLnBrk="1" hangingPunct="1">
              <a:defRPr/>
            </a:pPr>
            <a:r>
              <a:rPr lang="cs-CZ" sz="2000" b="1" dirty="0">
                <a:solidFill>
                  <a:srgbClr val="0000FF"/>
                </a:solidFill>
                <a:latin typeface="Arial" charset="0"/>
                <a:cs typeface="Arial" charset="0"/>
              </a:rPr>
              <a:t>žáci s potřebou podpůrných opatření</a:t>
            </a:r>
          </a:p>
          <a:p>
            <a:pPr marL="355600" indent="-355600">
              <a:spcBef>
                <a:spcPct val="20000"/>
              </a:spcBef>
              <a:buClr>
                <a:srgbClr val="0BD0D9"/>
              </a:buClr>
              <a:buSzPct val="95000"/>
              <a:buFont typeface="Wingdings 2" pitchFamily="18" charset="2"/>
              <a:buChar char=""/>
              <a:defRPr/>
            </a:pPr>
            <a:endParaRPr lang="cs-CZ" sz="2000" dirty="0"/>
          </a:p>
        </p:txBody>
      </p:sp>
      <p:sp>
        <p:nvSpPr>
          <p:cNvPr id="5123" name="Obdélník 3">
            <a:extLst>
              <a:ext uri="{FF2B5EF4-FFF2-40B4-BE49-F238E27FC236}">
                <a16:creationId xmlns:a16="http://schemas.microsoft.com/office/drawing/2014/main" id="{68DBAC8D-222F-4BB0-B6F4-A41478940F7E}"/>
              </a:ext>
            </a:extLst>
          </p:cNvPr>
          <p:cNvSpPr>
            <a:spLocks noChangeArrowheads="1"/>
          </p:cNvSpPr>
          <p:nvPr/>
        </p:nvSpPr>
        <p:spPr bwMode="auto">
          <a:xfrm>
            <a:off x="2166939" y="2071689"/>
            <a:ext cx="785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 name="Nadpis 1">
            <a:extLst>
              <a:ext uri="{FF2B5EF4-FFF2-40B4-BE49-F238E27FC236}">
                <a16:creationId xmlns:a16="http://schemas.microsoft.com/office/drawing/2014/main" id="{B93A3533-7144-43B8-9C43-2E4AF6BC2AFA}"/>
              </a:ext>
            </a:extLst>
          </p:cNvPr>
          <p:cNvSpPr txBox="1">
            <a:spLocks/>
          </p:cNvSpPr>
          <p:nvPr/>
        </p:nvSpPr>
        <p:spPr bwMode="auto">
          <a:xfrm>
            <a:off x="1524000" y="142875"/>
            <a:ext cx="8929688" cy="857250"/>
          </a:xfrm>
          <a:prstGeom prst="rect">
            <a:avLst/>
          </a:prstGeom>
          <a:noFill/>
          <a:ln w="9525">
            <a:noFill/>
            <a:miter lim="800000"/>
            <a:headEnd/>
            <a:tailEnd/>
          </a:ln>
        </p:spPr>
        <p:txBody>
          <a:bodyPr lIns="0" rIns="0" bIns="0" anchor="b"/>
          <a:lstStyle/>
          <a:p>
            <a:pPr algn="ctr" eaLnBrk="1" hangingPunct="1">
              <a:defRPr/>
            </a:pPr>
            <a:r>
              <a:rPr lang="cs-CZ" sz="2400" b="1" cap="all" dirty="0">
                <a:solidFill>
                  <a:srgbClr val="0000FF"/>
                </a:solidFill>
                <a:latin typeface="+mj-lt"/>
                <a:ea typeface="+mj-ea"/>
                <a:cs typeface="+mj-cs"/>
              </a:rPr>
              <a:t>Hlavní „ideové linie strategií rozvoje inkluzivního vzdělávání </a:t>
            </a:r>
          </a:p>
          <a:p>
            <a:pPr algn="ctr" eaLnBrk="1" hangingPunct="1">
              <a:defRPr/>
            </a:pPr>
            <a:r>
              <a:rPr lang="cs-CZ" sz="2400" b="1" cap="all" dirty="0">
                <a:solidFill>
                  <a:srgbClr val="0000FF"/>
                </a:solidFill>
                <a:latin typeface="+mj-lt"/>
                <a:ea typeface="+mj-ea"/>
                <a:cs typeface="+mj-cs"/>
              </a:rPr>
              <a:t>v ČR</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B333A708-5350-4569-A19F-68E670A701F8}"/>
              </a:ext>
            </a:extLst>
          </p:cNvPr>
          <p:cNvSpPr txBox="1">
            <a:spLocks/>
          </p:cNvSpPr>
          <p:nvPr/>
        </p:nvSpPr>
        <p:spPr bwMode="auto">
          <a:xfrm>
            <a:off x="1524000" y="1052514"/>
            <a:ext cx="9144000" cy="5805487"/>
          </a:xfrm>
          <a:prstGeom prst="rect">
            <a:avLst/>
          </a:prstGeom>
          <a:noFill/>
          <a:ln w="9525">
            <a:noFill/>
            <a:miter lim="800000"/>
            <a:headEnd/>
            <a:tailEnd/>
          </a:ln>
        </p:spPr>
        <p:txBody>
          <a:bodyPr/>
          <a:lstStyle/>
          <a:p>
            <a:pPr eaLnBrk="1" hangingPunct="1">
              <a:lnSpc>
                <a:spcPct val="80000"/>
              </a:lnSpc>
              <a:defRPr/>
            </a:pPr>
            <a:r>
              <a:rPr lang="cs-CZ" sz="2800" b="1" dirty="0">
                <a:latin typeface="Arial" charset="0"/>
                <a:cs typeface="Arial" charset="0"/>
              </a:rPr>
              <a:t>Jasná „personální politika“ postavená na vytvoření standardů práce učitele a </a:t>
            </a:r>
            <a:r>
              <a:rPr lang="cs-CZ" sz="2800" b="1" dirty="0" err="1">
                <a:latin typeface="Arial" charset="0"/>
                <a:cs typeface="Arial" charset="0"/>
              </a:rPr>
              <a:t>profesiogramu</a:t>
            </a:r>
            <a:r>
              <a:rPr lang="cs-CZ" sz="2800" b="1" dirty="0">
                <a:latin typeface="Arial" charset="0"/>
                <a:cs typeface="Arial" charset="0"/>
              </a:rPr>
              <a:t> „inkluzivního“ učitele  </a:t>
            </a:r>
          </a:p>
          <a:p>
            <a:pPr eaLnBrk="1" hangingPunct="1">
              <a:defRPr/>
            </a:pPr>
            <a:r>
              <a:rPr lang="cs-CZ" sz="2800" b="1" dirty="0">
                <a:latin typeface="Arial" charset="0"/>
                <a:cs typeface="Arial" charset="0"/>
              </a:rPr>
              <a:t> </a:t>
            </a:r>
          </a:p>
          <a:p>
            <a:pPr eaLnBrk="1" hangingPunct="1">
              <a:defRPr/>
            </a:pPr>
            <a:r>
              <a:rPr lang="cs-CZ" sz="2800" b="1" dirty="0">
                <a:latin typeface="Arial" charset="0"/>
                <a:cs typeface="Arial" charset="0"/>
              </a:rPr>
              <a:t>Transformace poradenských služeb ve školství</a:t>
            </a:r>
          </a:p>
          <a:p>
            <a:pPr eaLnBrk="1" hangingPunct="1">
              <a:defRPr/>
            </a:pPr>
            <a:r>
              <a:rPr lang="cs-CZ" sz="2800" dirty="0">
                <a:latin typeface="Arial" charset="0"/>
                <a:cs typeface="Arial" charset="0"/>
              </a:rPr>
              <a:t>„</a:t>
            </a:r>
            <a:r>
              <a:rPr lang="cs-CZ" sz="2800" i="1" dirty="0">
                <a:latin typeface="Arial" charset="0"/>
                <a:cs typeface="Arial" charset="0"/>
              </a:rPr>
              <a:t>od důrazu na diagnózu stavu ke skutečně </a:t>
            </a:r>
            <a:r>
              <a:rPr lang="cs-CZ" sz="2800" b="1" i="1" dirty="0">
                <a:latin typeface="Arial" charset="0"/>
                <a:cs typeface="Arial" charset="0"/>
              </a:rPr>
              <a:t>funkční diagnostice</a:t>
            </a:r>
            <a:r>
              <a:rPr lang="cs-CZ" sz="2800" i="1" dirty="0">
                <a:latin typeface="Arial" charset="0"/>
                <a:cs typeface="Arial" charset="0"/>
              </a:rPr>
              <a:t> a především </a:t>
            </a:r>
            <a:r>
              <a:rPr lang="cs-CZ" sz="2800" b="1" i="1" dirty="0">
                <a:latin typeface="Arial" charset="0"/>
                <a:cs typeface="Arial" charset="0"/>
              </a:rPr>
              <a:t>efektivnímu a dostupnému poradenství </a:t>
            </a:r>
            <a:r>
              <a:rPr lang="cs-CZ" sz="2800" i="1" dirty="0">
                <a:latin typeface="Arial" charset="0"/>
                <a:cs typeface="Arial" charset="0"/>
              </a:rPr>
              <a:t>pro školy a učitele</a:t>
            </a:r>
            <a:r>
              <a:rPr lang="cs-CZ" sz="2800" dirty="0">
                <a:latin typeface="Arial" charset="0"/>
                <a:cs typeface="Arial" charset="0"/>
              </a:rPr>
              <a:t>“.</a:t>
            </a:r>
          </a:p>
          <a:p>
            <a:pPr eaLnBrk="1" hangingPunct="1">
              <a:defRPr/>
            </a:pPr>
            <a:endParaRPr lang="cs-CZ" sz="2800" dirty="0">
              <a:latin typeface="Arial" charset="0"/>
              <a:cs typeface="Arial" charset="0"/>
            </a:endParaRPr>
          </a:p>
          <a:p>
            <a:pPr eaLnBrk="1" hangingPunct="1">
              <a:defRPr/>
            </a:pPr>
            <a:r>
              <a:rPr lang="cs-CZ" sz="2800" b="1" dirty="0">
                <a:latin typeface="Arial" charset="0"/>
                <a:cs typeface="Arial" charset="0"/>
              </a:rPr>
              <a:t>Rozvoj včasné péče a ustavení konceptu rané péče o děti se sociálním znevýhodněním</a:t>
            </a:r>
          </a:p>
          <a:p>
            <a:pPr eaLnBrk="1" hangingPunct="1">
              <a:defRPr/>
            </a:pPr>
            <a:r>
              <a:rPr lang="cs-CZ" sz="2800" dirty="0">
                <a:latin typeface="Arial" charset="0"/>
                <a:cs typeface="Arial" charset="0"/>
              </a:rPr>
              <a:t>„</a:t>
            </a:r>
            <a:r>
              <a:rPr lang="cs-CZ" sz="2800" i="1" dirty="0">
                <a:latin typeface="Arial" charset="0"/>
                <a:cs typeface="Arial" charset="0"/>
              </a:rPr>
              <a:t>počátek sociálně – pedagogických intervencí směřovat do co nejranějšího věku dítěte a poskytnout potřebnou podporu co nejširšímu spektru dětí</a:t>
            </a:r>
            <a:r>
              <a:rPr lang="cs-CZ" sz="2800" dirty="0">
                <a:latin typeface="Arial" charset="0"/>
                <a:cs typeface="Arial" charset="0"/>
              </a:rPr>
              <a:t>“. </a:t>
            </a:r>
          </a:p>
          <a:p>
            <a:pPr marL="273050" indent="-273050">
              <a:spcBef>
                <a:spcPct val="20000"/>
              </a:spcBef>
              <a:buClr>
                <a:srgbClr val="0BD0D9"/>
              </a:buClr>
              <a:buSzPct val="95000"/>
              <a:defRPr/>
            </a:pPr>
            <a:endParaRPr lang="cs-CZ" sz="2800" dirty="0">
              <a:latin typeface="Arial" charset="0"/>
              <a:cs typeface="Arial" charset="0"/>
            </a:endParaRPr>
          </a:p>
          <a:p>
            <a:pPr marL="355600" indent="-355600">
              <a:spcBef>
                <a:spcPct val="20000"/>
              </a:spcBef>
              <a:buClr>
                <a:srgbClr val="0BD0D9"/>
              </a:buClr>
              <a:buSzPct val="95000"/>
              <a:buFont typeface="Wingdings 2" pitchFamily="18" charset="2"/>
              <a:buChar char=""/>
              <a:defRPr/>
            </a:pPr>
            <a:endParaRPr lang="cs-CZ" sz="2800" dirty="0"/>
          </a:p>
        </p:txBody>
      </p:sp>
      <p:sp>
        <p:nvSpPr>
          <p:cNvPr id="6147" name="Obdélník 3">
            <a:extLst>
              <a:ext uri="{FF2B5EF4-FFF2-40B4-BE49-F238E27FC236}">
                <a16:creationId xmlns:a16="http://schemas.microsoft.com/office/drawing/2014/main" id="{1CFCE36F-5253-4014-9A3E-EEB802DE3B47}"/>
              </a:ext>
            </a:extLst>
          </p:cNvPr>
          <p:cNvSpPr>
            <a:spLocks noChangeArrowheads="1"/>
          </p:cNvSpPr>
          <p:nvPr/>
        </p:nvSpPr>
        <p:spPr bwMode="auto">
          <a:xfrm>
            <a:off x="2166939" y="2071689"/>
            <a:ext cx="785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5" name="Nadpis 1">
            <a:extLst>
              <a:ext uri="{FF2B5EF4-FFF2-40B4-BE49-F238E27FC236}">
                <a16:creationId xmlns:a16="http://schemas.microsoft.com/office/drawing/2014/main" id="{CA93F1FE-9003-47A9-896E-F161683DB947}"/>
              </a:ext>
            </a:extLst>
          </p:cNvPr>
          <p:cNvSpPr txBox="1">
            <a:spLocks/>
          </p:cNvSpPr>
          <p:nvPr/>
        </p:nvSpPr>
        <p:spPr bwMode="auto">
          <a:xfrm>
            <a:off x="1630364" y="44451"/>
            <a:ext cx="8931275" cy="1008063"/>
          </a:xfrm>
          <a:prstGeom prst="rect">
            <a:avLst/>
          </a:prstGeom>
          <a:noFill/>
          <a:ln w="9525">
            <a:noFill/>
            <a:miter lim="800000"/>
            <a:headEnd/>
            <a:tailEnd/>
          </a:ln>
        </p:spPr>
        <p:txBody>
          <a:bodyPr lIns="0" rIns="0" bIns="0" anchor="b"/>
          <a:lstStyle/>
          <a:p>
            <a:pPr algn="ctr" eaLnBrk="1" hangingPunct="1">
              <a:defRPr/>
            </a:pPr>
            <a:r>
              <a:rPr lang="cs-CZ" sz="3200" b="1" cap="all" dirty="0">
                <a:solidFill>
                  <a:srgbClr val="0000FF"/>
                </a:solidFill>
                <a:latin typeface="+mj-lt"/>
                <a:ea typeface="+mj-ea"/>
                <a:cs typeface="+mj-cs"/>
              </a:rPr>
              <a:t>Hlavní „ideové linie strategií rozvoje inkluzivního vzdělávání v ČR</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0953A5-1823-4084-9103-064FCF3245D0}"/>
              </a:ext>
            </a:extLst>
          </p:cNvPr>
          <p:cNvSpPr txBox="1">
            <a:spLocks/>
          </p:cNvSpPr>
          <p:nvPr/>
        </p:nvSpPr>
        <p:spPr bwMode="auto">
          <a:xfrm>
            <a:off x="1498600" y="115888"/>
            <a:ext cx="8929688" cy="857250"/>
          </a:xfrm>
          <a:prstGeom prst="rect">
            <a:avLst/>
          </a:prstGeom>
          <a:noFill/>
          <a:ln w="9525">
            <a:noFill/>
            <a:miter lim="800000"/>
            <a:headEnd/>
            <a:tailEnd/>
          </a:ln>
        </p:spPr>
        <p:txBody>
          <a:bodyPr lIns="0" rIns="0" bIns="0" anchor="b"/>
          <a:lstStyle/>
          <a:p>
            <a:pPr algn="ctr" eaLnBrk="1" hangingPunct="1">
              <a:defRPr/>
            </a:pPr>
            <a:r>
              <a:rPr lang="cs-CZ" sz="3200" b="1" cap="all" dirty="0">
                <a:solidFill>
                  <a:srgbClr val="0000FF"/>
                </a:solidFill>
                <a:latin typeface="+mj-lt"/>
                <a:ea typeface="+mj-ea"/>
                <a:cs typeface="+mj-cs"/>
              </a:rPr>
              <a:t>Hlavní „ideové linie strategií rozvoje </a:t>
            </a:r>
            <a:r>
              <a:rPr lang="cs-CZ" sz="3200" b="1" cap="all" dirty="0" err="1">
                <a:solidFill>
                  <a:srgbClr val="0000FF"/>
                </a:solidFill>
                <a:latin typeface="+mj-lt"/>
                <a:ea typeface="+mj-ea"/>
                <a:cs typeface="+mj-cs"/>
              </a:rPr>
              <a:t>inkluzÍvního</a:t>
            </a:r>
            <a:r>
              <a:rPr lang="cs-CZ" sz="3200" b="1" cap="all" dirty="0">
                <a:solidFill>
                  <a:srgbClr val="0000FF"/>
                </a:solidFill>
                <a:latin typeface="+mj-lt"/>
                <a:ea typeface="+mj-ea"/>
                <a:cs typeface="+mj-cs"/>
              </a:rPr>
              <a:t> vzdělávání v ČR</a:t>
            </a:r>
          </a:p>
        </p:txBody>
      </p:sp>
      <p:sp>
        <p:nvSpPr>
          <p:cNvPr id="3" name="Podnadpis 2">
            <a:extLst>
              <a:ext uri="{FF2B5EF4-FFF2-40B4-BE49-F238E27FC236}">
                <a16:creationId xmlns:a16="http://schemas.microsoft.com/office/drawing/2014/main" id="{6D6A80AA-9391-4417-9534-6D2A949D7260}"/>
              </a:ext>
            </a:extLst>
          </p:cNvPr>
          <p:cNvSpPr txBox="1">
            <a:spLocks/>
          </p:cNvSpPr>
          <p:nvPr/>
        </p:nvSpPr>
        <p:spPr bwMode="auto">
          <a:xfrm>
            <a:off x="1524000" y="1268414"/>
            <a:ext cx="9144000" cy="5589587"/>
          </a:xfrm>
          <a:prstGeom prst="rect">
            <a:avLst/>
          </a:prstGeom>
          <a:noFill/>
          <a:ln w="9525">
            <a:noFill/>
            <a:miter lim="800000"/>
            <a:headEnd/>
            <a:tailEnd/>
          </a:ln>
        </p:spPr>
        <p:txBody>
          <a:bodyPr/>
          <a:lstStyle/>
          <a:p>
            <a:pPr eaLnBrk="1" hangingPunct="1">
              <a:defRPr/>
            </a:pPr>
            <a:r>
              <a:rPr lang="cs-CZ" sz="2800" b="1" i="1" dirty="0">
                <a:latin typeface="Arial" charset="0"/>
                <a:cs typeface="Arial" charset="0"/>
              </a:rPr>
              <a:t>Návrhy změn ve financování péče</a:t>
            </a:r>
            <a:endParaRPr lang="cs-CZ" sz="2800" dirty="0">
              <a:latin typeface="Arial" charset="0"/>
              <a:cs typeface="Arial" charset="0"/>
            </a:endParaRPr>
          </a:p>
          <a:p>
            <a:pPr eaLnBrk="1" hangingPunct="1">
              <a:defRPr/>
            </a:pPr>
            <a:r>
              <a:rPr lang="cs-CZ" sz="2400" dirty="0">
                <a:latin typeface="Arial" charset="0"/>
                <a:cs typeface="Arial" charset="0"/>
              </a:rPr>
              <a:t>přechod od normativního financování směrem k financování skutečných potřeb, obligatornost podpory</a:t>
            </a:r>
          </a:p>
          <a:p>
            <a:pPr eaLnBrk="1" hangingPunct="1">
              <a:defRPr/>
            </a:pPr>
            <a:r>
              <a:rPr lang="cs-CZ" sz="2800" b="1" i="1" dirty="0">
                <a:latin typeface="Arial" charset="0"/>
                <a:cs typeface="Arial" charset="0"/>
              </a:rPr>
              <a:t>Důraz na spolupráci a partnerský multidisciplinární přístup k naplňování potřeb dětí a zajišťování inkluzivního vzdělávání</a:t>
            </a:r>
            <a:endParaRPr lang="cs-CZ" sz="2800" dirty="0">
              <a:latin typeface="Arial" charset="0"/>
              <a:cs typeface="Arial" charset="0"/>
            </a:endParaRPr>
          </a:p>
          <a:p>
            <a:pPr eaLnBrk="1" hangingPunct="1">
              <a:defRPr/>
            </a:pPr>
            <a:r>
              <a:rPr lang="cs-CZ" sz="2400" dirty="0">
                <a:latin typeface="Arial" charset="0"/>
                <a:cs typeface="Arial" charset="0"/>
              </a:rPr>
              <a:t>vznik skupin zajišťujících koordinaci naplňování vzdělávacích potřeb dětí v oblasti inkluzivního vzdělávání na lokální, regionální i resortní úrovni</a:t>
            </a:r>
          </a:p>
          <a:p>
            <a:pPr eaLnBrk="1" hangingPunct="1">
              <a:spcBef>
                <a:spcPct val="20000"/>
              </a:spcBef>
              <a:buClr>
                <a:srgbClr val="0BD0D9"/>
              </a:buClr>
              <a:buSzPct val="95000"/>
              <a:defRPr/>
            </a:pPr>
            <a:r>
              <a:rPr lang="cs-CZ" sz="2800" b="1" dirty="0"/>
              <a:t>V NAPIV </a:t>
            </a:r>
            <a:r>
              <a:rPr lang="cs-CZ" sz="2800" dirty="0"/>
              <a:t>(Národní akční plán inkluzívního vzdělávání) – celkem 12 základních tematických oblastí vč. </a:t>
            </a:r>
            <a:r>
              <a:rPr lang="cs-CZ" sz="2800" dirty="0">
                <a:solidFill>
                  <a:srgbClr val="0000FF"/>
                </a:solidFill>
              </a:rPr>
              <a:t>Řízení a koordinace,  Legislativní a strategický rámec, Výzkum a analytické aktivity, PR a medializace – ovlivňování veřejného mínění</a:t>
            </a:r>
          </a:p>
        </p:txBody>
      </p:sp>
      <p:sp>
        <p:nvSpPr>
          <p:cNvPr id="7172" name="Obdélník 3">
            <a:extLst>
              <a:ext uri="{FF2B5EF4-FFF2-40B4-BE49-F238E27FC236}">
                <a16:creationId xmlns:a16="http://schemas.microsoft.com/office/drawing/2014/main" id="{57F6434F-3074-40FA-8A0D-BB0105578C8E}"/>
              </a:ext>
            </a:extLst>
          </p:cNvPr>
          <p:cNvSpPr>
            <a:spLocks noChangeArrowheads="1"/>
          </p:cNvSpPr>
          <p:nvPr/>
        </p:nvSpPr>
        <p:spPr bwMode="auto">
          <a:xfrm>
            <a:off x="2166939" y="2071689"/>
            <a:ext cx="785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a:extLst>
              <a:ext uri="{FF2B5EF4-FFF2-40B4-BE49-F238E27FC236}">
                <a16:creationId xmlns:a16="http://schemas.microsoft.com/office/drawing/2014/main" id="{EA9C1EA1-3EE3-4EB6-8B05-94A4298B4C22}"/>
              </a:ext>
            </a:extLst>
          </p:cNvPr>
          <p:cNvSpPr>
            <a:spLocks noGrp="1"/>
          </p:cNvSpPr>
          <p:nvPr>
            <p:ph type="title"/>
          </p:nvPr>
        </p:nvSpPr>
        <p:spPr>
          <a:xfrm>
            <a:off x="1524001" y="0"/>
            <a:ext cx="9180513" cy="814388"/>
          </a:xfrm>
        </p:spPr>
        <p:txBody>
          <a:bodyPr>
            <a:normAutofit fontScale="90000"/>
          </a:bodyPr>
          <a:lstStyle/>
          <a:p>
            <a:r>
              <a:rPr lang="cs-CZ" altLang="cs-CZ" b="1"/>
              <a:t>JINAKOST JEDINCE: VNITŘNÍ FAKTORY </a:t>
            </a:r>
            <a:r>
              <a:rPr lang="cs-CZ" altLang="cs-CZ" sz="2000"/>
              <a:t>dle Navrátila</a:t>
            </a:r>
            <a:endParaRPr lang="cs-CZ" altLang="cs-CZ" sz="2000" b="1"/>
          </a:p>
        </p:txBody>
      </p:sp>
      <p:sp>
        <p:nvSpPr>
          <p:cNvPr id="5" name="Zástupný symbol pro obsah 2">
            <a:extLst>
              <a:ext uri="{FF2B5EF4-FFF2-40B4-BE49-F238E27FC236}">
                <a16:creationId xmlns:a16="http://schemas.microsoft.com/office/drawing/2014/main" id="{665DDD88-71A1-434D-AE72-2E33E51F0686}"/>
              </a:ext>
            </a:extLst>
          </p:cNvPr>
          <p:cNvSpPr>
            <a:spLocks noGrp="1"/>
          </p:cNvSpPr>
          <p:nvPr>
            <p:ph idx="1"/>
          </p:nvPr>
        </p:nvSpPr>
        <p:spPr>
          <a:xfrm>
            <a:off x="0" y="1005840"/>
            <a:ext cx="12192000" cy="5852160"/>
          </a:xfrm>
        </p:spPr>
        <p:txBody>
          <a:bodyPr>
            <a:normAutofit/>
          </a:bodyPr>
          <a:lstStyle/>
          <a:p>
            <a:pPr>
              <a:spcBef>
                <a:spcPts val="0"/>
              </a:spcBef>
              <a:defRPr/>
            </a:pPr>
            <a:r>
              <a:rPr lang="cs-CZ" b="1" dirty="0">
                <a:solidFill>
                  <a:srgbClr val="0000FF"/>
                </a:solidFill>
              </a:rPr>
              <a:t>Genetické dispozice</a:t>
            </a:r>
          </a:p>
          <a:p>
            <a:pPr>
              <a:spcBef>
                <a:spcPts val="0"/>
              </a:spcBef>
              <a:defRPr/>
            </a:pPr>
            <a:r>
              <a:rPr lang="cs-CZ" b="1" dirty="0">
                <a:solidFill>
                  <a:srgbClr val="0000FF"/>
                </a:solidFill>
              </a:rPr>
              <a:t>Momentální úroveň rozvoje psychiky</a:t>
            </a:r>
          </a:p>
          <a:p>
            <a:pPr marL="0" indent="0">
              <a:spcBef>
                <a:spcPts val="0"/>
              </a:spcBef>
              <a:buNone/>
              <a:defRPr/>
            </a:pPr>
            <a:r>
              <a:rPr lang="cs-CZ" b="1" dirty="0"/>
              <a:t>     - kognitivní sféra:</a:t>
            </a:r>
          </a:p>
          <a:p>
            <a:pPr marL="0" indent="0">
              <a:spcBef>
                <a:spcPts val="0"/>
              </a:spcBef>
              <a:buNone/>
              <a:defRPr/>
            </a:pPr>
            <a:r>
              <a:rPr lang="cs-CZ" dirty="0"/>
              <a:t>        a) psychické obsahy (vědomosti, dovednosti, návyky, zkušenosti),</a:t>
            </a:r>
          </a:p>
          <a:p>
            <a:pPr marL="0" indent="0">
              <a:spcBef>
                <a:spcPts val="0"/>
              </a:spcBef>
              <a:buNone/>
              <a:defRPr/>
            </a:pPr>
            <a:r>
              <a:rPr lang="cs-CZ" dirty="0"/>
              <a:t>        b) kognitivní procesy (vnímání, pozornost, paměť, myšlení, fantazie),</a:t>
            </a:r>
          </a:p>
          <a:p>
            <a:pPr marL="0" indent="0">
              <a:spcBef>
                <a:spcPts val="0"/>
              </a:spcBef>
              <a:buNone/>
              <a:defRPr/>
            </a:pPr>
            <a:r>
              <a:rPr lang="cs-CZ" b="1" dirty="0"/>
              <a:t>     - </a:t>
            </a:r>
            <a:r>
              <a:rPr lang="cs-CZ" b="1" dirty="0" err="1"/>
              <a:t>nonkognitivní</a:t>
            </a:r>
            <a:r>
              <a:rPr lang="cs-CZ" b="1" dirty="0"/>
              <a:t> sféra:</a:t>
            </a:r>
          </a:p>
          <a:p>
            <a:pPr marL="0" indent="0">
              <a:spcBef>
                <a:spcPts val="0"/>
              </a:spcBef>
              <a:buNone/>
              <a:defRPr/>
            </a:pPr>
            <a:r>
              <a:rPr lang="cs-CZ" dirty="0"/>
              <a:t>        a) psychické stavy (např. euforie, deprese,…),</a:t>
            </a:r>
          </a:p>
          <a:p>
            <a:pPr marL="0" indent="0">
              <a:spcBef>
                <a:spcPts val="0"/>
              </a:spcBef>
              <a:buNone/>
              <a:defRPr/>
            </a:pPr>
            <a:r>
              <a:rPr lang="cs-CZ" dirty="0"/>
              <a:t>        b) emočně motivační vlastnosti (např. potřeby, zájmy, postoje, …)</a:t>
            </a:r>
          </a:p>
          <a:p>
            <a:pPr marL="0" indent="0">
              <a:spcBef>
                <a:spcPts val="0"/>
              </a:spcBef>
              <a:buNone/>
              <a:defRPr/>
            </a:pPr>
            <a:r>
              <a:rPr lang="cs-CZ" dirty="0"/>
              <a:t>        c) sociální vlastnosti (např. empatie, tolerance, respektování, kooperace, …)</a:t>
            </a:r>
          </a:p>
          <a:p>
            <a:pPr marL="0" indent="0">
              <a:spcBef>
                <a:spcPts val="0"/>
              </a:spcBef>
              <a:buNone/>
              <a:defRPr/>
            </a:pPr>
            <a:r>
              <a:rPr lang="cs-CZ" dirty="0"/>
              <a:t>         d) charakterové vlastnosti (vztahy k druhým lidem, ke světu, k sobě samému, k práci),</a:t>
            </a:r>
          </a:p>
          <a:p>
            <a:pPr marL="0" indent="0">
              <a:spcBef>
                <a:spcPts val="0"/>
              </a:spcBef>
              <a:buNone/>
              <a:defRPr/>
            </a:pPr>
            <a:r>
              <a:rPr lang="cs-CZ" dirty="0"/>
              <a:t>        e) temperament (např. dominantnost, submisivnost, labilita, stabilita, </a:t>
            </a:r>
            <a:r>
              <a:rPr lang="cs-CZ" dirty="0" err="1"/>
              <a:t>afiliance</a:t>
            </a:r>
            <a:r>
              <a:rPr lang="cs-CZ" dirty="0"/>
              <a:t>, agrese, …)</a:t>
            </a:r>
          </a:p>
          <a:p>
            <a:pPr>
              <a:spcBef>
                <a:spcPts val="0"/>
              </a:spcBef>
              <a:defRPr/>
            </a:pPr>
            <a:r>
              <a:rPr lang="cs-CZ" b="1" dirty="0">
                <a:solidFill>
                  <a:srgbClr val="0000FF"/>
                </a:solidFill>
              </a:rPr>
              <a:t>Momentální úroveň fyzického stavu </a:t>
            </a:r>
            <a:r>
              <a:rPr lang="cs-CZ" dirty="0"/>
              <a:t>(odolnost proti fyzické zátěži, zdravotní stav, otužilost, nemocnost, konstituce,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ADA50C-5FF1-457E-82F8-E2238A5BE6B0}"/>
              </a:ext>
            </a:extLst>
          </p:cNvPr>
          <p:cNvSpPr txBox="1">
            <a:spLocks/>
          </p:cNvSpPr>
          <p:nvPr/>
        </p:nvSpPr>
        <p:spPr bwMode="auto">
          <a:xfrm>
            <a:off x="1524000" y="1"/>
            <a:ext cx="9144000" cy="1196975"/>
          </a:xfrm>
          <a:prstGeom prst="rect">
            <a:avLst/>
          </a:prstGeom>
          <a:noFill/>
          <a:ln w="9525">
            <a:noFill/>
            <a:miter lim="800000"/>
            <a:headEnd/>
            <a:tailEnd/>
          </a:ln>
        </p:spPr>
        <p:txBody>
          <a:bodyPr lIns="0" rIns="0" bIns="0" anchor="b"/>
          <a:lstStyle/>
          <a:p>
            <a:pPr algn="ctr" eaLnBrk="1" hangingPunct="1">
              <a:defRPr/>
            </a:pPr>
            <a:r>
              <a:rPr lang="cs-CZ" sz="3200" b="1" cap="all" dirty="0">
                <a:solidFill>
                  <a:srgbClr val="0000FF"/>
                </a:solidFill>
                <a:latin typeface="+mj-lt"/>
                <a:ea typeface="+mj-ea"/>
                <a:cs typeface="+mj-cs"/>
              </a:rPr>
              <a:t>Bariéry rozvoje inkluze – rozpor v postojových schématech</a:t>
            </a:r>
          </a:p>
        </p:txBody>
      </p:sp>
      <p:sp>
        <p:nvSpPr>
          <p:cNvPr id="8195" name="Rectangle 1">
            <a:extLst>
              <a:ext uri="{FF2B5EF4-FFF2-40B4-BE49-F238E27FC236}">
                <a16:creationId xmlns:a16="http://schemas.microsoft.com/office/drawing/2014/main" id="{599C024B-528F-465D-87FB-A00A0AE604D1}"/>
              </a:ext>
            </a:extLst>
          </p:cNvPr>
          <p:cNvSpPr>
            <a:spLocks noChangeArrowheads="1"/>
          </p:cNvSpPr>
          <p:nvPr/>
        </p:nvSpPr>
        <p:spPr bwMode="auto">
          <a:xfrm>
            <a:off x="1524001" y="1319213"/>
            <a:ext cx="91090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400"/>
              <a:t> </a:t>
            </a:r>
            <a:r>
              <a:rPr lang="cs-CZ" altLang="cs-CZ" sz="2400" i="1"/>
              <a:t>„Považujeme za velmi správné, aby každý člověk mohl svobodně rozhodnout, kterou školu chce navštěvovat a vidíme mnoho předností inkluzivní edukace – získáváme víc sociálních kompetencí, máme širší zkušenostní spektrum, učíme se prosadit v normálním světe, nutí nás najít si přátele s postižením i bez postižení a integrovat se s nimi.“</a:t>
            </a:r>
            <a:endParaRPr lang="cs-CZ" altLang="cs-CZ" sz="2400"/>
          </a:p>
          <a:p>
            <a:pPr eaLnBrk="1" hangingPunct="1"/>
            <a:r>
              <a:rPr lang="cs-CZ" altLang="cs-CZ" sz="2400" i="1"/>
              <a:t> </a:t>
            </a:r>
            <a:endParaRPr lang="cs-CZ" altLang="cs-CZ" sz="2400"/>
          </a:p>
          <a:p>
            <a:pPr eaLnBrk="1" hangingPunct="1"/>
            <a:r>
              <a:rPr lang="cs-CZ" altLang="cs-CZ" sz="2400" i="1"/>
              <a:t>„Inkluzivní edukace s individualizovanou, specializovanou podporou je pro nás nejlepší přípravou pro vysokoškolské studium. Z inkluzivní edukace neprofitujeme pouze my, ale i ostatní.“</a:t>
            </a:r>
          </a:p>
          <a:p>
            <a:pPr eaLnBrk="1" hangingPunct="1"/>
            <a:endParaRPr lang="cs-CZ" altLang="cs-CZ" sz="2400" i="1"/>
          </a:p>
          <a:p>
            <a:pPr algn="r" eaLnBrk="1" hangingPunct="1"/>
            <a:r>
              <a:rPr lang="cs-CZ" altLang="cs-CZ" sz="2400"/>
              <a:t>(Lisabon, 2007)</a:t>
            </a:r>
          </a:p>
          <a:p>
            <a:pPr algn="r" eaLnBrk="1" hangingPunct="1"/>
            <a:r>
              <a:rPr lang="cs-CZ" altLang="cs-CZ" sz="2400"/>
              <a:t>Lisbon Declaration – Young People´s views on Inclusive Education)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C9ECF6-6A8B-48A4-B48D-E96F3FD61A0E}"/>
              </a:ext>
            </a:extLst>
          </p:cNvPr>
          <p:cNvSpPr txBox="1">
            <a:spLocks/>
          </p:cNvSpPr>
          <p:nvPr/>
        </p:nvSpPr>
        <p:spPr bwMode="auto">
          <a:xfrm>
            <a:off x="1524000" y="115889"/>
            <a:ext cx="9144000" cy="833437"/>
          </a:xfrm>
          <a:prstGeom prst="rect">
            <a:avLst/>
          </a:prstGeom>
          <a:noFill/>
          <a:ln w="9525">
            <a:noFill/>
            <a:miter lim="800000"/>
            <a:headEnd/>
            <a:tailEnd/>
          </a:ln>
        </p:spPr>
        <p:txBody>
          <a:bodyPr lIns="0" rIns="0" bIns="0" anchor="b"/>
          <a:lstStyle/>
          <a:p>
            <a:pPr algn="ctr" eaLnBrk="1" hangingPunct="1">
              <a:defRPr/>
            </a:pPr>
            <a:r>
              <a:rPr lang="cs-CZ" sz="3200" b="1" cap="all" dirty="0">
                <a:solidFill>
                  <a:srgbClr val="0000FF"/>
                </a:solidFill>
                <a:latin typeface="+mj-lt"/>
                <a:ea typeface="+mj-ea"/>
                <a:cs typeface="+mj-cs"/>
              </a:rPr>
              <a:t>Bariéry rozvoje inkluze – rozpor v postojových schématech</a:t>
            </a:r>
          </a:p>
        </p:txBody>
      </p:sp>
      <p:sp>
        <p:nvSpPr>
          <p:cNvPr id="9219" name="Rectangle 1">
            <a:extLst>
              <a:ext uri="{FF2B5EF4-FFF2-40B4-BE49-F238E27FC236}">
                <a16:creationId xmlns:a16="http://schemas.microsoft.com/office/drawing/2014/main" id="{6B97D29A-4120-42DC-A98F-442F6664889B}"/>
              </a:ext>
            </a:extLst>
          </p:cNvPr>
          <p:cNvSpPr>
            <a:spLocks noChangeArrowheads="1"/>
          </p:cNvSpPr>
          <p:nvPr/>
        </p:nvSpPr>
        <p:spPr bwMode="auto">
          <a:xfrm>
            <a:off x="1809750" y="3552826"/>
            <a:ext cx="8572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t>  </a:t>
            </a:r>
          </a:p>
        </p:txBody>
      </p:sp>
      <p:pic>
        <p:nvPicPr>
          <p:cNvPr id="9220" name="Picture 2">
            <a:extLst>
              <a:ext uri="{FF2B5EF4-FFF2-40B4-BE49-F238E27FC236}">
                <a16:creationId xmlns:a16="http://schemas.microsoft.com/office/drawing/2014/main" id="{79485552-59E3-4B51-830E-5D53593FE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1700214"/>
            <a:ext cx="93313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7BAFE2-6EC7-44F3-9E9B-2F613F5EEBFB}"/>
              </a:ext>
            </a:extLst>
          </p:cNvPr>
          <p:cNvSpPr txBox="1">
            <a:spLocks/>
          </p:cNvSpPr>
          <p:nvPr/>
        </p:nvSpPr>
        <p:spPr bwMode="auto">
          <a:xfrm>
            <a:off x="1524001" y="1"/>
            <a:ext cx="9109075" cy="925513"/>
          </a:xfrm>
          <a:prstGeom prst="rect">
            <a:avLst/>
          </a:prstGeom>
          <a:noFill/>
          <a:ln w="9525">
            <a:noFill/>
            <a:miter lim="800000"/>
            <a:headEnd/>
            <a:tailEnd/>
          </a:ln>
        </p:spPr>
        <p:txBody>
          <a:bodyPr lIns="0" rIns="0" bIns="0" anchor="b"/>
          <a:lstStyle/>
          <a:p>
            <a:pPr algn="ctr" eaLnBrk="1" hangingPunct="1">
              <a:defRPr/>
            </a:pPr>
            <a:r>
              <a:rPr lang="cs-CZ" sz="3200" b="1" cap="all" dirty="0">
                <a:solidFill>
                  <a:srgbClr val="0000FF"/>
                </a:solidFill>
                <a:latin typeface="+mj-lt"/>
                <a:ea typeface="+mj-ea"/>
                <a:cs typeface="+mj-cs"/>
              </a:rPr>
              <a:t>Bariéry rozvoje inkluze – rozpor v postojových schématech</a:t>
            </a:r>
          </a:p>
        </p:txBody>
      </p:sp>
      <p:sp>
        <p:nvSpPr>
          <p:cNvPr id="10243" name="Rectangle 1">
            <a:extLst>
              <a:ext uri="{FF2B5EF4-FFF2-40B4-BE49-F238E27FC236}">
                <a16:creationId xmlns:a16="http://schemas.microsoft.com/office/drawing/2014/main" id="{41E2B050-C6A8-453C-9576-55AFBFA39B84}"/>
              </a:ext>
            </a:extLst>
          </p:cNvPr>
          <p:cNvSpPr>
            <a:spLocks noChangeArrowheads="1"/>
          </p:cNvSpPr>
          <p:nvPr/>
        </p:nvSpPr>
        <p:spPr bwMode="auto">
          <a:xfrm>
            <a:off x="1809750" y="3552826"/>
            <a:ext cx="8572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t>  </a:t>
            </a:r>
          </a:p>
        </p:txBody>
      </p:sp>
      <p:pic>
        <p:nvPicPr>
          <p:cNvPr id="10244" name="Picture 2">
            <a:extLst>
              <a:ext uri="{FF2B5EF4-FFF2-40B4-BE49-F238E27FC236}">
                <a16:creationId xmlns:a16="http://schemas.microsoft.com/office/drawing/2014/main" id="{1B0C999D-0565-4655-8578-6BA4303E6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685925"/>
            <a:ext cx="9212263"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a:extLst>
              <a:ext uri="{FF2B5EF4-FFF2-40B4-BE49-F238E27FC236}">
                <a16:creationId xmlns:a16="http://schemas.microsoft.com/office/drawing/2014/main" id="{CA0243F6-D0D1-468C-A3CC-EAB45461C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525" y="4797426"/>
            <a:ext cx="84645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B0E369-DB6E-4B2A-A965-00C690D70D52}"/>
              </a:ext>
            </a:extLst>
          </p:cNvPr>
          <p:cNvSpPr txBox="1">
            <a:spLocks/>
          </p:cNvSpPr>
          <p:nvPr/>
        </p:nvSpPr>
        <p:spPr bwMode="auto">
          <a:xfrm>
            <a:off x="1562100" y="0"/>
            <a:ext cx="8820150" cy="1125538"/>
          </a:xfrm>
          <a:prstGeom prst="rect">
            <a:avLst/>
          </a:prstGeom>
          <a:noFill/>
          <a:ln w="9525">
            <a:noFill/>
            <a:miter lim="800000"/>
            <a:headEnd/>
            <a:tailEnd/>
          </a:ln>
        </p:spPr>
        <p:txBody>
          <a:bodyPr lIns="0" rIns="0" bIns="0" anchor="b"/>
          <a:lstStyle/>
          <a:p>
            <a:pPr algn="ctr" eaLnBrk="1" hangingPunct="1">
              <a:defRPr/>
            </a:pPr>
            <a:r>
              <a:rPr lang="cs-CZ" sz="3200" b="1" cap="all" dirty="0">
                <a:solidFill>
                  <a:srgbClr val="0000FF"/>
                </a:solidFill>
                <a:latin typeface="+mj-lt"/>
                <a:ea typeface="+mj-ea"/>
                <a:cs typeface="+mj-cs"/>
              </a:rPr>
              <a:t>Bariéry rozvoje inkluze – rozpor v postojových schématech</a:t>
            </a:r>
          </a:p>
        </p:txBody>
      </p:sp>
      <p:sp>
        <p:nvSpPr>
          <p:cNvPr id="11267" name="Rectangle 1">
            <a:extLst>
              <a:ext uri="{FF2B5EF4-FFF2-40B4-BE49-F238E27FC236}">
                <a16:creationId xmlns:a16="http://schemas.microsoft.com/office/drawing/2014/main" id="{7E419342-EBB1-47AF-8522-FF9180823FBE}"/>
              </a:ext>
            </a:extLst>
          </p:cNvPr>
          <p:cNvSpPr>
            <a:spLocks noChangeArrowheads="1"/>
          </p:cNvSpPr>
          <p:nvPr/>
        </p:nvSpPr>
        <p:spPr bwMode="auto">
          <a:xfrm>
            <a:off x="1809750" y="3552826"/>
            <a:ext cx="8572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600"/>
              <a:t>  </a:t>
            </a:r>
          </a:p>
        </p:txBody>
      </p:sp>
      <p:pic>
        <p:nvPicPr>
          <p:cNvPr id="11268" name="Picture 2">
            <a:extLst>
              <a:ext uri="{FF2B5EF4-FFF2-40B4-BE49-F238E27FC236}">
                <a16:creationId xmlns:a16="http://schemas.microsoft.com/office/drawing/2014/main" id="{CD2B88AA-7933-4226-B152-7D9118AA0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387" y="2060576"/>
            <a:ext cx="9293226"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963F86-ECFA-4DB0-845F-D119A06D5062}"/>
              </a:ext>
            </a:extLst>
          </p:cNvPr>
          <p:cNvSpPr txBox="1">
            <a:spLocks/>
          </p:cNvSpPr>
          <p:nvPr/>
        </p:nvSpPr>
        <p:spPr bwMode="auto">
          <a:xfrm>
            <a:off x="1524001" y="1"/>
            <a:ext cx="9109075" cy="1052513"/>
          </a:xfrm>
          <a:prstGeom prst="rect">
            <a:avLst/>
          </a:prstGeom>
          <a:noFill/>
          <a:ln w="9525">
            <a:noFill/>
            <a:miter lim="800000"/>
            <a:headEnd/>
            <a:tailEnd/>
          </a:ln>
        </p:spPr>
        <p:txBody>
          <a:bodyPr lIns="0" rIns="0" bIns="0" anchor="b"/>
          <a:lstStyle/>
          <a:p>
            <a:pPr algn="ctr" eaLnBrk="1" hangingPunct="1">
              <a:defRPr/>
            </a:pPr>
            <a:r>
              <a:rPr lang="cs-CZ" sz="3200" cap="all" dirty="0">
                <a:solidFill>
                  <a:srgbClr val="0000FF"/>
                </a:solidFill>
                <a:latin typeface="Arial" charset="0"/>
                <a:cs typeface="Arial" charset="0"/>
              </a:rPr>
              <a:t>Bariéry rozvoje inkluze – rozpor v postojových schématech</a:t>
            </a:r>
          </a:p>
        </p:txBody>
      </p:sp>
      <p:sp>
        <p:nvSpPr>
          <p:cNvPr id="12291" name="Rectangle 1">
            <a:extLst>
              <a:ext uri="{FF2B5EF4-FFF2-40B4-BE49-F238E27FC236}">
                <a16:creationId xmlns:a16="http://schemas.microsoft.com/office/drawing/2014/main" id="{EB2456B8-ABA6-4807-B5CD-7B7BCD820B2B}"/>
              </a:ext>
            </a:extLst>
          </p:cNvPr>
          <p:cNvSpPr>
            <a:spLocks noChangeArrowheads="1"/>
          </p:cNvSpPr>
          <p:nvPr/>
        </p:nvSpPr>
        <p:spPr bwMode="auto">
          <a:xfrm>
            <a:off x="1811339" y="1484313"/>
            <a:ext cx="856932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400"/>
              <a:t>„</a:t>
            </a:r>
            <a:r>
              <a:rPr lang="cs-CZ" altLang="cs-CZ" sz="2400" i="1"/>
              <a:t>Trochu se bojím nechat udělat bezbariérový přístup, aby se ze školy nestala škola pro postižené</a:t>
            </a:r>
            <a:r>
              <a:rPr lang="cs-CZ" altLang="cs-CZ" sz="2400"/>
              <a:t>.“  (Most, 2008)</a:t>
            </a:r>
          </a:p>
          <a:p>
            <a:pPr eaLnBrk="1" hangingPunct="1"/>
            <a:endParaRPr lang="cs-CZ" altLang="cs-CZ" sz="2400"/>
          </a:p>
          <a:p>
            <a:pPr eaLnBrk="1" hangingPunct="1"/>
            <a:r>
              <a:rPr lang="cs-CZ" altLang="cs-CZ" sz="2400"/>
              <a:t> </a:t>
            </a:r>
            <a:r>
              <a:rPr lang="cs-CZ" altLang="cs-CZ" sz="2400" i="1">
                <a:solidFill>
                  <a:srgbClr val="FF0000"/>
                </a:solidFill>
              </a:rPr>
              <a:t>„Já si hlavně myslím, že krávu zpívat nenaučíš, takže i když bych měla nejlepší trávu, chlívek, slámu i bych jí mohla pouštět muziku, tak stejně nezazpívá.“   </a:t>
            </a:r>
            <a:r>
              <a:rPr lang="cs-CZ" altLang="cs-CZ" sz="2400"/>
              <a:t>(Severní Čechy, 2008)</a:t>
            </a:r>
          </a:p>
          <a:p>
            <a:pPr eaLnBrk="1" hangingPunct="1"/>
            <a:endParaRPr lang="cs-CZ" altLang="cs-CZ" sz="2400" i="1"/>
          </a:p>
          <a:p>
            <a:pPr eaLnBrk="1" hangingPunct="1"/>
            <a:r>
              <a:rPr lang="cs-CZ" altLang="cs-CZ" sz="2400" i="1"/>
              <a:t>„Kdybychom se o to </a:t>
            </a:r>
            <a:r>
              <a:rPr lang="cs-CZ" altLang="cs-CZ" sz="2400"/>
              <a:t>(pozn. podporu inkluze) </a:t>
            </a:r>
            <a:r>
              <a:rPr lang="cs-CZ" altLang="cs-CZ" sz="2400" i="1"/>
              <a:t>snažili, tak bychom sami sebe zlikvidovali. Tak se snažíme, aby se jim tu líbilo. Děti jsou tady spokojené – pomalejším se daří, jsou úspěšní. Gauneři tu nemusí nic dělat, pohoda a vylezou z devítky, což je pro ně pohoda, jsou za vodou.“</a:t>
            </a:r>
            <a:r>
              <a:rPr lang="cs-CZ" altLang="cs-CZ" sz="2400"/>
              <a:t>  (Jižní Čechy, 2008) </a:t>
            </a:r>
            <a:endParaRPr lang="cs-CZ" altLang="cs-CZ" sz="2400" b="1"/>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C833A0-EE89-46E2-A7F1-29EA7BEF9C6B}"/>
              </a:ext>
            </a:extLst>
          </p:cNvPr>
          <p:cNvSpPr txBox="1">
            <a:spLocks/>
          </p:cNvSpPr>
          <p:nvPr/>
        </p:nvSpPr>
        <p:spPr bwMode="auto">
          <a:xfrm>
            <a:off x="1536700" y="115888"/>
            <a:ext cx="9144000" cy="1225550"/>
          </a:xfrm>
          <a:prstGeom prst="rect">
            <a:avLst/>
          </a:prstGeom>
          <a:noFill/>
          <a:ln w="9525">
            <a:noFill/>
            <a:miter lim="800000"/>
            <a:headEnd/>
            <a:tailEnd/>
          </a:ln>
        </p:spPr>
        <p:txBody>
          <a:bodyPr lIns="0" rIns="0" bIns="0" anchor="b"/>
          <a:lstStyle/>
          <a:p>
            <a:pPr algn="ctr" eaLnBrk="1" hangingPunct="1">
              <a:defRPr/>
            </a:pPr>
            <a:r>
              <a:rPr lang="cs-CZ" sz="3200" b="1" cap="all" dirty="0">
                <a:solidFill>
                  <a:srgbClr val="0000FF"/>
                </a:solidFill>
                <a:latin typeface="+mj-lt"/>
                <a:ea typeface="+mj-ea"/>
                <a:cs typeface="+mj-cs"/>
              </a:rPr>
              <a:t> </a:t>
            </a:r>
            <a:r>
              <a:rPr lang="cs-CZ" sz="3200" b="1" cap="all" dirty="0">
                <a:solidFill>
                  <a:srgbClr val="0000FF"/>
                </a:solidFill>
                <a:latin typeface="+mj-lt"/>
                <a:cs typeface="Arial" charset="0"/>
              </a:rPr>
              <a:t>Bariéry rozvoje inkluze – rozpor v postojových schématech</a:t>
            </a:r>
          </a:p>
        </p:txBody>
      </p:sp>
      <p:sp>
        <p:nvSpPr>
          <p:cNvPr id="14339" name="Rectangle 1">
            <a:extLst>
              <a:ext uri="{FF2B5EF4-FFF2-40B4-BE49-F238E27FC236}">
                <a16:creationId xmlns:a16="http://schemas.microsoft.com/office/drawing/2014/main" id="{36339A94-4ED5-4772-86D2-405C1FC27442}"/>
              </a:ext>
            </a:extLst>
          </p:cNvPr>
          <p:cNvSpPr>
            <a:spLocks noChangeArrowheads="1"/>
          </p:cNvSpPr>
          <p:nvPr/>
        </p:nvSpPr>
        <p:spPr bwMode="auto">
          <a:xfrm>
            <a:off x="1524000" y="1584326"/>
            <a:ext cx="91440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400" i="1"/>
              <a:t>„Ne, přišli bychom o práci. Speciální školy mají svůj přínos a své opodstatnění.“</a:t>
            </a:r>
            <a:r>
              <a:rPr lang="cs-CZ" altLang="cs-CZ" sz="2400"/>
              <a:t>  (Západní Čechy, 2009)</a:t>
            </a:r>
          </a:p>
          <a:p>
            <a:pPr eaLnBrk="1" hangingPunct="1"/>
            <a:endParaRPr lang="cs-CZ" altLang="cs-CZ" sz="2400"/>
          </a:p>
          <a:p>
            <a:pPr eaLnBrk="1" hangingPunct="1"/>
            <a:r>
              <a:rPr lang="cs-CZ" altLang="cs-CZ" sz="2400" i="1"/>
              <a:t>„</a:t>
            </a:r>
            <a:r>
              <a:rPr lang="cs-CZ" altLang="cs-CZ" sz="2400" i="1">
                <a:solidFill>
                  <a:srgbClr val="FF0000"/>
                </a:solidFill>
              </a:rPr>
              <a:t>ZŠ praktická je škola pro děti, kterým z různých důvodů nevyhovuje vyučování na ZŠ</a:t>
            </a:r>
            <a:r>
              <a:rPr lang="cs-CZ" altLang="cs-CZ" sz="2400" i="1"/>
              <a:t>. Mnohým dělá problémy zvládnout tempo a nápor základní školy a kvanta pro život často bezcenných vědomostí. Takovým dětem se zhoršuje prospěch, mají psychické a zdravotní problémy, celkově rezignují a snadno se stávají obětí šikany. Při přechodu z klasické ZŠ do malého kolektivu třídy ZŠP se žákovi uleví, uklidní se i jeho rodiče.“ </a:t>
            </a:r>
          </a:p>
          <a:p>
            <a:pPr>
              <a:spcBef>
                <a:spcPts val="600"/>
              </a:spcBef>
            </a:pPr>
            <a:r>
              <a:rPr lang="cs-CZ" altLang="cs-CZ" sz="2400"/>
              <a:t>(ZŠP Žlutice, webová prezentace školy, 5. 10. 2011)</a:t>
            </a:r>
          </a:p>
          <a:p>
            <a:pPr eaLnBrk="1" hangingPunct="1"/>
            <a:endParaRPr lang="cs-CZ" altLang="cs-CZ" sz="2400" b="1"/>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7093CB-82E2-4B5B-AED1-459A05B48878}"/>
              </a:ext>
            </a:extLst>
          </p:cNvPr>
          <p:cNvSpPr txBox="1">
            <a:spLocks/>
          </p:cNvSpPr>
          <p:nvPr/>
        </p:nvSpPr>
        <p:spPr bwMode="auto">
          <a:xfrm>
            <a:off x="1560514" y="-26988"/>
            <a:ext cx="9107487" cy="792163"/>
          </a:xfrm>
          <a:prstGeom prst="rect">
            <a:avLst/>
          </a:prstGeom>
          <a:noFill/>
          <a:ln w="9525">
            <a:noFill/>
            <a:miter lim="800000"/>
            <a:headEnd/>
            <a:tailEnd/>
          </a:ln>
        </p:spPr>
        <p:txBody>
          <a:bodyPr lIns="0" rIns="0" bIns="0" anchor="b"/>
          <a:lstStyle/>
          <a:p>
            <a:pPr algn="ctr" eaLnBrk="1" hangingPunct="1">
              <a:defRPr/>
            </a:pPr>
            <a:r>
              <a:rPr lang="cs-CZ" sz="3200" b="1" cap="all" dirty="0">
                <a:solidFill>
                  <a:srgbClr val="0000FF"/>
                </a:solidFill>
                <a:latin typeface="+mj-lt"/>
                <a:ea typeface="+mj-ea"/>
                <a:cs typeface="+mj-cs"/>
              </a:rPr>
              <a:t>Co lze očekávat aneb vše už tu několikrát bylo</a:t>
            </a:r>
          </a:p>
        </p:txBody>
      </p:sp>
      <p:sp>
        <p:nvSpPr>
          <p:cNvPr id="16387" name="Podnadpis 2">
            <a:extLst>
              <a:ext uri="{FF2B5EF4-FFF2-40B4-BE49-F238E27FC236}">
                <a16:creationId xmlns:a16="http://schemas.microsoft.com/office/drawing/2014/main" id="{EA608EA4-B84C-49C3-90CC-559B988E7C37}"/>
              </a:ext>
            </a:extLst>
          </p:cNvPr>
          <p:cNvSpPr txBox="1">
            <a:spLocks/>
          </p:cNvSpPr>
          <p:nvPr/>
        </p:nvSpPr>
        <p:spPr bwMode="auto">
          <a:xfrm>
            <a:off x="1560514" y="836614"/>
            <a:ext cx="9107487"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cs-CZ" altLang="cs-CZ" sz="2400" b="1" dirty="0"/>
              <a:t>Tlak „speciálních“ škol, zejména segmentu ZŠ praktických</a:t>
            </a:r>
          </a:p>
          <a:p>
            <a:pPr eaLnBrk="1" hangingPunct="1">
              <a:defRPr/>
            </a:pPr>
            <a:r>
              <a:rPr lang="cs-CZ" altLang="cs-CZ" sz="2400" i="1" dirty="0"/>
              <a:t>(ztráta pracovních míst, příběhy „trpících“ dětí v prostředí běžných škol)</a:t>
            </a:r>
          </a:p>
          <a:p>
            <a:pPr marL="342900" indent="-342900">
              <a:buFont typeface="Arial" panose="020B0604020202020204" pitchFamily="34" charset="0"/>
              <a:buChar char="•"/>
              <a:defRPr/>
            </a:pPr>
            <a:r>
              <a:rPr lang="cs-CZ" altLang="cs-CZ" sz="2200" dirty="0"/>
              <a:t>Nejde o rušení, ale o redefinici a transformaci tohoto segmentu vzdělávacího systému</a:t>
            </a:r>
          </a:p>
          <a:p>
            <a:pPr marL="342900" indent="-342900">
              <a:buFont typeface="Arial" panose="020B0604020202020204" pitchFamily="34" charset="0"/>
              <a:buChar char="•"/>
              <a:defRPr/>
            </a:pPr>
            <a:r>
              <a:rPr lang="cs-CZ" altLang="cs-CZ" sz="2200" dirty="0"/>
              <a:t>Zahraniční zkušenosti i data z ČR potvrzují naopak nárůst potřeby speciálních  pedagogů</a:t>
            </a:r>
          </a:p>
          <a:p>
            <a:pPr marL="342900" indent="-342900">
              <a:buFont typeface="Arial" panose="020B0604020202020204" pitchFamily="34" charset="0"/>
              <a:buChar char="•"/>
              <a:defRPr/>
            </a:pPr>
            <a:r>
              <a:rPr lang="cs-CZ" altLang="cs-CZ" sz="2200" dirty="0"/>
              <a:t>Respekt k obavám a dílčím negativním zkušenostem rodičů – dostatečná     systémová podpora ZŠ v oblasti personální, materiální a zejména metodické</a:t>
            </a:r>
          </a:p>
          <a:p>
            <a:pPr eaLnBrk="1" hangingPunct="1">
              <a:defRPr/>
            </a:pPr>
            <a:r>
              <a:rPr lang="cs-CZ" altLang="cs-CZ" sz="2400" b="1" dirty="0"/>
              <a:t>Pro-segregační tlak části veřejnosti a části škol HVP</a:t>
            </a:r>
          </a:p>
          <a:p>
            <a:pPr eaLnBrk="1" hangingPunct="1">
              <a:defRPr/>
            </a:pPr>
            <a:r>
              <a:rPr lang="cs-CZ" altLang="cs-CZ" sz="2400" i="1" dirty="0"/>
              <a:t>(„problematické“ děti sníží kvalitu výuky, výhrůžky odchodem dětí, profilace části ZŠ jako výběrových, neochota finančně se podílet na realizaci podpůrných a vyrovnávacích opatření) </a:t>
            </a:r>
          </a:p>
          <a:p>
            <a:pPr eaLnBrk="1" hangingPunct="1">
              <a:buFont typeface="Arial" panose="020B0604020202020204" pitchFamily="34" charset="0"/>
              <a:buChar char="•"/>
              <a:defRPr/>
            </a:pPr>
            <a:r>
              <a:rPr lang="cs-CZ" altLang="cs-CZ" sz="2200" dirty="0"/>
              <a:t>  Nutnost zajištění dostatečné podpory školám</a:t>
            </a:r>
          </a:p>
          <a:p>
            <a:pPr eaLnBrk="1" hangingPunct="1">
              <a:buFont typeface="Arial" panose="020B0604020202020204" pitchFamily="34" charset="0"/>
              <a:buChar char="•"/>
              <a:defRPr/>
            </a:pPr>
            <a:r>
              <a:rPr lang="cs-CZ" altLang="cs-CZ" sz="2200" dirty="0"/>
              <a:t>  Podpora schopnosti škol komunikovat opatření, jež realizují</a:t>
            </a:r>
          </a:p>
          <a:p>
            <a:pPr eaLnBrk="1" hangingPunct="1">
              <a:buFont typeface="Arial" panose="020B0604020202020204" pitchFamily="34" charset="0"/>
              <a:buChar char="•"/>
              <a:defRPr/>
            </a:pPr>
            <a:r>
              <a:rPr lang="cs-CZ" altLang="cs-CZ" sz="2200" dirty="0"/>
              <a:t>  Systémový tlak na zvyšování připravenosti škol  </a:t>
            </a:r>
            <a:endParaRPr lang="cs-CZ" altLang="cs-CZ" sz="2200" b="1" i="1" dirty="0"/>
          </a:p>
        </p:txBody>
      </p:sp>
      <p:sp>
        <p:nvSpPr>
          <p:cNvPr id="16388" name="Obdélník 3">
            <a:extLst>
              <a:ext uri="{FF2B5EF4-FFF2-40B4-BE49-F238E27FC236}">
                <a16:creationId xmlns:a16="http://schemas.microsoft.com/office/drawing/2014/main" id="{E400224A-8054-4407-9186-D88DFC4A1335}"/>
              </a:ext>
            </a:extLst>
          </p:cNvPr>
          <p:cNvSpPr>
            <a:spLocks noChangeArrowheads="1"/>
          </p:cNvSpPr>
          <p:nvPr/>
        </p:nvSpPr>
        <p:spPr bwMode="auto">
          <a:xfrm>
            <a:off x="2166939" y="2071689"/>
            <a:ext cx="785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35EAE3-7A82-4F1F-B844-E969E5C3D89C}"/>
              </a:ext>
            </a:extLst>
          </p:cNvPr>
          <p:cNvSpPr txBox="1">
            <a:spLocks/>
          </p:cNvSpPr>
          <p:nvPr/>
        </p:nvSpPr>
        <p:spPr bwMode="auto">
          <a:xfrm>
            <a:off x="1524001" y="-26988"/>
            <a:ext cx="9180513" cy="576263"/>
          </a:xfrm>
          <a:prstGeom prst="rect">
            <a:avLst/>
          </a:prstGeom>
          <a:noFill/>
          <a:ln w="9525">
            <a:noFill/>
            <a:miter lim="800000"/>
            <a:headEnd/>
            <a:tailEnd/>
          </a:ln>
        </p:spPr>
        <p:txBody>
          <a:bodyPr lIns="0" rIns="0" bIns="0" anchor="b"/>
          <a:lstStyle/>
          <a:p>
            <a:pPr eaLnBrk="1" hangingPunct="1">
              <a:defRPr/>
            </a:pPr>
            <a:r>
              <a:rPr lang="cs-CZ" sz="3200" b="1" cap="all" dirty="0">
                <a:solidFill>
                  <a:srgbClr val="0000FF"/>
                </a:solidFill>
                <a:latin typeface="+mj-lt"/>
                <a:ea typeface="+mj-ea"/>
                <a:cs typeface="+mj-cs"/>
              </a:rPr>
              <a:t>Co lze očekávat aneb vše už tu několikrát bylo</a:t>
            </a:r>
          </a:p>
        </p:txBody>
      </p:sp>
      <p:sp>
        <p:nvSpPr>
          <p:cNvPr id="17411" name="Podnadpis 2">
            <a:extLst>
              <a:ext uri="{FF2B5EF4-FFF2-40B4-BE49-F238E27FC236}">
                <a16:creationId xmlns:a16="http://schemas.microsoft.com/office/drawing/2014/main" id="{BA11E8E2-5179-44DB-A8FC-A0B00E42C0F6}"/>
              </a:ext>
            </a:extLst>
          </p:cNvPr>
          <p:cNvSpPr txBox="1">
            <a:spLocks/>
          </p:cNvSpPr>
          <p:nvPr/>
        </p:nvSpPr>
        <p:spPr bwMode="auto">
          <a:xfrm>
            <a:off x="1524000" y="692150"/>
            <a:ext cx="91440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cs-CZ" altLang="cs-CZ" sz="2400" b="1" dirty="0"/>
              <a:t>„Oni to tak chtějí“ – např. Romové sami posílají děti do ZŠP</a:t>
            </a:r>
          </a:p>
          <a:p>
            <a:pPr marL="342900" indent="-342900">
              <a:buFont typeface="Arial" panose="020B0604020202020204" pitchFamily="34" charset="0"/>
              <a:buChar char="•"/>
              <a:defRPr/>
            </a:pPr>
            <a:r>
              <a:rPr lang="cs-CZ" altLang="cs-CZ" sz="2400" dirty="0"/>
              <a:t>Ano – jako důsledek mezigeneračního přenosu chudoby a sociálního vyloučení</a:t>
            </a:r>
          </a:p>
          <a:p>
            <a:pPr marL="342900" indent="-342900">
              <a:buFont typeface="Arial" panose="020B0604020202020204" pitchFamily="34" charset="0"/>
              <a:buChar char="•"/>
              <a:defRPr/>
            </a:pPr>
            <a:r>
              <a:rPr lang="cs-CZ" altLang="cs-CZ" sz="2400" dirty="0"/>
              <a:t>Ano – nevidím-li budoucnost svého dítěte v souvislosti s jeho vzděláním, nehledám nejlepší, ale nejbezpečnější školu, ne tu, kde se něco naučí, ale tu, kde se bude cítit dobře</a:t>
            </a:r>
          </a:p>
          <a:p>
            <a:pPr marL="342900" indent="-342900">
              <a:buFont typeface="Arial" panose="020B0604020202020204" pitchFamily="34" charset="0"/>
              <a:buChar char="•"/>
              <a:defRPr/>
            </a:pPr>
            <a:r>
              <a:rPr lang="cs-CZ" altLang="cs-CZ" sz="2400" dirty="0"/>
              <a:t>Profesionální kvalifikovaní pedagogové nemají potvrzovat stereotypy a prvky sociálního vyloučení x mají přispívat k jejich odstraňování + je více než zjevné, že docházka výrazně sociálně znevýhodněných dětí do ZŠP k sociální integraci nepřispívá </a:t>
            </a:r>
          </a:p>
          <a:p>
            <a:pPr algn="ctr" eaLnBrk="1" hangingPunct="1">
              <a:defRPr/>
            </a:pPr>
            <a:r>
              <a:rPr lang="cs-CZ" altLang="cs-CZ" sz="2400" dirty="0">
                <a:solidFill>
                  <a:srgbClr val="FF0000"/>
                </a:solidFill>
              </a:rPr>
              <a:t>X</a:t>
            </a:r>
          </a:p>
          <a:p>
            <a:pPr eaLnBrk="1" hangingPunct="1">
              <a:defRPr/>
            </a:pPr>
            <a:r>
              <a:rPr lang="cs-CZ" altLang="cs-CZ" sz="2400" b="1" dirty="0"/>
              <a:t>Nerealizace inkluze </a:t>
            </a:r>
            <a:r>
              <a:rPr lang="cs-CZ" altLang="cs-CZ" sz="2400" dirty="0"/>
              <a:t>– významné ekonomické ztráty, pokračování vyčleňování významné části populace mimo hlavní vzdělávací proud, omezení sociální integrace a sociální koheze společnosti, růst sociálního napětí</a:t>
            </a:r>
          </a:p>
          <a:p>
            <a:pPr eaLnBrk="1" hangingPunct="1">
              <a:defRPr/>
            </a:pPr>
            <a:endParaRPr lang="cs-CZ" altLang="cs-CZ" sz="2400" dirty="0"/>
          </a:p>
          <a:p>
            <a:pPr eaLnBrk="1" hangingPunct="1">
              <a:defRPr/>
            </a:pPr>
            <a:endParaRPr lang="cs-CZ" altLang="cs-CZ" sz="2400" b="1" i="1" dirty="0"/>
          </a:p>
          <a:p>
            <a:pPr eaLnBrk="1" hangingPunct="1">
              <a:defRPr/>
            </a:pPr>
            <a:endParaRPr lang="cs-CZ" altLang="cs-CZ" sz="2400" b="1" i="1" dirty="0"/>
          </a:p>
        </p:txBody>
      </p:sp>
      <p:sp>
        <p:nvSpPr>
          <p:cNvPr id="17412" name="Obdélník 3">
            <a:extLst>
              <a:ext uri="{FF2B5EF4-FFF2-40B4-BE49-F238E27FC236}">
                <a16:creationId xmlns:a16="http://schemas.microsoft.com/office/drawing/2014/main" id="{5E9D1DB1-7CEA-4EFA-BE00-E6CE3863D863}"/>
              </a:ext>
            </a:extLst>
          </p:cNvPr>
          <p:cNvSpPr>
            <a:spLocks noChangeArrowheads="1"/>
          </p:cNvSpPr>
          <p:nvPr/>
        </p:nvSpPr>
        <p:spPr bwMode="auto">
          <a:xfrm>
            <a:off x="2166939" y="2071689"/>
            <a:ext cx="785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859EEB-A656-458E-BB49-53C97BC0C946}"/>
              </a:ext>
            </a:extLst>
          </p:cNvPr>
          <p:cNvSpPr txBox="1">
            <a:spLocks/>
          </p:cNvSpPr>
          <p:nvPr/>
        </p:nvSpPr>
        <p:spPr bwMode="auto">
          <a:xfrm>
            <a:off x="1774825" y="214314"/>
            <a:ext cx="8643938" cy="339725"/>
          </a:xfrm>
          <a:prstGeom prst="rect">
            <a:avLst/>
          </a:prstGeom>
          <a:noFill/>
          <a:ln w="9525">
            <a:noFill/>
            <a:miter lim="800000"/>
            <a:headEnd/>
            <a:tailEnd/>
          </a:ln>
        </p:spPr>
        <p:txBody>
          <a:bodyPr lIns="0" rIns="0" bIns="0" anchor="b"/>
          <a:lstStyle/>
          <a:p>
            <a:pPr eaLnBrk="1" hangingPunct="1">
              <a:defRPr/>
            </a:pPr>
            <a:r>
              <a:rPr lang="cs-CZ" sz="3600" b="1" cap="all" dirty="0">
                <a:solidFill>
                  <a:srgbClr val="0000FF"/>
                </a:solidFill>
                <a:latin typeface="+mj-lt"/>
                <a:ea typeface="+mj-ea"/>
                <a:cs typeface="+mj-cs"/>
              </a:rPr>
              <a:t>	Proč investovat?</a:t>
            </a:r>
          </a:p>
        </p:txBody>
      </p:sp>
      <p:sp>
        <p:nvSpPr>
          <p:cNvPr id="18435" name="Podnadpis 2">
            <a:extLst>
              <a:ext uri="{FF2B5EF4-FFF2-40B4-BE49-F238E27FC236}">
                <a16:creationId xmlns:a16="http://schemas.microsoft.com/office/drawing/2014/main" id="{5C6E0D4C-CF3F-40E1-96B8-265507003302}"/>
              </a:ext>
            </a:extLst>
          </p:cNvPr>
          <p:cNvSpPr txBox="1">
            <a:spLocks/>
          </p:cNvSpPr>
          <p:nvPr/>
        </p:nvSpPr>
        <p:spPr bwMode="auto">
          <a:xfrm>
            <a:off x="1524000" y="836614"/>
            <a:ext cx="9144000"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cs-CZ" altLang="cs-CZ" sz="2000" b="1" dirty="0"/>
              <a:t>Vybrané ukazatele veřejných financí pro rok 2010 / </a:t>
            </a:r>
            <a:r>
              <a:rPr lang="cs-CZ" altLang="cs-CZ" sz="2000" b="1" dirty="0">
                <a:solidFill>
                  <a:srgbClr val="0070C0"/>
                </a:solidFill>
              </a:rPr>
              <a:t>2012</a:t>
            </a:r>
            <a:r>
              <a:rPr lang="cs-CZ" altLang="cs-CZ" sz="2000" b="1" dirty="0"/>
              <a:t> [mld. Kč] </a:t>
            </a:r>
          </a:p>
          <a:p>
            <a:pPr eaLnBrk="1" hangingPunct="1">
              <a:defRPr/>
            </a:pPr>
            <a:r>
              <a:rPr lang="cs-CZ" altLang="cs-CZ" sz="2000" b="1" dirty="0"/>
              <a:t>a</a:t>
            </a:r>
            <a:r>
              <a:rPr lang="cs-CZ" altLang="cs-CZ" sz="2000" dirty="0"/>
              <a:t> </a:t>
            </a:r>
            <a:r>
              <a:rPr lang="cs-CZ" altLang="cs-CZ" sz="2000" b="1" dirty="0"/>
              <a:t>potenciálních výnosů hypotetických vzdělávacích reforem</a:t>
            </a:r>
            <a:endParaRPr lang="cs-CZ" altLang="cs-CZ" sz="2000" dirty="0"/>
          </a:p>
          <a:p>
            <a:pPr eaLnBrk="1" hangingPunct="1">
              <a:defRPr/>
            </a:pPr>
            <a:r>
              <a:rPr lang="cs-CZ" altLang="cs-CZ" sz="2000" dirty="0"/>
              <a:t> </a:t>
            </a:r>
          </a:p>
          <a:p>
            <a:pPr marL="1431925">
              <a:defRPr/>
            </a:pPr>
            <a:r>
              <a:rPr lang="cs-CZ" altLang="cs-CZ" sz="2000" b="1" dirty="0"/>
              <a:t>HDP - 3 667 / </a:t>
            </a:r>
            <a:r>
              <a:rPr lang="cs-CZ" altLang="cs-CZ" sz="2000" b="1" dirty="0">
                <a:solidFill>
                  <a:srgbClr val="0070C0"/>
                </a:solidFill>
              </a:rPr>
              <a:t>3 846</a:t>
            </a:r>
          </a:p>
          <a:p>
            <a:pPr marL="1431925">
              <a:defRPr/>
            </a:pPr>
            <a:r>
              <a:rPr lang="cs-CZ" altLang="cs-CZ" sz="2000" b="1" dirty="0"/>
              <a:t>Příjmy státního rozpočtu - 1 000 / </a:t>
            </a:r>
            <a:r>
              <a:rPr lang="cs-CZ" altLang="cs-CZ" sz="2000" b="1" dirty="0">
                <a:solidFill>
                  <a:srgbClr val="0070C0"/>
                </a:solidFill>
              </a:rPr>
              <a:t>1 051</a:t>
            </a:r>
          </a:p>
          <a:p>
            <a:pPr marL="1431925">
              <a:defRPr/>
            </a:pPr>
            <a:r>
              <a:rPr lang="cs-CZ" altLang="cs-CZ" sz="2000" b="1" dirty="0"/>
              <a:t>Dluh České republiky - 1 436 / </a:t>
            </a:r>
            <a:r>
              <a:rPr lang="cs-CZ" altLang="cs-CZ" sz="2000" b="1" dirty="0">
                <a:solidFill>
                  <a:srgbClr val="0070C0"/>
                </a:solidFill>
              </a:rPr>
              <a:t>1 668</a:t>
            </a:r>
          </a:p>
          <a:p>
            <a:pPr marL="1431925">
              <a:defRPr/>
            </a:pPr>
            <a:r>
              <a:rPr lang="cs-CZ" altLang="cs-CZ" sz="2000" b="1" dirty="0"/>
              <a:t>Deficit státního rozpočtu – 156 / </a:t>
            </a:r>
            <a:r>
              <a:rPr lang="cs-CZ" altLang="cs-CZ" sz="2000" b="1" dirty="0">
                <a:solidFill>
                  <a:srgbClr val="0070C0"/>
                </a:solidFill>
              </a:rPr>
              <a:t>101</a:t>
            </a:r>
          </a:p>
          <a:p>
            <a:pPr marL="1431925">
              <a:defRPr/>
            </a:pPr>
            <a:r>
              <a:rPr lang="cs-CZ" altLang="cs-CZ" sz="2000" b="1" dirty="0"/>
              <a:t>Výdaje na školství </a:t>
            </a:r>
            <a:r>
              <a:rPr lang="cs-CZ" altLang="cs-CZ" sz="2000" b="1" i="1" dirty="0"/>
              <a:t>(</a:t>
            </a:r>
            <a:r>
              <a:rPr lang="cs-CZ" altLang="cs-CZ" sz="2000" b="1" dirty="0"/>
              <a:t>4,3 % / </a:t>
            </a:r>
            <a:r>
              <a:rPr lang="cs-CZ" altLang="cs-CZ" sz="2000" b="1" dirty="0">
                <a:solidFill>
                  <a:srgbClr val="0070C0"/>
                </a:solidFill>
              </a:rPr>
              <a:t>3,6%</a:t>
            </a:r>
            <a:r>
              <a:rPr lang="cs-CZ" altLang="cs-CZ" sz="2000" b="1" dirty="0"/>
              <a:t> HDP) – 157 / </a:t>
            </a:r>
            <a:r>
              <a:rPr lang="cs-CZ" altLang="cs-CZ" sz="2000" b="1" dirty="0">
                <a:solidFill>
                  <a:srgbClr val="0070C0"/>
                </a:solidFill>
              </a:rPr>
              <a:t>138  </a:t>
            </a:r>
          </a:p>
          <a:p>
            <a:pPr marL="1431925">
              <a:defRPr/>
            </a:pPr>
            <a:r>
              <a:rPr lang="cs-CZ" altLang="cs-CZ" sz="2000" b="1" dirty="0">
                <a:solidFill>
                  <a:srgbClr val="FF0000"/>
                </a:solidFill>
              </a:rPr>
              <a:t>(podle OECD – 2010/2011 – 4,7 / 5,0 OECD </a:t>
            </a:r>
            <a:r>
              <a:rPr lang="cs-CZ" altLang="cs-CZ" sz="2000" b="1" dirty="0" err="1">
                <a:solidFill>
                  <a:srgbClr val="FF0000"/>
                </a:solidFill>
              </a:rPr>
              <a:t>av</a:t>
            </a:r>
            <a:r>
              <a:rPr lang="cs-CZ" altLang="cs-CZ" sz="2000" b="1" dirty="0">
                <a:solidFill>
                  <a:srgbClr val="FF0000"/>
                </a:solidFill>
              </a:rPr>
              <a:t>. 6,3 / 6,1%)</a:t>
            </a:r>
          </a:p>
          <a:p>
            <a:pPr marL="1431925">
              <a:defRPr/>
            </a:pPr>
            <a:r>
              <a:rPr lang="cs-CZ" altLang="cs-CZ" sz="2000" b="1" i="1" dirty="0"/>
              <a:t>z toho regionální školství – </a:t>
            </a:r>
            <a:r>
              <a:rPr lang="cs-CZ" altLang="cs-CZ" sz="2000" b="1" dirty="0"/>
              <a:t>118 / </a:t>
            </a:r>
            <a:r>
              <a:rPr lang="cs-CZ" altLang="cs-CZ" sz="2000" b="1" dirty="0">
                <a:solidFill>
                  <a:srgbClr val="0070C0"/>
                </a:solidFill>
              </a:rPr>
              <a:t>84</a:t>
            </a:r>
          </a:p>
          <a:p>
            <a:pPr marL="1431925">
              <a:defRPr/>
            </a:pPr>
            <a:r>
              <a:rPr lang="cs-CZ" altLang="cs-CZ" sz="2000" b="1" i="1" dirty="0"/>
              <a:t>z toho VŠ včetně výzkumu a vývoje – </a:t>
            </a:r>
            <a:r>
              <a:rPr lang="cs-CZ" altLang="cs-CZ" sz="2000" b="1" dirty="0"/>
              <a:t>32 / </a:t>
            </a:r>
            <a:r>
              <a:rPr lang="cs-CZ" altLang="cs-CZ" sz="2000" b="1" dirty="0">
                <a:solidFill>
                  <a:srgbClr val="0070C0"/>
                </a:solidFill>
              </a:rPr>
              <a:t>42</a:t>
            </a:r>
          </a:p>
          <a:p>
            <a:pPr marL="1431925">
              <a:defRPr/>
            </a:pPr>
            <a:r>
              <a:rPr lang="cs-CZ" altLang="cs-CZ" sz="2000" b="1" dirty="0"/>
              <a:t>Důchody – 350 / </a:t>
            </a:r>
            <a:r>
              <a:rPr lang="cs-CZ" altLang="cs-CZ" sz="2000" b="1" dirty="0">
                <a:solidFill>
                  <a:srgbClr val="0070C0"/>
                </a:solidFill>
              </a:rPr>
              <a:t>373</a:t>
            </a:r>
            <a:endParaRPr lang="cs-CZ" altLang="cs-CZ" sz="2000" dirty="0"/>
          </a:p>
          <a:p>
            <a:pPr eaLnBrk="1" hangingPunct="1">
              <a:defRPr/>
            </a:pPr>
            <a:r>
              <a:rPr lang="cs-CZ" altLang="cs-CZ" sz="2000" dirty="0"/>
              <a:t>Zdroje: </a:t>
            </a:r>
          </a:p>
          <a:p>
            <a:pPr eaLnBrk="1" hangingPunct="1">
              <a:defRPr/>
            </a:pPr>
            <a:r>
              <a:rPr lang="cs-CZ" altLang="cs-CZ" sz="2000" dirty="0"/>
              <a:t>MÜNICH, D., ONDKO, P., STRAKA, J. </a:t>
            </a:r>
            <a:r>
              <a:rPr lang="cs-CZ" altLang="cs-CZ" sz="2000" i="1" dirty="0"/>
              <a:t>Dopad vzdělanosti na dlouhodobý hospodářský růst a deficity důchodového systému</a:t>
            </a:r>
            <a:r>
              <a:rPr lang="cs-CZ" altLang="cs-CZ" sz="2000" dirty="0"/>
              <a:t>. Praha: Národohospodářský ústav AV ČR, 2012. </a:t>
            </a:r>
          </a:p>
          <a:p>
            <a:pPr eaLnBrk="1" hangingPunct="1">
              <a:defRPr/>
            </a:pPr>
            <a:r>
              <a:rPr lang="cs-CZ" altLang="cs-CZ" sz="2000" dirty="0"/>
              <a:t>MÜNICH, D., PROTIVÍNSKÝ, T. </a:t>
            </a:r>
            <a:r>
              <a:rPr lang="cs-CZ" altLang="cs-CZ" sz="2000" i="1" dirty="0"/>
              <a:t>Dopad vzdělanosti na hospodářský růst: ve světle nových výsledků PISA 2012</a:t>
            </a:r>
            <a:r>
              <a:rPr lang="cs-CZ" altLang="cs-CZ" sz="2000" dirty="0"/>
              <a:t>. Praha: Národohospodářský ústav AV ČR, 2013. </a:t>
            </a:r>
          </a:p>
          <a:p>
            <a:pPr eaLnBrk="1" hangingPunct="1">
              <a:defRPr/>
            </a:pPr>
            <a:endParaRPr lang="cs-CZ" altLang="cs-CZ" sz="2000" dirty="0"/>
          </a:p>
          <a:p>
            <a:pPr eaLnBrk="1" hangingPunct="1">
              <a:defRPr/>
            </a:pPr>
            <a:endParaRPr lang="cs-CZ" altLang="cs-CZ" sz="2000" dirty="0"/>
          </a:p>
          <a:p>
            <a:pPr eaLnBrk="1" hangingPunct="1">
              <a:defRPr/>
            </a:pPr>
            <a:endParaRPr lang="cs-CZ" altLang="cs-CZ" sz="2000" dirty="0"/>
          </a:p>
          <a:p>
            <a:pPr eaLnBrk="1" hangingPunct="1">
              <a:defRPr/>
            </a:pPr>
            <a:endParaRPr lang="cs-CZ" altLang="cs-CZ" sz="2000" dirty="0"/>
          </a:p>
          <a:p>
            <a:pPr eaLnBrk="1" hangingPunct="1">
              <a:defRPr/>
            </a:pPr>
            <a:endParaRPr lang="cs-CZ" altLang="cs-CZ" sz="2000" dirty="0"/>
          </a:p>
          <a:p>
            <a:pPr algn="ctr" eaLnBrk="1" hangingPunct="1">
              <a:defRPr/>
            </a:pPr>
            <a:endParaRPr lang="cs-CZ" altLang="cs-CZ" sz="2000" b="1" dirty="0"/>
          </a:p>
          <a:p>
            <a:pPr algn="ctr" eaLnBrk="1" hangingPunct="1">
              <a:defRPr/>
            </a:pPr>
            <a:r>
              <a:rPr lang="cs-CZ" altLang="cs-CZ" sz="2000" dirty="0"/>
              <a:t> </a:t>
            </a:r>
            <a:endParaRPr lang="cs-CZ" altLang="cs-CZ" sz="2000" b="1" i="1" dirty="0"/>
          </a:p>
          <a:p>
            <a:pPr eaLnBrk="1" hangingPunct="1">
              <a:defRPr/>
            </a:pPr>
            <a:endParaRPr lang="cs-CZ" altLang="cs-CZ" sz="2000" b="1" i="1" dirty="0"/>
          </a:p>
        </p:txBody>
      </p:sp>
      <p:sp>
        <p:nvSpPr>
          <p:cNvPr id="18436" name="Obdélník 3">
            <a:extLst>
              <a:ext uri="{FF2B5EF4-FFF2-40B4-BE49-F238E27FC236}">
                <a16:creationId xmlns:a16="http://schemas.microsoft.com/office/drawing/2014/main" id="{8FBD0CA3-BCAA-4EE1-8696-3423143A60F1}"/>
              </a:ext>
            </a:extLst>
          </p:cNvPr>
          <p:cNvSpPr>
            <a:spLocks noChangeArrowheads="1"/>
          </p:cNvSpPr>
          <p:nvPr/>
        </p:nvSpPr>
        <p:spPr bwMode="auto">
          <a:xfrm>
            <a:off x="2166939" y="2071689"/>
            <a:ext cx="785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B28B55-16AA-4DFA-9726-8FE69193CB5E}"/>
              </a:ext>
            </a:extLst>
          </p:cNvPr>
          <p:cNvSpPr txBox="1">
            <a:spLocks/>
          </p:cNvSpPr>
          <p:nvPr/>
        </p:nvSpPr>
        <p:spPr bwMode="auto">
          <a:xfrm>
            <a:off x="1703389" y="333376"/>
            <a:ext cx="8643937" cy="339725"/>
          </a:xfrm>
          <a:prstGeom prst="rect">
            <a:avLst/>
          </a:prstGeom>
          <a:noFill/>
          <a:ln w="9525">
            <a:noFill/>
            <a:miter lim="800000"/>
            <a:headEnd/>
            <a:tailEnd/>
          </a:ln>
        </p:spPr>
        <p:txBody>
          <a:bodyPr lIns="0" rIns="0" bIns="0" anchor="b"/>
          <a:lstStyle/>
          <a:p>
            <a:pPr eaLnBrk="1" hangingPunct="1">
              <a:defRPr/>
            </a:pPr>
            <a:r>
              <a:rPr lang="cs-CZ" sz="3200" b="1" cap="all" dirty="0">
                <a:solidFill>
                  <a:srgbClr val="0000FF"/>
                </a:solidFill>
                <a:latin typeface="+mj-lt"/>
                <a:ea typeface="+mj-ea"/>
                <a:cs typeface="+mj-cs"/>
              </a:rPr>
              <a:t>	Proč investovat?</a:t>
            </a:r>
          </a:p>
        </p:txBody>
      </p:sp>
      <p:sp>
        <p:nvSpPr>
          <p:cNvPr id="19459" name="Podnadpis 2">
            <a:extLst>
              <a:ext uri="{FF2B5EF4-FFF2-40B4-BE49-F238E27FC236}">
                <a16:creationId xmlns:a16="http://schemas.microsoft.com/office/drawing/2014/main" id="{BDDDD332-0EDC-4C38-8D74-5C9A7BBE65C6}"/>
              </a:ext>
            </a:extLst>
          </p:cNvPr>
          <p:cNvSpPr txBox="1">
            <a:spLocks/>
          </p:cNvSpPr>
          <p:nvPr/>
        </p:nvSpPr>
        <p:spPr bwMode="auto">
          <a:xfrm>
            <a:off x="1524000" y="765176"/>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400" b="1"/>
              <a:t>V zemích OECD učí jeden učitel v primárním vzdělávání v průměru 15 žáků, v zemích EU21 celkem 14 žáků a v České republice téměř </a:t>
            </a:r>
            <a:r>
              <a:rPr lang="cs-CZ" altLang="cs-CZ" sz="2400" b="1">
                <a:solidFill>
                  <a:srgbClr val="FF0000"/>
                </a:solidFill>
              </a:rPr>
              <a:t>19</a:t>
            </a:r>
            <a:r>
              <a:rPr lang="cs-CZ" altLang="cs-CZ" sz="2400" b="1"/>
              <a:t> žáků.</a:t>
            </a:r>
          </a:p>
          <a:p>
            <a:pPr eaLnBrk="1" hangingPunct="1"/>
            <a:r>
              <a:rPr lang="cs-CZ" altLang="cs-CZ" sz="2400" b="1" i="1"/>
              <a:t>V průměru vydají země OECD na žáka/studenta (od primárního do terciárního vzdělávání) 9 313 USD (v zemích EU21 se jedná o 9 208 USD, Česká republika vynakládá </a:t>
            </a:r>
            <a:r>
              <a:rPr lang="cs-CZ" altLang="cs-CZ" sz="2400" b="1" i="1">
                <a:solidFill>
                  <a:srgbClr val="0000FF"/>
                </a:solidFill>
              </a:rPr>
              <a:t>částky zhruba o třetinu nižší – 6 037 USD</a:t>
            </a:r>
            <a:r>
              <a:rPr lang="cs-CZ" altLang="cs-CZ" sz="2400" b="1" i="1"/>
              <a:t>) </a:t>
            </a:r>
            <a:r>
              <a:rPr lang="cs-CZ" altLang="cs-CZ" sz="2400" b="1" i="1">
                <a:solidFill>
                  <a:srgbClr val="FF0000"/>
                </a:solidFill>
              </a:rPr>
              <a:t>rozdíl cca 80 300 Kč</a:t>
            </a:r>
          </a:p>
          <a:p>
            <a:pPr eaLnBrk="1" hangingPunct="1"/>
            <a:r>
              <a:rPr lang="cs-CZ" altLang="cs-CZ" sz="2400" b="1" i="1"/>
              <a:t>Na žáka v primárním vzdělávání vynaloží země OECD v průměru 7 974 USD (v zemích EU21 se jedná o 8 277 USD, Česká republika vynakládá </a:t>
            </a:r>
            <a:r>
              <a:rPr lang="cs-CZ" altLang="cs-CZ" sz="2400" b="1" i="1">
                <a:solidFill>
                  <a:srgbClr val="0000FF"/>
                </a:solidFill>
              </a:rPr>
              <a:t>částky zhruba poloviční – 4 120 USD</a:t>
            </a:r>
            <a:r>
              <a:rPr lang="cs-CZ" altLang="cs-CZ" sz="2400" b="1" i="1"/>
              <a:t>) </a:t>
            </a:r>
            <a:r>
              <a:rPr lang="cs-CZ" altLang="cs-CZ" sz="2400" b="1" i="1">
                <a:solidFill>
                  <a:srgbClr val="FF0000"/>
                </a:solidFill>
              </a:rPr>
              <a:t>rozdíl cca 105 000 Kč</a:t>
            </a:r>
          </a:p>
          <a:p>
            <a:pPr eaLnBrk="1" hangingPunct="1"/>
            <a:r>
              <a:rPr lang="cs-CZ" altLang="cs-CZ" sz="2400" b="1" i="1"/>
              <a:t>Průměrná třída na prvním stupni ZŠ má 20 žáků – </a:t>
            </a:r>
            <a:r>
              <a:rPr lang="cs-CZ" altLang="cs-CZ" sz="2400" b="1" i="1">
                <a:solidFill>
                  <a:srgbClr val="FF0000"/>
                </a:solidFill>
              </a:rPr>
              <a:t>2 100 000 Kč / 420 000 ročně</a:t>
            </a:r>
          </a:p>
          <a:p>
            <a:pPr eaLnBrk="1" hangingPunct="1"/>
            <a:endParaRPr lang="cs-CZ" altLang="cs-CZ" sz="2400" b="1" i="1">
              <a:solidFill>
                <a:srgbClr val="FF0000"/>
              </a:solidFill>
            </a:endParaRPr>
          </a:p>
          <a:p>
            <a:pPr eaLnBrk="1" hangingPunct="1"/>
            <a:r>
              <a:rPr lang="cs-CZ" altLang="cs-CZ" sz="2400" b="1" i="1">
                <a:solidFill>
                  <a:srgbClr val="0000FF"/>
                </a:solidFill>
              </a:rPr>
              <a:t>Zdroj: OECD, Education at Glance, 2013</a:t>
            </a:r>
          </a:p>
        </p:txBody>
      </p:sp>
      <p:sp>
        <p:nvSpPr>
          <p:cNvPr id="19460" name="Obdélník 3">
            <a:extLst>
              <a:ext uri="{FF2B5EF4-FFF2-40B4-BE49-F238E27FC236}">
                <a16:creationId xmlns:a16="http://schemas.microsoft.com/office/drawing/2014/main" id="{A71331A4-019D-4F77-BF5D-65BF33A1BC1A}"/>
              </a:ext>
            </a:extLst>
          </p:cNvPr>
          <p:cNvSpPr>
            <a:spLocks noChangeArrowheads="1"/>
          </p:cNvSpPr>
          <p:nvPr/>
        </p:nvSpPr>
        <p:spPr bwMode="auto">
          <a:xfrm>
            <a:off x="2166939" y="2071689"/>
            <a:ext cx="785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a:extLst>
              <a:ext uri="{FF2B5EF4-FFF2-40B4-BE49-F238E27FC236}">
                <a16:creationId xmlns:a16="http://schemas.microsoft.com/office/drawing/2014/main" id="{A76FD5B4-31EA-4E35-BA25-95B70462891E}"/>
              </a:ext>
            </a:extLst>
          </p:cNvPr>
          <p:cNvSpPr>
            <a:spLocks noGrp="1"/>
          </p:cNvSpPr>
          <p:nvPr>
            <p:ph type="title"/>
          </p:nvPr>
        </p:nvSpPr>
        <p:spPr>
          <a:xfrm>
            <a:off x="1666875" y="28575"/>
            <a:ext cx="8858250" cy="736600"/>
          </a:xfrm>
        </p:spPr>
        <p:txBody>
          <a:bodyPr/>
          <a:lstStyle/>
          <a:p>
            <a:r>
              <a:rPr lang="cs-CZ" altLang="cs-CZ" b="1" dirty="0"/>
              <a:t>JINAKOST JEDINCE VNĚJŠÍ FAKTORY</a:t>
            </a:r>
          </a:p>
        </p:txBody>
      </p:sp>
      <p:sp>
        <p:nvSpPr>
          <p:cNvPr id="4" name="Zástupný symbol pro obsah 2">
            <a:extLst>
              <a:ext uri="{FF2B5EF4-FFF2-40B4-BE49-F238E27FC236}">
                <a16:creationId xmlns:a16="http://schemas.microsoft.com/office/drawing/2014/main" id="{9C396791-8FED-4708-B244-24C03459926F}"/>
              </a:ext>
            </a:extLst>
          </p:cNvPr>
          <p:cNvSpPr>
            <a:spLocks noGrp="1"/>
          </p:cNvSpPr>
          <p:nvPr>
            <p:ph idx="1"/>
          </p:nvPr>
        </p:nvSpPr>
        <p:spPr>
          <a:xfrm>
            <a:off x="91440" y="947738"/>
            <a:ext cx="5823585" cy="5903912"/>
          </a:xfrm>
        </p:spPr>
        <p:txBody>
          <a:bodyPr>
            <a:normAutofit/>
          </a:bodyPr>
          <a:lstStyle/>
          <a:p>
            <a:pPr marL="0" indent="0">
              <a:spcBef>
                <a:spcPts val="0"/>
              </a:spcBef>
              <a:buNone/>
              <a:defRPr/>
            </a:pPr>
            <a:r>
              <a:rPr lang="cs-CZ" sz="2400" b="1" dirty="0">
                <a:solidFill>
                  <a:srgbClr val="0000FF"/>
                </a:solidFill>
              </a:rPr>
              <a:t>VLIV RODINY</a:t>
            </a:r>
          </a:p>
          <a:p>
            <a:pPr>
              <a:spcBef>
                <a:spcPts val="0"/>
              </a:spcBef>
              <a:buFontTx/>
              <a:buChar char="-"/>
              <a:defRPr/>
            </a:pPr>
            <a:r>
              <a:rPr lang="cs-CZ" sz="2400" dirty="0"/>
              <a:t>Její funkčnost, velikost  a pojetí vzdělávání</a:t>
            </a:r>
          </a:p>
          <a:p>
            <a:pPr>
              <a:spcBef>
                <a:spcPts val="0"/>
              </a:spcBef>
              <a:buFontTx/>
              <a:buChar char="-"/>
              <a:defRPr/>
            </a:pPr>
            <a:r>
              <a:rPr lang="cs-CZ" sz="2400" dirty="0"/>
              <a:t>Hodnotová orientace a životní styl</a:t>
            </a:r>
          </a:p>
          <a:p>
            <a:pPr>
              <a:spcBef>
                <a:spcPts val="0"/>
              </a:spcBef>
              <a:buFontTx/>
              <a:buChar char="-"/>
              <a:defRPr/>
            </a:pPr>
            <a:r>
              <a:rPr lang="cs-CZ" sz="2400" dirty="0"/>
              <a:t>Úroveň vzdělání rodičů a materiální zajištění</a:t>
            </a:r>
          </a:p>
          <a:p>
            <a:pPr>
              <a:spcBef>
                <a:spcPts val="0"/>
              </a:spcBef>
              <a:buFontTx/>
              <a:buChar char="-"/>
              <a:defRPr/>
            </a:pPr>
            <a:r>
              <a:rPr lang="cs-CZ" sz="2400" dirty="0"/>
              <a:t>Výchovné preference a její sociální kontakty</a:t>
            </a:r>
          </a:p>
          <a:p>
            <a:pPr>
              <a:spcBef>
                <a:spcPts val="0"/>
              </a:spcBef>
              <a:buFontTx/>
              <a:buChar char="-"/>
              <a:defRPr/>
            </a:pPr>
            <a:r>
              <a:rPr lang="cs-CZ" sz="2400" dirty="0"/>
              <a:t>Postoj ke škole a učitelům</a:t>
            </a:r>
          </a:p>
          <a:p>
            <a:pPr marL="0" indent="0">
              <a:spcBef>
                <a:spcPts val="0"/>
              </a:spcBef>
              <a:buNone/>
              <a:defRPr/>
            </a:pPr>
            <a:r>
              <a:rPr lang="cs-CZ" sz="2400" b="1" dirty="0">
                <a:solidFill>
                  <a:srgbClr val="0000FF"/>
                </a:solidFill>
              </a:rPr>
              <a:t>VLIV ŠKOLY</a:t>
            </a:r>
          </a:p>
          <a:p>
            <a:pPr>
              <a:spcBef>
                <a:spcPts val="0"/>
              </a:spcBef>
              <a:buFontTx/>
              <a:buChar char="-"/>
              <a:defRPr/>
            </a:pPr>
            <a:r>
              <a:rPr lang="cs-CZ" sz="2400" dirty="0"/>
              <a:t>Celkový styl práce školy (učitelský sbor, stupeň náročnosti, jednotné působení učitelského sboru, spolupráce s rodiči, vybavení, …)</a:t>
            </a:r>
          </a:p>
          <a:p>
            <a:pPr>
              <a:spcBef>
                <a:spcPts val="0"/>
              </a:spcBef>
              <a:buFontTx/>
              <a:buChar char="-"/>
              <a:defRPr/>
            </a:pPr>
            <a:r>
              <a:rPr lang="cs-CZ" sz="2400" dirty="0"/>
              <a:t>Úroveň řízení výchovně vzdělávacího procesu (diferenciace požadavků ve vztahu ke kompetencím žáků, volba vyučovacích metod a forem, rozsah a hloubka učiva, časové dispozice, …)</a:t>
            </a:r>
          </a:p>
        </p:txBody>
      </p:sp>
      <p:sp>
        <p:nvSpPr>
          <p:cNvPr id="5" name="Zástupný symbol pro obsah 2">
            <a:extLst>
              <a:ext uri="{FF2B5EF4-FFF2-40B4-BE49-F238E27FC236}">
                <a16:creationId xmlns:a16="http://schemas.microsoft.com/office/drawing/2014/main" id="{9138DC94-D1AD-4D2E-B667-2CC5F27050A5}"/>
              </a:ext>
            </a:extLst>
          </p:cNvPr>
          <p:cNvSpPr txBox="1">
            <a:spLocks/>
          </p:cNvSpPr>
          <p:nvPr/>
        </p:nvSpPr>
        <p:spPr bwMode="auto">
          <a:xfrm>
            <a:off x="5915024" y="954090"/>
            <a:ext cx="6276975"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cs-CZ" sz="2400" b="1" dirty="0">
                <a:solidFill>
                  <a:srgbClr val="0000FF"/>
                </a:solidFill>
              </a:rPr>
              <a:t>VLIV SOCIÁL. POROSTŘEDÍ </a:t>
            </a:r>
            <a:r>
              <a:rPr lang="cs-CZ" sz="2400" dirty="0"/>
              <a:t>(životní styl referenční skupiny – trávení volného času)</a:t>
            </a:r>
          </a:p>
          <a:p>
            <a:pPr>
              <a:spcBef>
                <a:spcPts val="0"/>
              </a:spcBef>
              <a:buFont typeface="Georgia" panose="02040502050405020303" pitchFamily="18" charset="0"/>
              <a:buChar char="-"/>
              <a:defRPr/>
            </a:pPr>
            <a:r>
              <a:rPr lang="cs-CZ" sz="2400" dirty="0"/>
              <a:t>Organizované sportovní, kulturní či umělecké aktivity, </a:t>
            </a:r>
          </a:p>
          <a:p>
            <a:pPr>
              <a:spcBef>
                <a:spcPts val="0"/>
              </a:spcBef>
              <a:buFont typeface="Georgia" panose="02040502050405020303" pitchFamily="18" charset="0"/>
              <a:buChar char="-"/>
              <a:defRPr/>
            </a:pPr>
            <a:r>
              <a:rPr lang="cs-CZ" sz="2400" dirty="0"/>
              <a:t>Vliv party, kamarádů a neorganizované aktivity</a:t>
            </a:r>
          </a:p>
          <a:p>
            <a:pPr>
              <a:spcBef>
                <a:spcPts val="0"/>
              </a:spcBef>
              <a:buFont typeface="Georgia" panose="02040502050405020303" pitchFamily="18" charset="0"/>
              <a:buChar char="-"/>
              <a:defRPr/>
            </a:pPr>
            <a:r>
              <a:rPr lang="cs-CZ" sz="2400" dirty="0"/>
              <a:t>Pasivní přebývání</a:t>
            </a:r>
          </a:p>
          <a:p>
            <a:pPr marL="0" indent="0">
              <a:spcBef>
                <a:spcPts val="0"/>
              </a:spcBef>
              <a:buNone/>
              <a:defRPr/>
            </a:pPr>
            <a:r>
              <a:rPr lang="cs-CZ" sz="2400" b="1" dirty="0">
                <a:solidFill>
                  <a:srgbClr val="0000FF"/>
                </a:solidFill>
              </a:rPr>
              <a:t>VLIV SPOLEČENSKÝCH FAKTORŮ</a:t>
            </a:r>
          </a:p>
          <a:p>
            <a:pPr>
              <a:spcBef>
                <a:spcPts val="0"/>
              </a:spcBef>
              <a:buFontTx/>
              <a:buChar char="-"/>
              <a:defRPr/>
            </a:pPr>
            <a:r>
              <a:rPr lang="cs-CZ" sz="2400" dirty="0"/>
              <a:t>Politické a ekonomické</a:t>
            </a:r>
          </a:p>
          <a:p>
            <a:pPr>
              <a:spcBef>
                <a:spcPts val="0"/>
              </a:spcBef>
              <a:buFontTx/>
              <a:buChar char="-"/>
              <a:defRPr/>
            </a:pPr>
            <a:r>
              <a:rPr lang="cs-CZ" sz="2400" dirty="0"/>
              <a:t>Právní a etické</a:t>
            </a:r>
          </a:p>
          <a:p>
            <a:pPr>
              <a:spcBef>
                <a:spcPts val="0"/>
              </a:spcBef>
              <a:buFontTx/>
              <a:buChar char="-"/>
              <a:defRPr/>
            </a:pPr>
            <a:r>
              <a:rPr lang="cs-CZ" sz="2400" dirty="0"/>
              <a:t>Technologické a technické</a:t>
            </a:r>
          </a:p>
          <a:p>
            <a:pPr>
              <a:spcBef>
                <a:spcPts val="0"/>
              </a:spcBef>
              <a:buFontTx/>
              <a:buChar char="-"/>
              <a:defRPr/>
            </a:pPr>
            <a:r>
              <a:rPr lang="cs-CZ" sz="2400" dirty="0"/>
              <a:t>Hodnotově převažující</a:t>
            </a:r>
          </a:p>
          <a:p>
            <a:pPr>
              <a:spcBef>
                <a:spcPts val="0"/>
              </a:spcBef>
              <a:buFontTx/>
              <a:buChar char="-"/>
              <a:defRPr/>
            </a:pPr>
            <a:r>
              <a:rPr lang="cs-CZ" sz="2400" dirty="0"/>
              <a:t>Sociální (město, venkov, periferie, centrum)</a:t>
            </a:r>
          </a:p>
          <a:p>
            <a:pPr>
              <a:spcBef>
                <a:spcPts val="0"/>
              </a:spcBef>
              <a:buFontTx/>
              <a:buChar char="-"/>
              <a:defRPr/>
            </a:pPr>
            <a:r>
              <a:rPr lang="cs-CZ" sz="2400" dirty="0"/>
              <a:t>Další (např. kulturní, náboženské, etnické, jazykové, vzdělanostní, struktura obyvatel, počet rozvedených manželství, životní prostředí, …)</a:t>
            </a:r>
          </a:p>
          <a:p>
            <a:pPr>
              <a:spcBef>
                <a:spcPts val="0"/>
              </a:spcBef>
              <a:buFontTx/>
              <a:buChar char="-"/>
              <a:defRPr/>
            </a:pPr>
            <a:endParaRPr lang="cs-CZ" sz="2400"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Nadpis 1">
            <a:extLst>
              <a:ext uri="{FF2B5EF4-FFF2-40B4-BE49-F238E27FC236}">
                <a16:creationId xmlns:a16="http://schemas.microsoft.com/office/drawing/2014/main" id="{A3580852-F55F-4AF9-81E4-9CC3BFFB548A}"/>
              </a:ext>
            </a:extLst>
          </p:cNvPr>
          <p:cNvSpPr txBox="1">
            <a:spLocks/>
          </p:cNvSpPr>
          <p:nvPr/>
        </p:nvSpPr>
        <p:spPr bwMode="auto">
          <a:xfrm>
            <a:off x="1898650" y="214314"/>
            <a:ext cx="86439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cs-CZ" altLang="cs-CZ" sz="3200" b="1" cap="all" dirty="0">
                <a:solidFill>
                  <a:srgbClr val="0000FF"/>
                </a:solidFill>
                <a:latin typeface="Calibri" panose="020F0502020204030204" pitchFamily="34" charset="0"/>
              </a:rPr>
              <a:t>	Proč investovat?</a:t>
            </a:r>
          </a:p>
        </p:txBody>
      </p:sp>
      <p:sp>
        <p:nvSpPr>
          <p:cNvPr id="20483" name="Podnadpis 2">
            <a:extLst>
              <a:ext uri="{FF2B5EF4-FFF2-40B4-BE49-F238E27FC236}">
                <a16:creationId xmlns:a16="http://schemas.microsoft.com/office/drawing/2014/main" id="{F1032663-84AB-413C-9D36-E590FEF41086}"/>
              </a:ext>
            </a:extLst>
          </p:cNvPr>
          <p:cNvSpPr txBox="1">
            <a:spLocks/>
          </p:cNvSpPr>
          <p:nvPr/>
        </p:nvSpPr>
        <p:spPr bwMode="auto">
          <a:xfrm>
            <a:off x="1524000" y="1268414"/>
            <a:ext cx="914400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sz="2800" b="1">
              <a:solidFill>
                <a:srgbClr val="000000"/>
              </a:solidFill>
            </a:endParaRPr>
          </a:p>
          <a:p>
            <a:pPr algn="ctr" eaLnBrk="1" hangingPunct="1"/>
            <a:r>
              <a:rPr lang="cs-CZ" altLang="cs-CZ" sz="2800" b="1">
                <a:solidFill>
                  <a:srgbClr val="000000"/>
                </a:solidFill>
              </a:rPr>
              <a:t>Podle studie Světové banky z roku 2008 </a:t>
            </a:r>
          </a:p>
          <a:p>
            <a:pPr algn="ctr" eaLnBrk="1" hangingPunct="1"/>
            <a:r>
              <a:rPr lang="cs-CZ" altLang="cs-CZ" sz="2800" b="1">
                <a:solidFill>
                  <a:srgbClr val="000000"/>
                </a:solidFill>
              </a:rPr>
              <a:t>ekonomické ztráty spojené se sociálním </a:t>
            </a:r>
          </a:p>
          <a:p>
            <a:pPr algn="ctr" eaLnBrk="1" hangingPunct="1"/>
            <a:r>
              <a:rPr lang="cs-CZ" altLang="cs-CZ" sz="2800" b="1">
                <a:solidFill>
                  <a:srgbClr val="000000"/>
                </a:solidFill>
              </a:rPr>
              <a:t>vyloučením v České republice dosahují </a:t>
            </a:r>
          </a:p>
          <a:p>
            <a:pPr algn="ctr" eaLnBrk="1" hangingPunct="1"/>
            <a:r>
              <a:rPr lang="cs-CZ" altLang="cs-CZ" sz="2800" b="1">
                <a:solidFill>
                  <a:srgbClr val="FF0000"/>
                </a:solidFill>
              </a:rPr>
              <a:t>18 miliard </a:t>
            </a:r>
            <a:r>
              <a:rPr lang="cs-CZ" altLang="cs-CZ" sz="2800" b="1">
                <a:solidFill>
                  <a:srgbClr val="000000"/>
                </a:solidFill>
              </a:rPr>
              <a:t>ročně</a:t>
            </a:r>
          </a:p>
          <a:p>
            <a:pPr algn="ctr" eaLnBrk="1" hangingPunct="1"/>
            <a:r>
              <a:rPr lang="cs-CZ" altLang="cs-CZ" sz="2800">
                <a:solidFill>
                  <a:srgbClr val="000000"/>
                </a:solidFill>
              </a:rPr>
              <a:t> </a:t>
            </a:r>
            <a:endParaRPr lang="cs-CZ" altLang="cs-CZ" sz="2800" b="1" i="1">
              <a:solidFill>
                <a:srgbClr val="000000"/>
              </a:solidFill>
            </a:endParaRPr>
          </a:p>
          <a:p>
            <a:pPr eaLnBrk="1" hangingPunct="1"/>
            <a:endParaRPr lang="cs-CZ" altLang="cs-CZ" sz="2800" b="1" i="1">
              <a:solidFill>
                <a:srgbClr val="000000"/>
              </a:solidFill>
            </a:endParaRPr>
          </a:p>
        </p:txBody>
      </p:sp>
      <p:sp>
        <p:nvSpPr>
          <p:cNvPr id="20484" name="Obdélník 3">
            <a:extLst>
              <a:ext uri="{FF2B5EF4-FFF2-40B4-BE49-F238E27FC236}">
                <a16:creationId xmlns:a16="http://schemas.microsoft.com/office/drawing/2014/main" id="{6D22210E-1731-45C9-A764-3CE3C64BEDC8}"/>
              </a:ext>
            </a:extLst>
          </p:cNvPr>
          <p:cNvSpPr>
            <a:spLocks noChangeArrowheads="1"/>
          </p:cNvSpPr>
          <p:nvPr/>
        </p:nvSpPr>
        <p:spPr bwMode="auto">
          <a:xfrm>
            <a:off x="2166939" y="2071689"/>
            <a:ext cx="785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solidFill>
                <a:srgbClr val="000000"/>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42795D-6EE3-41E3-8E10-0F550BE58E48}"/>
              </a:ext>
            </a:extLst>
          </p:cNvPr>
          <p:cNvSpPr txBox="1">
            <a:spLocks/>
          </p:cNvSpPr>
          <p:nvPr/>
        </p:nvSpPr>
        <p:spPr bwMode="auto">
          <a:xfrm>
            <a:off x="1590676" y="206375"/>
            <a:ext cx="9077325" cy="990600"/>
          </a:xfrm>
          <a:prstGeom prst="rect">
            <a:avLst/>
          </a:prstGeom>
          <a:noFill/>
          <a:ln w="9525">
            <a:noFill/>
            <a:miter lim="800000"/>
            <a:headEnd/>
            <a:tailEnd/>
          </a:ln>
        </p:spPr>
        <p:txBody>
          <a:bodyPr lIns="0" rIns="0" bIns="0" anchor="b"/>
          <a:lstStyle/>
          <a:p>
            <a:pPr algn="ctr" eaLnBrk="1" hangingPunct="1">
              <a:defRPr/>
            </a:pPr>
            <a:r>
              <a:rPr lang="cs-CZ" sz="3200" b="1" cap="all" dirty="0">
                <a:solidFill>
                  <a:srgbClr val="0000FF"/>
                </a:solidFill>
                <a:latin typeface="+mj-lt"/>
                <a:ea typeface="+mj-ea"/>
                <a:cs typeface="+mj-cs"/>
              </a:rPr>
              <a:t>Proč investovat? – Výsledky českých žáků v testech PISA</a:t>
            </a:r>
          </a:p>
        </p:txBody>
      </p:sp>
      <p:sp>
        <p:nvSpPr>
          <p:cNvPr id="21507" name="Podnadpis 2">
            <a:extLst>
              <a:ext uri="{FF2B5EF4-FFF2-40B4-BE49-F238E27FC236}">
                <a16:creationId xmlns:a16="http://schemas.microsoft.com/office/drawing/2014/main" id="{43B1F8F8-DD4C-4523-9198-A9EB9B0F946D}"/>
              </a:ext>
            </a:extLst>
          </p:cNvPr>
          <p:cNvSpPr txBox="1">
            <a:spLocks/>
          </p:cNvSpPr>
          <p:nvPr/>
        </p:nvSpPr>
        <p:spPr bwMode="auto">
          <a:xfrm>
            <a:off x="1774826" y="1989138"/>
            <a:ext cx="8893175"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b="1"/>
          </a:p>
          <a:p>
            <a:pPr algn="ctr" eaLnBrk="1" hangingPunct="1"/>
            <a:r>
              <a:rPr lang="cs-CZ" altLang="cs-CZ" sz="2400" b="1"/>
              <a:t>Podle studie Světové banky z roku 2008 </a:t>
            </a:r>
          </a:p>
          <a:p>
            <a:pPr algn="ctr" eaLnBrk="1" hangingPunct="1"/>
            <a:r>
              <a:rPr lang="cs-CZ" altLang="cs-CZ" sz="2400" b="1"/>
              <a:t>ekonomické ztráty spojené se sociálním </a:t>
            </a:r>
          </a:p>
          <a:p>
            <a:pPr algn="ctr" eaLnBrk="1" hangingPunct="1"/>
            <a:r>
              <a:rPr lang="cs-CZ" altLang="cs-CZ" sz="2400" b="1"/>
              <a:t>vyloučením v České republice dosahují </a:t>
            </a:r>
          </a:p>
          <a:p>
            <a:pPr algn="ctr" eaLnBrk="1" hangingPunct="1"/>
            <a:r>
              <a:rPr lang="cs-CZ" altLang="cs-CZ" sz="2400" b="1">
                <a:solidFill>
                  <a:srgbClr val="FF0000"/>
                </a:solidFill>
              </a:rPr>
              <a:t>18 miliard </a:t>
            </a:r>
            <a:r>
              <a:rPr lang="cs-CZ" altLang="cs-CZ" sz="2400" b="1"/>
              <a:t>ročně</a:t>
            </a:r>
          </a:p>
          <a:p>
            <a:pPr algn="ctr" eaLnBrk="1" hangingPunct="1"/>
            <a:r>
              <a:rPr lang="cs-CZ" altLang="cs-CZ" sz="2400"/>
              <a:t> </a:t>
            </a:r>
            <a:endParaRPr lang="cs-CZ" altLang="cs-CZ" sz="2400" b="1" i="1"/>
          </a:p>
          <a:p>
            <a:pPr eaLnBrk="1" hangingPunct="1"/>
            <a:endParaRPr lang="cs-CZ" altLang="cs-CZ" b="1" i="1"/>
          </a:p>
        </p:txBody>
      </p:sp>
      <p:sp>
        <p:nvSpPr>
          <p:cNvPr id="21508" name="Obdélník 3">
            <a:extLst>
              <a:ext uri="{FF2B5EF4-FFF2-40B4-BE49-F238E27FC236}">
                <a16:creationId xmlns:a16="http://schemas.microsoft.com/office/drawing/2014/main" id="{D4E59CAE-8FF8-4D0D-95FD-4166563C6DD4}"/>
              </a:ext>
            </a:extLst>
          </p:cNvPr>
          <p:cNvSpPr>
            <a:spLocks noChangeArrowheads="1"/>
          </p:cNvSpPr>
          <p:nvPr/>
        </p:nvSpPr>
        <p:spPr bwMode="auto">
          <a:xfrm>
            <a:off x="2166939" y="2071689"/>
            <a:ext cx="785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pic>
        <p:nvPicPr>
          <p:cNvPr id="21509" name="Picture 2">
            <a:extLst>
              <a:ext uri="{FF2B5EF4-FFF2-40B4-BE49-F238E27FC236}">
                <a16:creationId xmlns:a16="http://schemas.microsoft.com/office/drawing/2014/main" id="{C2450C13-CB62-434D-A5D5-C5A6B4FFA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1" y="1268413"/>
            <a:ext cx="9174163"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276E47-B243-4049-8033-11FB1B997F87}"/>
              </a:ext>
            </a:extLst>
          </p:cNvPr>
          <p:cNvSpPr txBox="1">
            <a:spLocks/>
          </p:cNvSpPr>
          <p:nvPr/>
        </p:nvSpPr>
        <p:spPr bwMode="auto">
          <a:xfrm>
            <a:off x="1755775" y="0"/>
            <a:ext cx="8643938" cy="673100"/>
          </a:xfrm>
          <a:prstGeom prst="rect">
            <a:avLst/>
          </a:prstGeom>
          <a:noFill/>
          <a:ln w="9525">
            <a:noFill/>
            <a:miter lim="800000"/>
            <a:headEnd/>
            <a:tailEnd/>
          </a:ln>
        </p:spPr>
        <p:txBody>
          <a:bodyPr lIns="0" rIns="0" bIns="0" anchor="b"/>
          <a:lstStyle/>
          <a:p>
            <a:pPr eaLnBrk="1" hangingPunct="1">
              <a:defRPr/>
            </a:pPr>
            <a:r>
              <a:rPr lang="cs-CZ" sz="3200" b="1" cap="all" dirty="0">
                <a:solidFill>
                  <a:srgbClr val="0000FF"/>
                </a:solidFill>
                <a:latin typeface="+mj-lt"/>
                <a:ea typeface="+mj-ea"/>
                <a:cs typeface="+mj-cs"/>
              </a:rPr>
              <a:t>	Proč investovat?</a:t>
            </a:r>
          </a:p>
        </p:txBody>
      </p:sp>
      <p:sp>
        <p:nvSpPr>
          <p:cNvPr id="22531" name="Podnadpis 2">
            <a:extLst>
              <a:ext uri="{FF2B5EF4-FFF2-40B4-BE49-F238E27FC236}">
                <a16:creationId xmlns:a16="http://schemas.microsoft.com/office/drawing/2014/main" id="{F456CC14-88B7-4056-89F9-4E4A9D27405A}"/>
              </a:ext>
            </a:extLst>
          </p:cNvPr>
          <p:cNvSpPr txBox="1">
            <a:spLocks/>
          </p:cNvSpPr>
          <p:nvPr/>
        </p:nvSpPr>
        <p:spPr bwMode="auto">
          <a:xfrm>
            <a:off x="1703389" y="673100"/>
            <a:ext cx="8956675"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b="1"/>
          </a:p>
          <a:p>
            <a:pPr eaLnBrk="1" hangingPunct="1"/>
            <a:r>
              <a:rPr lang="cs-CZ" altLang="cs-CZ" sz="2400" b="1"/>
              <a:t>Kumulované přírůstky HDP za 80 let, díky vzdělávacím reformním scénářům,</a:t>
            </a:r>
            <a:r>
              <a:rPr lang="cs-CZ" altLang="cs-CZ" sz="2400"/>
              <a:t> </a:t>
            </a:r>
            <a:r>
              <a:rPr lang="cs-CZ" altLang="cs-CZ" sz="2400" b="1"/>
              <a:t>přepočtené na jeden rok.</a:t>
            </a:r>
            <a:endParaRPr lang="cs-CZ" altLang="cs-CZ" sz="2400"/>
          </a:p>
          <a:p>
            <a:pPr eaLnBrk="1" hangingPunct="1"/>
            <a:r>
              <a:rPr lang="cs-CZ" altLang="cs-CZ" sz="2400" b="1"/>
              <a:t> </a:t>
            </a:r>
            <a:endParaRPr lang="cs-CZ" altLang="cs-CZ" sz="2400"/>
          </a:p>
          <a:p>
            <a:pPr eaLnBrk="1" hangingPunct="1"/>
            <a:r>
              <a:rPr lang="cs-CZ" altLang="cs-CZ" sz="2400" b="1">
                <a:solidFill>
                  <a:srgbClr val="0000FF"/>
                </a:solidFill>
              </a:rPr>
              <a:t>Scénář 0 </a:t>
            </a:r>
            <a:r>
              <a:rPr lang="cs-CZ" altLang="cs-CZ" sz="2400" b="1"/>
              <a:t>– zpět do roku 2003: </a:t>
            </a:r>
            <a:r>
              <a:rPr lang="cs-CZ" altLang="cs-CZ" sz="2400"/>
              <a:t>odpovídá na otázku, jaké negativní ekonomické dopady může mít nedávný pokles gramotnosti patnáctiletých v ČR. </a:t>
            </a:r>
          </a:p>
          <a:p>
            <a:pPr eaLnBrk="1" hangingPunct="1"/>
            <a:endParaRPr lang="cs-CZ" altLang="cs-CZ" sz="2400"/>
          </a:p>
          <a:p>
            <a:pPr eaLnBrk="1" hangingPunct="1"/>
            <a:r>
              <a:rPr lang="cs-CZ" altLang="cs-CZ" sz="2400"/>
              <a:t>Kvantifikace ekonomických dopadů je založená na porovnání vývoje HDP v případě poklesu gramotnosti mezi lety </a:t>
            </a:r>
            <a:r>
              <a:rPr lang="cs-CZ" altLang="cs-CZ" sz="2400">
                <a:solidFill>
                  <a:srgbClr val="FF0000"/>
                </a:solidFill>
              </a:rPr>
              <a:t>2003</a:t>
            </a:r>
            <a:r>
              <a:rPr lang="cs-CZ" altLang="cs-CZ" sz="2400"/>
              <a:t> – </a:t>
            </a:r>
            <a:r>
              <a:rPr lang="cs-CZ" altLang="cs-CZ" sz="2400">
                <a:solidFill>
                  <a:srgbClr val="0070C0"/>
                </a:solidFill>
              </a:rPr>
              <a:t>2009/2012 </a:t>
            </a:r>
            <a:r>
              <a:rPr lang="cs-CZ" altLang="cs-CZ" sz="2400"/>
              <a:t>s vývojem, který by nastal v případě jejího hypotetického zachování na úrovni roku 2003.</a:t>
            </a:r>
          </a:p>
          <a:p>
            <a:pPr eaLnBrk="1" hangingPunct="1"/>
            <a:endParaRPr lang="cs-CZ" altLang="cs-CZ" sz="2000"/>
          </a:p>
          <a:p>
            <a:pPr eaLnBrk="1" hangingPunct="1"/>
            <a:endParaRPr lang="cs-CZ" altLang="cs-CZ" sz="2000"/>
          </a:p>
          <a:p>
            <a:pPr algn="ctr" eaLnBrk="1" hangingPunct="1"/>
            <a:r>
              <a:rPr lang="cs-CZ" altLang="cs-CZ" sz="4400" b="1">
                <a:solidFill>
                  <a:srgbClr val="FF0000"/>
                </a:solidFill>
              </a:rPr>
              <a:t>169 / </a:t>
            </a:r>
            <a:r>
              <a:rPr lang="cs-CZ" altLang="cs-CZ" sz="4400" b="1">
                <a:solidFill>
                  <a:srgbClr val="0000FF"/>
                </a:solidFill>
              </a:rPr>
              <a:t>267</a:t>
            </a:r>
            <a:r>
              <a:rPr lang="cs-CZ" altLang="cs-CZ" sz="4400" b="1">
                <a:solidFill>
                  <a:srgbClr val="FF0000"/>
                </a:solidFill>
              </a:rPr>
              <a:t> miliard Kč </a:t>
            </a:r>
            <a:endParaRPr lang="cs-CZ" altLang="cs-CZ" sz="4400" b="1"/>
          </a:p>
          <a:p>
            <a:pPr eaLnBrk="1" hangingPunct="1"/>
            <a:endParaRPr lang="cs-CZ" altLang="cs-CZ" sz="2000"/>
          </a:p>
          <a:p>
            <a:pPr eaLnBrk="1" hangingPunct="1"/>
            <a:r>
              <a:rPr lang="cs-CZ" altLang="cs-CZ" sz="2400" b="1"/>
              <a:t> </a:t>
            </a:r>
            <a:endParaRPr lang="cs-CZ" altLang="cs-CZ" sz="2400"/>
          </a:p>
          <a:p>
            <a:pPr eaLnBrk="1" hangingPunct="1"/>
            <a:endParaRPr lang="cs-CZ" altLang="cs-CZ" b="1" i="1"/>
          </a:p>
        </p:txBody>
      </p:sp>
      <p:sp>
        <p:nvSpPr>
          <p:cNvPr id="22532" name="Obdélník 3">
            <a:extLst>
              <a:ext uri="{FF2B5EF4-FFF2-40B4-BE49-F238E27FC236}">
                <a16:creationId xmlns:a16="http://schemas.microsoft.com/office/drawing/2014/main" id="{67749180-9B70-4DF3-8A47-76813D2E2874}"/>
              </a:ext>
            </a:extLst>
          </p:cNvPr>
          <p:cNvSpPr>
            <a:spLocks noChangeArrowheads="1"/>
          </p:cNvSpPr>
          <p:nvPr/>
        </p:nvSpPr>
        <p:spPr bwMode="auto">
          <a:xfrm>
            <a:off x="2166939" y="2071689"/>
            <a:ext cx="785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0C75FD-809E-4888-94E2-5E95359ED7DE}"/>
              </a:ext>
            </a:extLst>
          </p:cNvPr>
          <p:cNvSpPr txBox="1">
            <a:spLocks/>
          </p:cNvSpPr>
          <p:nvPr/>
        </p:nvSpPr>
        <p:spPr bwMode="auto">
          <a:xfrm>
            <a:off x="1774826" y="0"/>
            <a:ext cx="8767763" cy="744538"/>
          </a:xfrm>
          <a:prstGeom prst="rect">
            <a:avLst/>
          </a:prstGeom>
          <a:noFill/>
          <a:ln w="9525">
            <a:noFill/>
            <a:miter lim="800000"/>
            <a:headEnd/>
            <a:tailEnd/>
          </a:ln>
        </p:spPr>
        <p:txBody>
          <a:bodyPr lIns="0" rIns="0" bIns="0" anchor="b"/>
          <a:lstStyle/>
          <a:p>
            <a:pPr eaLnBrk="1" hangingPunct="1">
              <a:defRPr/>
            </a:pPr>
            <a:r>
              <a:rPr lang="cs-CZ" sz="3200" b="1" cap="all" dirty="0">
                <a:solidFill>
                  <a:srgbClr val="0000FF"/>
                </a:solidFill>
                <a:latin typeface="+mj-lt"/>
                <a:ea typeface="+mj-ea"/>
                <a:cs typeface="+mj-cs"/>
              </a:rPr>
              <a:t>	Proč investovat?</a:t>
            </a:r>
          </a:p>
        </p:txBody>
      </p:sp>
      <p:sp>
        <p:nvSpPr>
          <p:cNvPr id="23555" name="Podnadpis 2">
            <a:extLst>
              <a:ext uri="{FF2B5EF4-FFF2-40B4-BE49-F238E27FC236}">
                <a16:creationId xmlns:a16="http://schemas.microsoft.com/office/drawing/2014/main" id="{ED55E7AB-A038-411E-B4FE-3983BD755B62}"/>
              </a:ext>
            </a:extLst>
          </p:cNvPr>
          <p:cNvSpPr txBox="1">
            <a:spLocks/>
          </p:cNvSpPr>
          <p:nvPr/>
        </p:nvSpPr>
        <p:spPr bwMode="auto">
          <a:xfrm>
            <a:off x="1649414" y="1125539"/>
            <a:ext cx="8893175"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sz="2400" b="1"/>
          </a:p>
          <a:p>
            <a:pPr eaLnBrk="1" hangingPunct="1"/>
            <a:r>
              <a:rPr lang="cs-CZ" altLang="cs-CZ" sz="2400" b="1"/>
              <a:t>Kumulované přírůstky HDP za 80 let, díky vzdělávacím reformním scénářům,</a:t>
            </a:r>
            <a:r>
              <a:rPr lang="cs-CZ" altLang="cs-CZ" sz="2400"/>
              <a:t> </a:t>
            </a:r>
            <a:r>
              <a:rPr lang="cs-CZ" altLang="cs-CZ" sz="2400" b="1"/>
              <a:t>přepočtené na jeden rok.</a:t>
            </a:r>
            <a:endParaRPr lang="cs-CZ" altLang="cs-CZ" sz="2400"/>
          </a:p>
          <a:p>
            <a:pPr eaLnBrk="1" hangingPunct="1"/>
            <a:r>
              <a:rPr lang="cs-CZ" altLang="cs-CZ" sz="2400" b="1"/>
              <a:t> </a:t>
            </a:r>
            <a:endParaRPr lang="cs-CZ" altLang="cs-CZ" sz="2400"/>
          </a:p>
          <a:p>
            <a:pPr eaLnBrk="1" hangingPunct="1"/>
            <a:r>
              <a:rPr lang="cs-CZ" altLang="cs-CZ" sz="2400" b="1">
                <a:solidFill>
                  <a:srgbClr val="0000FF"/>
                </a:solidFill>
              </a:rPr>
              <a:t>Scénář 1 </a:t>
            </a:r>
            <a:r>
              <a:rPr lang="cs-CZ" altLang="cs-CZ" sz="2400" b="1"/>
              <a:t>– zvýšení o 25 bodů: </a:t>
            </a:r>
            <a:r>
              <a:rPr lang="cs-CZ" altLang="cs-CZ" sz="2400"/>
              <a:t>kvantifikuje ekonomický dopad zvýšení průměrné gramotnosti v testech PISA o 25 bodů (což zodpovídá 1/4 standardní odchylky distribuce skórů v testech PISA).</a:t>
            </a:r>
          </a:p>
          <a:p>
            <a:pPr eaLnBrk="1" hangingPunct="1"/>
            <a:endParaRPr lang="cs-CZ" altLang="cs-CZ" sz="2000"/>
          </a:p>
          <a:p>
            <a:pPr eaLnBrk="1" hangingPunct="1"/>
            <a:endParaRPr lang="cs-CZ" altLang="cs-CZ" sz="2000"/>
          </a:p>
          <a:p>
            <a:pPr algn="ctr" eaLnBrk="1" hangingPunct="1"/>
            <a:r>
              <a:rPr lang="cs-CZ" altLang="cs-CZ" sz="4800" b="1">
                <a:solidFill>
                  <a:srgbClr val="FF0000"/>
                </a:solidFill>
              </a:rPr>
              <a:t>154 miliard Kč </a:t>
            </a:r>
            <a:endParaRPr lang="cs-CZ" altLang="cs-CZ" sz="4800" b="1"/>
          </a:p>
          <a:p>
            <a:pPr eaLnBrk="1" hangingPunct="1"/>
            <a:endParaRPr lang="cs-CZ" altLang="cs-CZ" sz="2000"/>
          </a:p>
          <a:p>
            <a:pPr eaLnBrk="1" hangingPunct="1"/>
            <a:r>
              <a:rPr lang="cs-CZ" altLang="cs-CZ" sz="2400" b="1"/>
              <a:t> </a:t>
            </a:r>
            <a:endParaRPr lang="cs-CZ" altLang="cs-CZ" sz="2400"/>
          </a:p>
          <a:p>
            <a:pPr eaLnBrk="1" hangingPunct="1"/>
            <a:endParaRPr lang="cs-CZ" altLang="cs-CZ" b="1" i="1"/>
          </a:p>
        </p:txBody>
      </p:sp>
      <p:sp>
        <p:nvSpPr>
          <p:cNvPr id="23556" name="Obdélník 3">
            <a:extLst>
              <a:ext uri="{FF2B5EF4-FFF2-40B4-BE49-F238E27FC236}">
                <a16:creationId xmlns:a16="http://schemas.microsoft.com/office/drawing/2014/main" id="{E6A61FDF-8FB2-431F-A637-72EB7911250D}"/>
              </a:ext>
            </a:extLst>
          </p:cNvPr>
          <p:cNvSpPr>
            <a:spLocks noChangeArrowheads="1"/>
          </p:cNvSpPr>
          <p:nvPr/>
        </p:nvSpPr>
        <p:spPr bwMode="auto">
          <a:xfrm>
            <a:off x="2166939" y="2071689"/>
            <a:ext cx="785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443628-FD80-4921-ACCE-8F278851B939}"/>
              </a:ext>
            </a:extLst>
          </p:cNvPr>
          <p:cNvSpPr txBox="1">
            <a:spLocks/>
          </p:cNvSpPr>
          <p:nvPr/>
        </p:nvSpPr>
        <p:spPr bwMode="auto">
          <a:xfrm>
            <a:off x="1631950" y="1"/>
            <a:ext cx="8821738" cy="620713"/>
          </a:xfrm>
          <a:prstGeom prst="rect">
            <a:avLst/>
          </a:prstGeom>
          <a:noFill/>
          <a:ln w="9525">
            <a:noFill/>
            <a:miter lim="800000"/>
            <a:headEnd/>
            <a:tailEnd/>
          </a:ln>
        </p:spPr>
        <p:txBody>
          <a:bodyPr lIns="0" rIns="0" bIns="0" anchor="b"/>
          <a:lstStyle/>
          <a:p>
            <a:pPr eaLnBrk="1" hangingPunct="1">
              <a:defRPr/>
            </a:pPr>
            <a:r>
              <a:rPr lang="cs-CZ" sz="3200" b="1" cap="all" dirty="0">
                <a:solidFill>
                  <a:srgbClr val="0000FF"/>
                </a:solidFill>
                <a:latin typeface="+mj-lt"/>
                <a:ea typeface="+mj-ea"/>
                <a:cs typeface="+mj-cs"/>
              </a:rPr>
              <a:t>	Proč investovat?</a:t>
            </a:r>
          </a:p>
        </p:txBody>
      </p:sp>
      <p:sp>
        <p:nvSpPr>
          <p:cNvPr id="24579" name="Podnadpis 2">
            <a:extLst>
              <a:ext uri="{FF2B5EF4-FFF2-40B4-BE49-F238E27FC236}">
                <a16:creationId xmlns:a16="http://schemas.microsoft.com/office/drawing/2014/main" id="{21612E95-72BE-434C-987E-38FCF6CB3C91}"/>
              </a:ext>
            </a:extLst>
          </p:cNvPr>
          <p:cNvSpPr txBox="1">
            <a:spLocks/>
          </p:cNvSpPr>
          <p:nvPr/>
        </p:nvSpPr>
        <p:spPr bwMode="auto">
          <a:xfrm>
            <a:off x="1524000" y="765176"/>
            <a:ext cx="914400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sz="2600" b="1"/>
          </a:p>
          <a:p>
            <a:pPr eaLnBrk="1" hangingPunct="1"/>
            <a:r>
              <a:rPr lang="cs-CZ" altLang="cs-CZ" sz="2600" b="1"/>
              <a:t>Kumulované přírůstky HDP za 80 let, díky vzdělávacím reformním scénářům,</a:t>
            </a:r>
            <a:r>
              <a:rPr lang="cs-CZ" altLang="cs-CZ" sz="2600"/>
              <a:t> </a:t>
            </a:r>
            <a:r>
              <a:rPr lang="cs-CZ" altLang="cs-CZ" sz="2600" b="1"/>
              <a:t>přepočtené na jeden rok.</a:t>
            </a:r>
            <a:endParaRPr lang="cs-CZ" altLang="cs-CZ" sz="2600"/>
          </a:p>
          <a:p>
            <a:pPr eaLnBrk="1" hangingPunct="1"/>
            <a:r>
              <a:rPr lang="cs-CZ" altLang="cs-CZ" sz="2600" b="1"/>
              <a:t> </a:t>
            </a:r>
            <a:endParaRPr lang="cs-CZ" altLang="cs-CZ" sz="2600"/>
          </a:p>
          <a:p>
            <a:pPr eaLnBrk="1" hangingPunct="1"/>
            <a:r>
              <a:rPr lang="cs-CZ" altLang="cs-CZ" sz="2600" b="1">
                <a:solidFill>
                  <a:srgbClr val="0000FF"/>
                </a:solidFill>
              </a:rPr>
              <a:t>Scénář 3 </a:t>
            </a:r>
            <a:r>
              <a:rPr lang="cs-CZ" altLang="cs-CZ" sz="2600" b="1"/>
              <a:t>– min. 400 bodů: </a:t>
            </a:r>
            <a:r>
              <a:rPr lang="cs-CZ" altLang="cs-CZ" sz="2600"/>
              <a:t>odpovídá reformě zvyšující úroveň gramotnost na 400 bodů u všech žáků, kteří v PISA 2009 skončili pod touto hranicí. Hodnota 400 bodů se nalézá jednu standardní odchylku pod průměrem OECD. Tento scénář kvantifikuje dopady zlepšení pouze horších žáků. Žáků, kteří nedosáhli v PISA 2009 ani 400 bodů, bylo v roce 2009 v ČR 14,8 %.</a:t>
            </a:r>
          </a:p>
          <a:p>
            <a:pPr eaLnBrk="1" hangingPunct="1"/>
            <a:endParaRPr lang="cs-CZ" altLang="cs-CZ" sz="2000"/>
          </a:p>
          <a:p>
            <a:pPr eaLnBrk="1" hangingPunct="1"/>
            <a:endParaRPr lang="cs-CZ" altLang="cs-CZ" sz="2000"/>
          </a:p>
          <a:p>
            <a:pPr algn="ctr" eaLnBrk="1" hangingPunct="1"/>
            <a:r>
              <a:rPr lang="cs-CZ" altLang="cs-CZ" sz="4800" b="1">
                <a:solidFill>
                  <a:srgbClr val="FF0000"/>
                </a:solidFill>
              </a:rPr>
              <a:t>203 miliard Kč </a:t>
            </a:r>
            <a:endParaRPr lang="cs-CZ" altLang="cs-CZ" sz="4800" b="1"/>
          </a:p>
          <a:p>
            <a:pPr algn="ctr" eaLnBrk="1" hangingPunct="1"/>
            <a:endParaRPr lang="cs-CZ" altLang="cs-CZ" sz="4800"/>
          </a:p>
          <a:p>
            <a:pPr eaLnBrk="1" hangingPunct="1"/>
            <a:r>
              <a:rPr lang="cs-CZ" altLang="cs-CZ" sz="2400" b="1"/>
              <a:t> </a:t>
            </a:r>
            <a:endParaRPr lang="cs-CZ" altLang="cs-CZ" sz="2400"/>
          </a:p>
          <a:p>
            <a:pPr eaLnBrk="1" hangingPunct="1"/>
            <a:endParaRPr lang="cs-CZ" altLang="cs-CZ" b="1" i="1"/>
          </a:p>
        </p:txBody>
      </p:sp>
      <p:sp>
        <p:nvSpPr>
          <p:cNvPr id="24580" name="Obdélník 3">
            <a:extLst>
              <a:ext uri="{FF2B5EF4-FFF2-40B4-BE49-F238E27FC236}">
                <a16:creationId xmlns:a16="http://schemas.microsoft.com/office/drawing/2014/main" id="{19EDFEB1-B660-49EA-895B-7A5E03896E63}"/>
              </a:ext>
            </a:extLst>
          </p:cNvPr>
          <p:cNvSpPr>
            <a:spLocks noChangeArrowheads="1"/>
          </p:cNvSpPr>
          <p:nvPr/>
        </p:nvSpPr>
        <p:spPr bwMode="auto">
          <a:xfrm>
            <a:off x="2166939" y="2071689"/>
            <a:ext cx="785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05EAA8-5AA3-4A7E-BED9-BAB3D835B02F}"/>
              </a:ext>
            </a:extLst>
          </p:cNvPr>
          <p:cNvSpPr txBox="1">
            <a:spLocks/>
          </p:cNvSpPr>
          <p:nvPr/>
        </p:nvSpPr>
        <p:spPr bwMode="auto">
          <a:xfrm>
            <a:off x="1836739" y="188914"/>
            <a:ext cx="8643937" cy="339725"/>
          </a:xfrm>
          <a:prstGeom prst="rect">
            <a:avLst/>
          </a:prstGeom>
          <a:noFill/>
          <a:ln w="9525">
            <a:noFill/>
            <a:miter lim="800000"/>
            <a:headEnd/>
            <a:tailEnd/>
          </a:ln>
        </p:spPr>
        <p:txBody>
          <a:bodyPr lIns="0" rIns="0" bIns="0" anchor="b"/>
          <a:lstStyle/>
          <a:p>
            <a:pPr eaLnBrk="1" hangingPunct="1">
              <a:defRPr/>
            </a:pPr>
            <a:r>
              <a:rPr lang="cs-CZ" sz="3200" b="1" cap="all" dirty="0">
                <a:solidFill>
                  <a:srgbClr val="0000FF"/>
                </a:solidFill>
                <a:latin typeface="+mj-lt"/>
                <a:ea typeface="+mj-ea"/>
                <a:cs typeface="+mj-cs"/>
              </a:rPr>
              <a:t>	Proč investovat?</a:t>
            </a:r>
          </a:p>
        </p:txBody>
      </p:sp>
      <p:sp>
        <p:nvSpPr>
          <p:cNvPr id="25603" name="Podnadpis 2">
            <a:extLst>
              <a:ext uri="{FF2B5EF4-FFF2-40B4-BE49-F238E27FC236}">
                <a16:creationId xmlns:a16="http://schemas.microsoft.com/office/drawing/2014/main" id="{FD8642D5-EE42-43C3-AAB8-99C0EA892E81}"/>
              </a:ext>
            </a:extLst>
          </p:cNvPr>
          <p:cNvSpPr txBox="1">
            <a:spLocks/>
          </p:cNvSpPr>
          <p:nvPr/>
        </p:nvSpPr>
        <p:spPr bwMode="auto">
          <a:xfrm>
            <a:off x="1524001" y="836614"/>
            <a:ext cx="9185275"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sz="2400" b="1"/>
          </a:p>
          <a:p>
            <a:pPr eaLnBrk="1" hangingPunct="1"/>
            <a:r>
              <a:rPr lang="cs-CZ" altLang="cs-CZ" sz="2400" b="1"/>
              <a:t>Kumulované přírůstky HDP za 80 let, díky vzdělávacím reformním scénářům,</a:t>
            </a:r>
            <a:r>
              <a:rPr lang="cs-CZ" altLang="cs-CZ" sz="2400"/>
              <a:t> </a:t>
            </a:r>
            <a:r>
              <a:rPr lang="cs-CZ" altLang="cs-CZ" sz="2400" b="1"/>
              <a:t>přepočtené na jeden rok.</a:t>
            </a:r>
            <a:endParaRPr lang="cs-CZ" altLang="cs-CZ" sz="2400"/>
          </a:p>
          <a:p>
            <a:pPr eaLnBrk="1" hangingPunct="1"/>
            <a:r>
              <a:rPr lang="cs-CZ" altLang="cs-CZ" sz="2400" b="1"/>
              <a:t> </a:t>
            </a:r>
            <a:endParaRPr lang="cs-CZ" altLang="cs-CZ" sz="2400"/>
          </a:p>
          <a:p>
            <a:pPr eaLnBrk="1" hangingPunct="1"/>
            <a:r>
              <a:rPr lang="cs-CZ" altLang="cs-CZ" sz="2400" b="1">
                <a:solidFill>
                  <a:srgbClr val="0000FF"/>
                </a:solidFill>
              </a:rPr>
              <a:t>Scénář 2 - Finsko: </a:t>
            </a:r>
            <a:r>
              <a:rPr lang="cs-CZ" altLang="cs-CZ" sz="2400"/>
              <a:t>odpovídá reformě zvyšující gramotnost žáků na současnou úroveň Finska (Finsko dosáhlo v PISA 2009 nejlepších výsledků ze všech zemí).</a:t>
            </a:r>
          </a:p>
          <a:p>
            <a:pPr eaLnBrk="1" hangingPunct="1"/>
            <a:r>
              <a:rPr lang="cs-CZ" altLang="cs-CZ" sz="2400"/>
              <a:t>V roce 2009 byla průměrná matematická a přírodovědná gramotnost žáků ve Finsku na úrovni </a:t>
            </a:r>
            <a:r>
              <a:rPr lang="cs-CZ" altLang="cs-CZ" sz="2400" b="1"/>
              <a:t>547 bodů PISA</a:t>
            </a:r>
            <a:r>
              <a:rPr lang="cs-CZ" altLang="cs-CZ" sz="2400"/>
              <a:t>. Scénář tak kvantifikuje dlouhodobý ekonomický dopad zvýšení průměrné gramotnosti českých žáků z úrovně 497 bodů v roce 2009 o 51 bodů.</a:t>
            </a:r>
          </a:p>
          <a:p>
            <a:pPr eaLnBrk="1" hangingPunct="1"/>
            <a:endParaRPr lang="cs-CZ" altLang="cs-CZ" sz="2000"/>
          </a:p>
          <a:p>
            <a:pPr eaLnBrk="1" hangingPunct="1"/>
            <a:endParaRPr lang="cs-CZ" altLang="cs-CZ" sz="2000"/>
          </a:p>
          <a:p>
            <a:pPr algn="ctr" eaLnBrk="1" hangingPunct="1"/>
            <a:r>
              <a:rPr lang="cs-CZ" altLang="cs-CZ" sz="4800" b="1">
                <a:solidFill>
                  <a:srgbClr val="FF0000"/>
                </a:solidFill>
              </a:rPr>
              <a:t>335 / </a:t>
            </a:r>
            <a:r>
              <a:rPr lang="cs-CZ" altLang="cs-CZ" sz="4800" b="1">
                <a:solidFill>
                  <a:srgbClr val="0070C0"/>
                </a:solidFill>
              </a:rPr>
              <a:t>483</a:t>
            </a:r>
            <a:r>
              <a:rPr lang="cs-CZ" altLang="cs-CZ" sz="4800" b="1">
                <a:solidFill>
                  <a:srgbClr val="FF0000"/>
                </a:solidFill>
              </a:rPr>
              <a:t> miliard Kč </a:t>
            </a:r>
            <a:endParaRPr lang="cs-CZ" altLang="cs-CZ" sz="4800" b="1"/>
          </a:p>
          <a:p>
            <a:pPr algn="ctr" eaLnBrk="1" hangingPunct="1"/>
            <a:endParaRPr lang="cs-CZ" altLang="cs-CZ" sz="4800"/>
          </a:p>
          <a:p>
            <a:pPr eaLnBrk="1" hangingPunct="1"/>
            <a:r>
              <a:rPr lang="cs-CZ" altLang="cs-CZ" sz="2400" b="1"/>
              <a:t> </a:t>
            </a:r>
            <a:endParaRPr lang="cs-CZ" altLang="cs-CZ" sz="2400"/>
          </a:p>
          <a:p>
            <a:pPr eaLnBrk="1" hangingPunct="1"/>
            <a:endParaRPr lang="cs-CZ" altLang="cs-CZ" b="1" i="1"/>
          </a:p>
        </p:txBody>
      </p:sp>
      <p:sp>
        <p:nvSpPr>
          <p:cNvPr id="25604" name="Obdélník 3">
            <a:extLst>
              <a:ext uri="{FF2B5EF4-FFF2-40B4-BE49-F238E27FC236}">
                <a16:creationId xmlns:a16="http://schemas.microsoft.com/office/drawing/2014/main" id="{C1992B84-8846-43CB-8BB0-07157E1A7CE0}"/>
              </a:ext>
            </a:extLst>
          </p:cNvPr>
          <p:cNvSpPr>
            <a:spLocks noChangeArrowheads="1"/>
          </p:cNvSpPr>
          <p:nvPr/>
        </p:nvSpPr>
        <p:spPr bwMode="auto">
          <a:xfrm>
            <a:off x="2166939" y="2071689"/>
            <a:ext cx="785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Nadpis 1">
            <a:extLst>
              <a:ext uri="{FF2B5EF4-FFF2-40B4-BE49-F238E27FC236}">
                <a16:creationId xmlns:a16="http://schemas.microsoft.com/office/drawing/2014/main" id="{7092CAC0-8EB2-4C5C-88FF-41F4064A8256}"/>
              </a:ext>
            </a:extLst>
          </p:cNvPr>
          <p:cNvSpPr txBox="1">
            <a:spLocks/>
          </p:cNvSpPr>
          <p:nvPr/>
        </p:nvSpPr>
        <p:spPr bwMode="auto">
          <a:xfrm>
            <a:off x="1990725" y="115889"/>
            <a:ext cx="86439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cs-CZ" altLang="cs-CZ" sz="3200" b="1" cap="all" dirty="0">
                <a:solidFill>
                  <a:srgbClr val="0000FF"/>
                </a:solidFill>
                <a:latin typeface="Calibri" panose="020F0502020204030204" pitchFamily="34" charset="0"/>
              </a:rPr>
              <a:t>	Proč investovat?</a:t>
            </a:r>
          </a:p>
        </p:txBody>
      </p:sp>
      <p:sp>
        <p:nvSpPr>
          <p:cNvPr id="26627" name="Podnadpis 2">
            <a:extLst>
              <a:ext uri="{FF2B5EF4-FFF2-40B4-BE49-F238E27FC236}">
                <a16:creationId xmlns:a16="http://schemas.microsoft.com/office/drawing/2014/main" id="{461173C4-A190-47CA-B590-CE3B644ADA5B}"/>
              </a:ext>
            </a:extLst>
          </p:cNvPr>
          <p:cNvSpPr txBox="1">
            <a:spLocks/>
          </p:cNvSpPr>
          <p:nvPr/>
        </p:nvSpPr>
        <p:spPr bwMode="auto">
          <a:xfrm>
            <a:off x="1646238" y="620714"/>
            <a:ext cx="9028112"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000" b="1">
                <a:solidFill>
                  <a:srgbClr val="000000"/>
                </a:solidFill>
              </a:rPr>
              <a:t>Kumulované přírůstky HDP za 80 let, díky vzdělávacím reformním scénářům,</a:t>
            </a:r>
            <a:r>
              <a:rPr lang="cs-CZ" altLang="cs-CZ" sz="2000">
                <a:solidFill>
                  <a:srgbClr val="000000"/>
                </a:solidFill>
              </a:rPr>
              <a:t> </a:t>
            </a:r>
            <a:r>
              <a:rPr lang="cs-CZ" altLang="cs-CZ" sz="2000" b="1">
                <a:solidFill>
                  <a:srgbClr val="000000"/>
                </a:solidFill>
              </a:rPr>
              <a:t>přepočtené na jeden rok.</a:t>
            </a:r>
            <a:endParaRPr lang="cs-CZ" altLang="cs-CZ" sz="2000">
              <a:solidFill>
                <a:srgbClr val="000000"/>
              </a:solidFill>
            </a:endParaRPr>
          </a:p>
          <a:p>
            <a:pPr eaLnBrk="1" hangingPunct="1"/>
            <a:r>
              <a:rPr lang="cs-CZ" altLang="cs-CZ" sz="2000" b="1">
                <a:solidFill>
                  <a:srgbClr val="000000"/>
                </a:solidFill>
              </a:rPr>
              <a:t> </a:t>
            </a:r>
            <a:endParaRPr lang="cs-CZ" altLang="cs-CZ" sz="2000">
              <a:solidFill>
                <a:srgbClr val="000000"/>
              </a:solidFill>
            </a:endParaRPr>
          </a:p>
          <a:p>
            <a:pPr eaLnBrk="1" hangingPunct="1"/>
            <a:r>
              <a:rPr lang="cs-CZ" altLang="cs-CZ" sz="2000" b="1">
                <a:solidFill>
                  <a:srgbClr val="000000"/>
                </a:solidFill>
              </a:rPr>
              <a:t>Polská reforma</a:t>
            </a:r>
          </a:p>
          <a:p>
            <a:pPr eaLnBrk="1" hangingPunct="1"/>
            <a:r>
              <a:rPr lang="cs-CZ" altLang="cs-CZ" sz="2000">
                <a:solidFill>
                  <a:srgbClr val="000000"/>
                </a:solidFill>
              </a:rPr>
              <a:t>V Polsku byla v roce 1999 spuštěna strukturální reforma posunující důraz na školy poskytující všeobecné vzdělání. V roce 2009 reforma zaměřená na kurikulum a hodnocení výsledků vzdělávání (</a:t>
            </a:r>
            <a:r>
              <a:rPr lang="cs-CZ" altLang="cs-CZ" sz="2000" i="1">
                <a:solidFill>
                  <a:srgbClr val="000000"/>
                </a:solidFill>
              </a:rPr>
              <a:t>OECD, 2011b</a:t>
            </a:r>
            <a:r>
              <a:rPr lang="cs-CZ" altLang="cs-CZ" sz="2000">
                <a:solidFill>
                  <a:srgbClr val="000000"/>
                </a:solidFill>
              </a:rPr>
              <a:t>). Zatímco v šetření PISA 2000 polští žáci zaostávali za průměrem zemí OECD, v posledním šetření v roce 2012 byly již jejich výsledky nadprůměrné a zlepšení je přisuzováno právě reformám (</a:t>
            </a:r>
            <a:r>
              <a:rPr lang="cs-CZ" altLang="cs-CZ" sz="2000" i="1">
                <a:solidFill>
                  <a:srgbClr val="000000"/>
                </a:solidFill>
              </a:rPr>
              <a:t>OECD, 2003; OECD, 2013a; OECD, 2013b</a:t>
            </a:r>
            <a:r>
              <a:rPr lang="cs-CZ" altLang="cs-CZ" sz="2000">
                <a:solidFill>
                  <a:srgbClr val="000000"/>
                </a:solidFill>
              </a:rPr>
              <a:t>). </a:t>
            </a:r>
          </a:p>
          <a:p>
            <a:pPr eaLnBrk="1" hangingPunct="1"/>
            <a:r>
              <a:rPr lang="cs-CZ" altLang="cs-CZ" sz="2000">
                <a:solidFill>
                  <a:srgbClr val="000000"/>
                </a:solidFill>
              </a:rPr>
              <a:t>Tento scénář kvantifikuje ekonomický dopad reformy, která by dosáhla srovnatelného zlepšení výsledků v ČR.  </a:t>
            </a:r>
            <a:r>
              <a:rPr lang="cs-CZ" altLang="cs-CZ" sz="2400">
                <a:solidFill>
                  <a:srgbClr val="000000"/>
                </a:solidFill>
              </a:rPr>
              <a:t> </a:t>
            </a:r>
          </a:p>
          <a:p>
            <a:pPr algn="ctr" eaLnBrk="1" hangingPunct="1"/>
            <a:r>
              <a:rPr lang="cs-CZ" altLang="cs-CZ" sz="6000" b="1">
                <a:solidFill>
                  <a:srgbClr val="0070C0"/>
                </a:solidFill>
              </a:rPr>
              <a:t>804</a:t>
            </a:r>
            <a:r>
              <a:rPr lang="cs-CZ" altLang="cs-CZ" sz="6000" b="1">
                <a:solidFill>
                  <a:srgbClr val="FF0000"/>
                </a:solidFill>
              </a:rPr>
              <a:t> miliard Kč </a:t>
            </a:r>
          </a:p>
          <a:p>
            <a:pPr algn="r" eaLnBrk="1" hangingPunct="1"/>
            <a:r>
              <a:rPr lang="cs-CZ" altLang="cs-CZ" sz="2400" b="1">
                <a:solidFill>
                  <a:srgbClr val="000000"/>
                </a:solidFill>
              </a:rPr>
              <a:t>Hypotetická reforma po vzoru Polska by v horizontu příštích 80 let mohla vést ke zvýšení životní úrovně o více než polovinu </a:t>
            </a:r>
            <a:r>
              <a:rPr lang="cs-CZ" altLang="cs-CZ" sz="2400" i="1">
                <a:solidFill>
                  <a:srgbClr val="000000"/>
                </a:solidFill>
              </a:rPr>
              <a:t>(Münich, Protivínský, 2013).</a:t>
            </a:r>
          </a:p>
          <a:p>
            <a:pPr algn="ctr" eaLnBrk="1" hangingPunct="1"/>
            <a:r>
              <a:rPr lang="cs-CZ" altLang="cs-CZ" sz="2400">
                <a:solidFill>
                  <a:srgbClr val="000000"/>
                </a:solidFill>
              </a:rPr>
              <a:t> </a:t>
            </a:r>
            <a:endParaRPr lang="cs-CZ" altLang="cs-CZ" sz="2400" b="1" i="1">
              <a:solidFill>
                <a:srgbClr val="000000"/>
              </a:solidFill>
            </a:endParaRPr>
          </a:p>
          <a:p>
            <a:pPr eaLnBrk="1" hangingPunct="1"/>
            <a:endParaRPr lang="cs-CZ" altLang="cs-CZ" sz="2400">
              <a:solidFill>
                <a:srgbClr val="000000"/>
              </a:solidFill>
            </a:endParaRPr>
          </a:p>
          <a:p>
            <a:pPr eaLnBrk="1" hangingPunct="1"/>
            <a:endParaRPr lang="cs-CZ" altLang="cs-CZ" b="1" i="1">
              <a:solidFill>
                <a:srgbClr val="000000"/>
              </a:solidFill>
            </a:endParaRPr>
          </a:p>
        </p:txBody>
      </p:sp>
      <p:sp>
        <p:nvSpPr>
          <p:cNvPr id="26628" name="Obdélník 3">
            <a:extLst>
              <a:ext uri="{FF2B5EF4-FFF2-40B4-BE49-F238E27FC236}">
                <a16:creationId xmlns:a16="http://schemas.microsoft.com/office/drawing/2014/main" id="{37C51747-3E1B-4815-8557-E82DF1B32C12}"/>
              </a:ext>
            </a:extLst>
          </p:cNvPr>
          <p:cNvSpPr>
            <a:spLocks noChangeArrowheads="1"/>
          </p:cNvSpPr>
          <p:nvPr/>
        </p:nvSpPr>
        <p:spPr bwMode="auto">
          <a:xfrm>
            <a:off x="2166939" y="2071689"/>
            <a:ext cx="785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solidFill>
                <a:srgbClr val="000000"/>
              </a:soli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EB7B1A-F516-4EB5-83C5-82B9D78FD94C}"/>
              </a:ext>
            </a:extLst>
          </p:cNvPr>
          <p:cNvSpPr txBox="1">
            <a:spLocks/>
          </p:cNvSpPr>
          <p:nvPr/>
        </p:nvSpPr>
        <p:spPr bwMode="auto">
          <a:xfrm>
            <a:off x="1595439" y="1"/>
            <a:ext cx="8643937" cy="904875"/>
          </a:xfrm>
          <a:prstGeom prst="rect">
            <a:avLst/>
          </a:prstGeom>
          <a:noFill/>
          <a:ln w="9525">
            <a:noFill/>
            <a:miter lim="800000"/>
            <a:headEnd/>
            <a:tailEnd/>
          </a:ln>
        </p:spPr>
        <p:txBody>
          <a:bodyPr lIns="0" rIns="0" bIns="0" anchor="b"/>
          <a:lstStyle/>
          <a:p>
            <a:pPr algn="ctr" eaLnBrk="1" hangingPunct="1">
              <a:defRPr/>
            </a:pPr>
            <a:r>
              <a:rPr lang="cs-CZ" sz="3200" b="1" cap="all" dirty="0">
                <a:solidFill>
                  <a:srgbClr val="0000FF"/>
                </a:solidFill>
                <a:latin typeface="+mj-lt"/>
                <a:ea typeface="+mj-ea"/>
                <a:cs typeface="+mj-cs"/>
              </a:rPr>
              <a:t>Aktuální stav v oblasti podpory inkluze</a:t>
            </a:r>
          </a:p>
        </p:txBody>
      </p:sp>
      <p:sp>
        <p:nvSpPr>
          <p:cNvPr id="3" name="Podnadpis 2">
            <a:extLst>
              <a:ext uri="{FF2B5EF4-FFF2-40B4-BE49-F238E27FC236}">
                <a16:creationId xmlns:a16="http://schemas.microsoft.com/office/drawing/2014/main" id="{B48623E8-A478-41E8-9F15-096446AF3B5F}"/>
              </a:ext>
            </a:extLst>
          </p:cNvPr>
          <p:cNvSpPr txBox="1">
            <a:spLocks/>
          </p:cNvSpPr>
          <p:nvPr/>
        </p:nvSpPr>
        <p:spPr bwMode="auto">
          <a:xfrm>
            <a:off x="1524001" y="1196976"/>
            <a:ext cx="9109075" cy="5661025"/>
          </a:xfrm>
          <a:prstGeom prst="rect">
            <a:avLst/>
          </a:prstGeom>
          <a:noFill/>
          <a:ln w="9525">
            <a:noFill/>
            <a:miter lim="800000"/>
            <a:headEnd/>
            <a:tailEnd/>
          </a:ln>
        </p:spPr>
        <p:txBody>
          <a:bodyPr/>
          <a:lstStyle/>
          <a:p>
            <a:pPr eaLnBrk="1" hangingPunct="1">
              <a:defRPr/>
            </a:pPr>
            <a:r>
              <a:rPr lang="cs-CZ" sz="2600" dirty="0">
                <a:latin typeface="Arial" charset="0"/>
                <a:cs typeface="Arial" charset="0"/>
              </a:rPr>
              <a:t>V rámci 1. novely Školského zákona dochází k mnohem výraznější podpoře inkluzivních principů (zásadní změna pohledu na okruh žáků se SVP) – reálný dopad bude záviset na možnostech a schopnostech škol daný model prakticky realizovat – nutné další změny ve financování, poskytování poradenských služeb, pregraduální přípravě a DVPP atd.</a:t>
            </a:r>
          </a:p>
          <a:p>
            <a:pPr eaLnBrk="1" hangingPunct="1">
              <a:defRPr/>
            </a:pPr>
            <a:endParaRPr lang="cs-CZ" sz="2600" dirty="0">
              <a:latin typeface="Arial" charset="0"/>
              <a:cs typeface="Arial" charset="0"/>
            </a:endParaRPr>
          </a:p>
          <a:p>
            <a:pPr eaLnBrk="1" hangingPunct="1">
              <a:defRPr/>
            </a:pPr>
            <a:r>
              <a:rPr lang="cs-CZ" sz="2600" dirty="0">
                <a:latin typeface="Arial" charset="0"/>
                <a:cs typeface="Arial" charset="0"/>
              </a:rPr>
              <a:t>V rámci 2. novely – faktické prodloužení povinné školní docházky o jeden rok (povinný ročník předškolního vzdělávání)</a:t>
            </a:r>
          </a:p>
          <a:p>
            <a:pPr algn="ctr" eaLnBrk="1" hangingPunct="1">
              <a:defRPr/>
            </a:pPr>
            <a:endParaRPr lang="cs-CZ" sz="2600" dirty="0">
              <a:latin typeface="Arial" charset="0"/>
              <a:cs typeface="Arial" charset="0"/>
            </a:endParaRPr>
          </a:p>
          <a:p>
            <a:pPr algn="ctr" eaLnBrk="1" hangingPunct="1">
              <a:defRPr/>
            </a:pPr>
            <a:r>
              <a:rPr lang="cs-CZ" sz="2600" dirty="0">
                <a:solidFill>
                  <a:srgbClr val="0000FF"/>
                </a:solidFill>
                <a:latin typeface="Arial" charset="0"/>
                <a:cs typeface="Arial" charset="0"/>
              </a:rPr>
              <a:t>přednosti x rizika</a:t>
            </a:r>
          </a:p>
          <a:p>
            <a:pPr algn="ctr" eaLnBrk="1" hangingPunct="1">
              <a:defRPr/>
            </a:pPr>
            <a:endParaRPr lang="cs-CZ" sz="2600" dirty="0">
              <a:latin typeface="Arial" charset="0"/>
              <a:cs typeface="Arial" charset="0"/>
            </a:endParaRPr>
          </a:p>
          <a:p>
            <a:pPr algn="ctr" eaLnBrk="1" hangingPunct="1">
              <a:defRPr/>
            </a:pPr>
            <a:endParaRPr lang="cs-CZ" sz="2600" dirty="0">
              <a:latin typeface="Arial" charset="0"/>
              <a:cs typeface="Arial" charset="0"/>
            </a:endParaRPr>
          </a:p>
          <a:p>
            <a:pPr algn="ctr" eaLnBrk="1" hangingPunct="1">
              <a:defRPr/>
            </a:pPr>
            <a:endParaRPr lang="cs-CZ" sz="2600" dirty="0">
              <a:latin typeface="Arial" charset="0"/>
              <a:cs typeface="Arial" charset="0"/>
            </a:endParaRPr>
          </a:p>
          <a:p>
            <a:pPr algn="ctr" eaLnBrk="1" hangingPunct="1">
              <a:defRPr/>
            </a:pPr>
            <a:endParaRPr lang="cs-CZ" sz="2600" dirty="0">
              <a:latin typeface="Arial" charset="0"/>
              <a:cs typeface="Arial" charset="0"/>
            </a:endParaRPr>
          </a:p>
          <a:p>
            <a:pPr algn="ctr" eaLnBrk="1" hangingPunct="1">
              <a:defRPr/>
            </a:pPr>
            <a:endParaRPr lang="cs-CZ" sz="2600" dirty="0">
              <a:latin typeface="Arial" charset="0"/>
              <a:cs typeface="Arial" charset="0"/>
            </a:endParaRPr>
          </a:p>
          <a:p>
            <a:pPr marL="355600" indent="-355600" algn="ctr">
              <a:spcBef>
                <a:spcPct val="20000"/>
              </a:spcBef>
              <a:buClr>
                <a:srgbClr val="0BD0D9"/>
              </a:buClr>
              <a:buSzPct val="95000"/>
              <a:defRPr/>
            </a:pPr>
            <a:endParaRPr lang="cs-CZ" sz="2600"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7A7C70-7575-4C3A-B2D1-A46113E6FE6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5D7E223-D226-4B5E-83B8-F5E42C7DECFC}"/>
              </a:ext>
            </a:extLst>
          </p:cNvPr>
          <p:cNvSpPr>
            <a:spLocks noGrp="1"/>
          </p:cNvSpPr>
          <p:nvPr>
            <p:ph idx="1"/>
          </p:nvPr>
        </p:nvSpPr>
        <p:spPr/>
        <p:txBody>
          <a:bodyPr>
            <a:normAutofit/>
          </a:bodyPr>
          <a:lstStyle/>
          <a:p>
            <a:pPr marL="0" indent="0" algn="ctr">
              <a:buNone/>
            </a:pPr>
            <a:r>
              <a:rPr lang="cs-CZ" sz="9600" dirty="0"/>
              <a:t>8</a:t>
            </a:r>
          </a:p>
        </p:txBody>
      </p:sp>
    </p:spTree>
    <p:extLst>
      <p:ext uri="{BB962C8B-B14F-4D97-AF65-F5344CB8AC3E}">
        <p14:creationId xmlns:p14="http://schemas.microsoft.com/office/powerpoint/2010/main" val="39850624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Nadpis 1"/>
          <p:cNvSpPr>
            <a:spLocks noGrp="1"/>
          </p:cNvSpPr>
          <p:nvPr>
            <p:ph type="title"/>
          </p:nvPr>
        </p:nvSpPr>
        <p:spPr>
          <a:xfrm>
            <a:off x="1502229" y="1"/>
            <a:ext cx="9165771" cy="930728"/>
          </a:xfrm>
        </p:spPr>
        <p:txBody>
          <a:bodyPr/>
          <a:lstStyle/>
          <a:p>
            <a:r>
              <a:rPr lang="cs-CZ" altLang="cs-CZ" cap="all" dirty="0"/>
              <a:t>Inkluzivní vzorec podle </a:t>
            </a:r>
            <a:r>
              <a:rPr lang="cs-CZ" altLang="cs-CZ" cap="all" dirty="0" err="1"/>
              <a:t>Ainscowa</a:t>
            </a:r>
            <a:endParaRPr lang="cs-CZ" altLang="cs-CZ" cap="all" dirty="0"/>
          </a:p>
        </p:txBody>
      </p:sp>
      <p:sp>
        <p:nvSpPr>
          <p:cNvPr id="156675" name="Zástupný symbol pro obsah 2"/>
          <p:cNvSpPr>
            <a:spLocks noGrp="1"/>
          </p:cNvSpPr>
          <p:nvPr>
            <p:ph idx="1"/>
          </p:nvPr>
        </p:nvSpPr>
        <p:spPr/>
        <p:txBody>
          <a:bodyPr/>
          <a:lstStyle/>
          <a:p>
            <a:endParaRPr lang="cs-CZ" altLang="cs-CZ"/>
          </a:p>
        </p:txBody>
      </p:sp>
      <p:pic>
        <p:nvPicPr>
          <p:cNvPr id="1566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470" y="1079965"/>
            <a:ext cx="11101516" cy="390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55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55D799A3-A240-4CD9-97F3-E0084381EEE2}"/>
              </a:ext>
            </a:extLst>
          </p:cNvPr>
          <p:cNvSpPr>
            <a:spLocks noGrp="1"/>
          </p:cNvSpPr>
          <p:nvPr>
            <p:ph type="title"/>
          </p:nvPr>
        </p:nvSpPr>
        <p:spPr/>
        <p:txBody>
          <a:bodyPr/>
          <a:lstStyle/>
          <a:p>
            <a:pPr eaLnBrk="1" hangingPunct="1"/>
            <a:r>
              <a:rPr lang="cs-CZ" altLang="cs-CZ" b="1"/>
              <a:t>DIMENZE SUBJEKTU/OBJEKTU</a:t>
            </a:r>
          </a:p>
        </p:txBody>
      </p:sp>
      <p:sp>
        <p:nvSpPr>
          <p:cNvPr id="12291" name="Zástupný symbol pro obsah 2">
            <a:extLst>
              <a:ext uri="{FF2B5EF4-FFF2-40B4-BE49-F238E27FC236}">
                <a16:creationId xmlns:a16="http://schemas.microsoft.com/office/drawing/2014/main" id="{C755D5D3-156E-40A4-ACB0-A1BACDC0AC47}"/>
              </a:ext>
            </a:extLst>
          </p:cNvPr>
          <p:cNvSpPr>
            <a:spLocks noGrp="1"/>
          </p:cNvSpPr>
          <p:nvPr>
            <p:ph idx="1"/>
          </p:nvPr>
        </p:nvSpPr>
        <p:spPr>
          <a:xfrm>
            <a:off x="288925" y="1600200"/>
            <a:ext cx="11453813" cy="5257800"/>
          </a:xfrm>
        </p:spPr>
        <p:txBody>
          <a:bodyPr/>
          <a:lstStyle/>
          <a:p>
            <a:pPr eaLnBrk="1" hangingPunct="1"/>
            <a:r>
              <a:rPr lang="cs-CZ" altLang="cs-CZ" sz="3600" b="1">
                <a:solidFill>
                  <a:srgbClr val="0000FF"/>
                </a:solidFill>
              </a:rPr>
              <a:t>jaký</a:t>
            </a:r>
            <a:r>
              <a:rPr lang="cs-CZ" altLang="cs-CZ" sz="3600" b="1"/>
              <a:t> člověk je </a:t>
            </a:r>
            <a:r>
              <a:rPr lang="cs-CZ" altLang="cs-CZ" sz="3600"/>
              <a:t>(zejména temperament a charakter osobnosti),</a:t>
            </a:r>
          </a:p>
          <a:p>
            <a:pPr eaLnBrk="1" hangingPunct="1"/>
            <a:r>
              <a:rPr lang="cs-CZ" altLang="cs-CZ" sz="3600" b="1">
                <a:solidFill>
                  <a:srgbClr val="0000FF"/>
                </a:solidFill>
              </a:rPr>
              <a:t>co</a:t>
            </a:r>
            <a:r>
              <a:rPr lang="cs-CZ" altLang="cs-CZ" sz="3600" b="1"/>
              <a:t> člověk umí </a:t>
            </a:r>
            <a:r>
              <a:rPr lang="cs-CZ" altLang="cs-CZ" sz="3600"/>
              <a:t>(zejména schopnosti, znalosti a dovednosti),</a:t>
            </a:r>
          </a:p>
          <a:p>
            <a:pPr eaLnBrk="1" hangingPunct="1"/>
            <a:r>
              <a:rPr lang="cs-CZ" altLang="cs-CZ" sz="3600" b="1">
                <a:solidFill>
                  <a:srgbClr val="0000FF"/>
                </a:solidFill>
              </a:rPr>
              <a:t>čemu</a:t>
            </a:r>
            <a:r>
              <a:rPr lang="cs-CZ" altLang="cs-CZ" sz="3600" b="1"/>
              <a:t> člověk věří, co chce, kam směřuje </a:t>
            </a:r>
            <a:r>
              <a:rPr lang="cs-CZ" altLang="cs-CZ" sz="3600"/>
              <a:t>(zejména volba konkrétních cílů, motivační orientace, smysl bytí),</a:t>
            </a:r>
          </a:p>
          <a:p>
            <a:pPr eaLnBrk="1" hangingPunct="1"/>
            <a:r>
              <a:rPr lang="cs-CZ" altLang="cs-CZ" sz="3600" b="1">
                <a:solidFill>
                  <a:srgbClr val="0000FF"/>
                </a:solidFill>
              </a:rPr>
              <a:t>jak </a:t>
            </a:r>
            <a:r>
              <a:rPr lang="cs-CZ" altLang="cs-CZ" sz="3600" b="1"/>
              <a:t>se projevuje </a:t>
            </a:r>
            <a:r>
              <a:rPr lang="cs-CZ" altLang="cs-CZ" sz="3600"/>
              <a:t>(zejména hodnotová orientace, přesvědčení, vztahová orientace, zpracování informací, způsob rozhodování).</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p:spPr>
        <p:txBody>
          <a:bodyPr/>
          <a:lstStyle/>
          <a:p>
            <a:r>
              <a:rPr lang="cs-CZ" dirty="0">
                <a:solidFill>
                  <a:srgbClr val="0000FF"/>
                </a:solidFill>
              </a:rPr>
              <a:t>PODPORA ŽÁKŮ S PORUCHOU AUTISTICKÉHO SPEKTRA V BĚŽNÉ ŠKOLE</a:t>
            </a:r>
          </a:p>
        </p:txBody>
      </p:sp>
      <p:sp>
        <p:nvSpPr>
          <p:cNvPr id="3" name="Zástupný symbol pro obsah 2"/>
          <p:cNvSpPr>
            <a:spLocks noGrp="1"/>
          </p:cNvSpPr>
          <p:nvPr>
            <p:ph idx="1"/>
          </p:nvPr>
        </p:nvSpPr>
        <p:spPr>
          <a:xfrm>
            <a:off x="228600" y="1551214"/>
            <a:ext cx="11963400" cy="5306786"/>
          </a:xfrm>
        </p:spPr>
        <p:txBody>
          <a:bodyPr>
            <a:noAutofit/>
          </a:bodyPr>
          <a:lstStyle/>
          <a:p>
            <a:pPr marL="0" indent="0">
              <a:buNone/>
            </a:pPr>
            <a:r>
              <a:rPr lang="cs-CZ" sz="3600" b="1" dirty="0">
                <a:solidFill>
                  <a:srgbClr val="0000FF"/>
                </a:solidFill>
              </a:rPr>
              <a:t>Autistická triáda</a:t>
            </a:r>
            <a:r>
              <a:rPr lang="cs-CZ" sz="3600" dirty="0"/>
              <a:t>:</a:t>
            </a:r>
          </a:p>
          <a:p>
            <a:r>
              <a:rPr lang="cs-CZ" sz="3600" dirty="0"/>
              <a:t>Kvalitativní </a:t>
            </a:r>
            <a:r>
              <a:rPr lang="cs-CZ" sz="3600" b="1" dirty="0"/>
              <a:t>narušení sociální interakce </a:t>
            </a:r>
            <a:r>
              <a:rPr lang="cs-CZ" sz="3600" dirty="0"/>
              <a:t>(úzkost, pocit chaosu, nepřiměřené reakce, nevnímání potřeb ostatních lidí, …)</a:t>
            </a:r>
          </a:p>
          <a:p>
            <a:r>
              <a:rPr lang="cs-CZ" sz="3600" b="1" dirty="0"/>
              <a:t>Kvalitativní narušení komunikace </a:t>
            </a:r>
            <a:r>
              <a:rPr lang="cs-CZ" sz="3600" dirty="0"/>
              <a:t>(problém s přenosem zkušeností, postižená schopnost udržet smysluplnou konverzaci s ostatními, …)</a:t>
            </a:r>
          </a:p>
          <a:p>
            <a:r>
              <a:rPr lang="cs-CZ" sz="3600" dirty="0"/>
              <a:t> </a:t>
            </a:r>
            <a:r>
              <a:rPr lang="cs-CZ" sz="3600" b="1" dirty="0"/>
              <a:t>narušená představivost, zvláštní způsoby chování, specifické zájmy a aktivity </a:t>
            </a:r>
            <a:r>
              <a:rPr lang="cs-CZ" sz="3600" dirty="0"/>
              <a:t>(výrazné zaujetí pro jednu nebo více činností, problém se zvládáním změn, snížená adaptibilita, nižší flexibilita myšlení)</a:t>
            </a:r>
          </a:p>
        </p:txBody>
      </p:sp>
    </p:spTree>
    <p:extLst>
      <p:ext uri="{BB962C8B-B14F-4D97-AF65-F5344CB8AC3E}">
        <p14:creationId xmlns:p14="http://schemas.microsoft.com/office/powerpoint/2010/main" val="360258075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79718"/>
            <a:ext cx="10515600" cy="798176"/>
          </a:xfrm>
        </p:spPr>
        <p:txBody>
          <a:bodyPr/>
          <a:lstStyle/>
          <a:p>
            <a:r>
              <a:rPr lang="cs-CZ" dirty="0"/>
              <a:t>METODIKA PRÁCE S ŽÁKY S PAS</a:t>
            </a:r>
          </a:p>
        </p:txBody>
      </p:sp>
      <p:sp>
        <p:nvSpPr>
          <p:cNvPr id="3" name="Zástupný symbol pro obsah 2"/>
          <p:cNvSpPr>
            <a:spLocks noGrp="1"/>
          </p:cNvSpPr>
          <p:nvPr>
            <p:ph idx="1"/>
          </p:nvPr>
        </p:nvSpPr>
        <p:spPr>
          <a:xfrm>
            <a:off x="0" y="718458"/>
            <a:ext cx="12192000" cy="6139542"/>
          </a:xfrm>
        </p:spPr>
        <p:txBody>
          <a:bodyPr>
            <a:noAutofit/>
          </a:bodyPr>
          <a:lstStyle/>
          <a:p>
            <a:pPr marL="0" indent="0">
              <a:buNone/>
            </a:pPr>
            <a:r>
              <a:rPr lang="cs-CZ" b="1" dirty="0"/>
              <a:t>Strukturované učení </a:t>
            </a:r>
            <a:r>
              <a:rPr lang="cs-CZ" dirty="0"/>
              <a:t>vyžaduje přiměřenou intervenci (nastavení práce zleva doprava a shora dolů):</a:t>
            </a:r>
          </a:p>
          <a:p>
            <a:r>
              <a:rPr lang="cs-CZ" b="1" dirty="0"/>
              <a:t>Individualizovaný přístup </a:t>
            </a:r>
            <a:r>
              <a:rPr lang="cs-CZ" dirty="0"/>
              <a:t>(individuální přístup i v těch nejmenších detailech)</a:t>
            </a:r>
          </a:p>
          <a:p>
            <a:r>
              <a:rPr lang="cs-CZ" b="1" dirty="0"/>
              <a:t>Strukturace</a:t>
            </a:r>
            <a:r>
              <a:rPr lang="cs-CZ" dirty="0"/>
              <a:t> (deficit v oblasti organizace a plánování činností – nutno rozfázovat prostor i čas: </a:t>
            </a:r>
            <a:r>
              <a:rPr lang="cs-CZ" i="1" dirty="0">
                <a:solidFill>
                  <a:srgbClr val="FF0000"/>
                </a:solidFill>
              </a:rPr>
              <a:t>kdy, kde, co, jak, jak dlouho, proč</a:t>
            </a:r>
            <a:r>
              <a:rPr lang="cs-CZ" dirty="0"/>
              <a:t>…)</a:t>
            </a:r>
          </a:p>
          <a:p>
            <a:r>
              <a:rPr lang="cs-CZ" b="1" dirty="0"/>
              <a:t>Vizualizace</a:t>
            </a:r>
            <a:r>
              <a:rPr lang="cs-CZ" dirty="0"/>
              <a:t> (vizuální vnímání a myšlení patří u většiny žáků s PAS k silným stránkám: vizualizaci využívat k růstu míry samostatnosti a při orientaci v prostoru a čase)</a:t>
            </a:r>
          </a:p>
          <a:p>
            <a:r>
              <a:rPr lang="cs-CZ" b="1" dirty="0"/>
              <a:t>Motivace </a:t>
            </a:r>
            <a:r>
              <a:rPr lang="cs-CZ" dirty="0"/>
              <a:t>(třeba najít vhodné pozitivní motivační pobídky a užívat je tak, aby jeho chování bylo sociálně a komunikačně přiměřené, účinnost zvyšovat odměnou, </a:t>
            </a:r>
            <a:r>
              <a:rPr lang="cs-CZ" i="1" dirty="0">
                <a:solidFill>
                  <a:srgbClr val="FF0000"/>
                </a:solidFill>
              </a:rPr>
              <a:t>sociální odměna nefunguje</a:t>
            </a:r>
            <a:r>
              <a:rPr lang="cs-CZ" dirty="0"/>
              <a:t>: nahrazovat materiální a činnostní odměnou)</a:t>
            </a:r>
          </a:p>
          <a:p>
            <a:r>
              <a:rPr lang="cs-CZ" b="1" dirty="0"/>
              <a:t>IVP</a:t>
            </a:r>
            <a:r>
              <a:rPr lang="cs-CZ" dirty="0"/>
              <a:t> (vývojový profil nerovnoměrný, dávat prostor pro vlastní aktivity a prezentaci, někteří mají </a:t>
            </a:r>
            <a:r>
              <a:rPr lang="cs-CZ" i="1" dirty="0">
                <a:solidFill>
                  <a:srgbClr val="FF0000"/>
                </a:solidFill>
              </a:rPr>
              <a:t>velký problém vyrovnat se s neúspěchem</a:t>
            </a:r>
            <a:r>
              <a:rPr lang="cs-CZ" dirty="0"/>
              <a:t>: „být druhý“</a:t>
            </a:r>
          </a:p>
        </p:txBody>
      </p:sp>
    </p:spTree>
    <p:extLst>
      <p:ext uri="{BB962C8B-B14F-4D97-AF65-F5344CB8AC3E}">
        <p14:creationId xmlns:p14="http://schemas.microsoft.com/office/powerpoint/2010/main" val="280152051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308114" cy="1325563"/>
          </a:xfrm>
        </p:spPr>
        <p:txBody>
          <a:bodyPr/>
          <a:lstStyle/>
          <a:p>
            <a:r>
              <a:rPr lang="pl-PL" cap="all" dirty="0">
                <a:solidFill>
                  <a:srgbClr val="0000FF"/>
                </a:solidFill>
              </a:rPr>
              <a:t>Děti s problémy v chování a s poruchami chování/EMOCÍ </a:t>
            </a:r>
            <a:endParaRPr lang="cs-CZ" cap="all" dirty="0">
              <a:solidFill>
                <a:srgbClr val="0000FF"/>
              </a:solidFill>
            </a:endParaRPr>
          </a:p>
        </p:txBody>
      </p:sp>
      <p:sp>
        <p:nvSpPr>
          <p:cNvPr id="3" name="Zástupný symbol pro obsah 2"/>
          <p:cNvSpPr>
            <a:spLocks noGrp="1"/>
          </p:cNvSpPr>
          <p:nvPr>
            <p:ph idx="1"/>
          </p:nvPr>
        </p:nvSpPr>
        <p:spPr>
          <a:xfrm>
            <a:off x="203200" y="1175656"/>
            <a:ext cx="11988800" cy="5682343"/>
          </a:xfrm>
        </p:spPr>
        <p:txBody>
          <a:bodyPr>
            <a:normAutofit lnSpcReduction="10000"/>
          </a:bodyPr>
          <a:lstStyle/>
          <a:p>
            <a:pPr marL="0" indent="0">
              <a:buNone/>
            </a:pPr>
            <a:r>
              <a:rPr lang="cs-CZ" dirty="0"/>
              <a:t>Rozdíly mezi problémovým chováním a poruchou chování je nejčastěji ve třech aspektech: </a:t>
            </a:r>
          </a:p>
          <a:p>
            <a:pPr>
              <a:buFontTx/>
              <a:buChar char="-"/>
            </a:pPr>
            <a:r>
              <a:rPr lang="cs-CZ" dirty="0">
                <a:solidFill>
                  <a:srgbClr val="FF0000"/>
                </a:solidFill>
              </a:rPr>
              <a:t>motivace</a:t>
            </a:r>
            <a:r>
              <a:rPr lang="cs-CZ" dirty="0"/>
              <a:t> (záměr) nežádoucího chování </a:t>
            </a:r>
          </a:p>
          <a:p>
            <a:pPr>
              <a:buFontTx/>
              <a:buChar char="-"/>
            </a:pPr>
            <a:r>
              <a:rPr lang="cs-CZ" dirty="0">
                <a:solidFill>
                  <a:srgbClr val="FF0000"/>
                </a:solidFill>
              </a:rPr>
              <a:t>čas</a:t>
            </a:r>
            <a:r>
              <a:rPr lang="cs-CZ" dirty="0"/>
              <a:t>ové období a intenzita chování  </a:t>
            </a:r>
          </a:p>
          <a:p>
            <a:pPr>
              <a:buFontTx/>
              <a:buChar char="-"/>
            </a:pPr>
            <a:r>
              <a:rPr lang="cs-CZ" dirty="0"/>
              <a:t>ve </a:t>
            </a:r>
            <a:r>
              <a:rPr lang="cs-CZ" dirty="0">
                <a:solidFill>
                  <a:srgbClr val="FF0000"/>
                </a:solidFill>
              </a:rPr>
              <a:t>způsobech podpory </a:t>
            </a:r>
            <a:r>
              <a:rPr lang="cs-CZ" dirty="0"/>
              <a:t>a intervence </a:t>
            </a:r>
          </a:p>
          <a:p>
            <a:pPr marL="0" indent="0">
              <a:buNone/>
            </a:pPr>
            <a:r>
              <a:rPr lang="cs-CZ" dirty="0">
                <a:solidFill>
                  <a:srgbClr val="FF0000"/>
                </a:solidFill>
              </a:rPr>
              <a:t>MOTIV</a:t>
            </a:r>
          </a:p>
          <a:p>
            <a:r>
              <a:rPr lang="cs-CZ" b="1" dirty="0"/>
              <a:t>Problémy v chování </a:t>
            </a:r>
            <a:r>
              <a:rPr lang="cs-CZ" dirty="0"/>
              <a:t>– dítě:  • o problémech ví, vadí mu a chtěl by je odstranit • normy chování neporušuje úmyslně • porušování je výsledkem konfliktu mezi vnějšími požadavky a vnitřními potřebami dítěte • nálepkou problémového dítěte trpí a vyvolává v něm negativní emocionální zážitek  </a:t>
            </a:r>
          </a:p>
          <a:p>
            <a:r>
              <a:rPr lang="cs-CZ" b="1" dirty="0"/>
              <a:t>Poruchy chování </a:t>
            </a:r>
            <a:r>
              <a:rPr lang="cs-CZ" dirty="0"/>
              <a:t>– dítě: • není s danými normami v konfliktu  • nepřijímá normy, popř. je ignoruje  • zpravidla nepociťuje vinu ve vztahu k důsledkům vlastního jednání </a:t>
            </a:r>
          </a:p>
        </p:txBody>
      </p:sp>
    </p:spTree>
    <p:extLst>
      <p:ext uri="{BB962C8B-B14F-4D97-AF65-F5344CB8AC3E}">
        <p14:creationId xmlns:p14="http://schemas.microsoft.com/office/powerpoint/2010/main" val="186729825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14184" y="115330"/>
            <a:ext cx="11977816" cy="6742670"/>
          </a:xfrm>
        </p:spPr>
        <p:txBody>
          <a:bodyPr>
            <a:normAutofit fontScale="92500" lnSpcReduction="20000"/>
          </a:bodyPr>
          <a:lstStyle/>
          <a:p>
            <a:pPr marL="0" indent="0">
              <a:buNone/>
            </a:pPr>
            <a:r>
              <a:rPr lang="cs-CZ" dirty="0">
                <a:solidFill>
                  <a:srgbClr val="FF0000"/>
                </a:solidFill>
              </a:rPr>
              <a:t>ČAS</a:t>
            </a:r>
          </a:p>
          <a:p>
            <a:pPr marL="0" indent="0">
              <a:buNone/>
            </a:pPr>
            <a:r>
              <a:rPr lang="cs-CZ" b="1" dirty="0"/>
              <a:t>Problémy v chování </a:t>
            </a:r>
            <a:endParaRPr lang="cs-CZ" dirty="0"/>
          </a:p>
          <a:p>
            <a:pPr>
              <a:spcBef>
                <a:spcPts val="0"/>
              </a:spcBef>
            </a:pPr>
            <a:r>
              <a:rPr lang="cs-CZ" dirty="0"/>
              <a:t>problémy bývají </a:t>
            </a:r>
            <a:r>
              <a:rPr lang="cs-CZ" b="1" dirty="0"/>
              <a:t>krátkodobé </a:t>
            </a:r>
            <a:endParaRPr lang="cs-CZ" dirty="0"/>
          </a:p>
          <a:p>
            <a:pPr>
              <a:spcBef>
                <a:spcPts val="0"/>
              </a:spcBef>
            </a:pPr>
            <a:r>
              <a:rPr lang="cs-CZ" dirty="0"/>
              <a:t>popřípadě se objevují v určitých </a:t>
            </a:r>
            <a:r>
              <a:rPr lang="cs-CZ" b="1" dirty="0"/>
              <a:t>periodách </a:t>
            </a:r>
            <a:endParaRPr lang="cs-CZ" dirty="0"/>
          </a:p>
          <a:p>
            <a:pPr>
              <a:spcBef>
                <a:spcPts val="0"/>
              </a:spcBef>
            </a:pPr>
            <a:r>
              <a:rPr lang="cs-CZ" dirty="0"/>
              <a:t>mívají </a:t>
            </a:r>
            <a:r>
              <a:rPr lang="cs-CZ" b="1" dirty="0"/>
              <a:t>vývojové souvislosti </a:t>
            </a:r>
            <a:endParaRPr lang="cs-CZ" dirty="0"/>
          </a:p>
          <a:p>
            <a:pPr>
              <a:spcBef>
                <a:spcPts val="0"/>
              </a:spcBef>
            </a:pPr>
            <a:r>
              <a:rPr lang="cs-CZ" dirty="0"/>
              <a:t>bývají důsledkem nezvládnutých konfliktů se sociálním okolím </a:t>
            </a:r>
          </a:p>
          <a:p>
            <a:pPr marL="0" indent="0">
              <a:buNone/>
            </a:pPr>
            <a:r>
              <a:rPr lang="cs-CZ" b="1" dirty="0"/>
              <a:t>Poruchy chování </a:t>
            </a:r>
            <a:endParaRPr lang="cs-CZ" dirty="0"/>
          </a:p>
          <a:p>
            <a:pPr>
              <a:spcBef>
                <a:spcPts val="0"/>
              </a:spcBef>
            </a:pPr>
            <a:r>
              <a:rPr lang="cs-CZ" dirty="0"/>
              <a:t>porušuje normy </a:t>
            </a:r>
            <a:r>
              <a:rPr lang="cs-CZ" b="1" dirty="0"/>
              <a:t>dlouhodobě </a:t>
            </a:r>
            <a:endParaRPr lang="cs-CZ" dirty="0"/>
          </a:p>
          <a:p>
            <a:pPr>
              <a:spcBef>
                <a:spcPts val="0"/>
              </a:spcBef>
            </a:pPr>
            <a:r>
              <a:rPr lang="cs-CZ" dirty="0"/>
              <a:t>vývojová specifika morálního vývoje způsoby nežádoucího chování prohlubuj </a:t>
            </a:r>
          </a:p>
          <a:p>
            <a:pPr marL="0" indent="0">
              <a:buNone/>
            </a:pPr>
            <a:endParaRPr lang="cs-CZ" dirty="0">
              <a:solidFill>
                <a:srgbClr val="FF0000"/>
              </a:solidFill>
            </a:endParaRPr>
          </a:p>
          <a:p>
            <a:pPr marL="0" indent="0">
              <a:buNone/>
            </a:pPr>
            <a:r>
              <a:rPr lang="cs-CZ" dirty="0">
                <a:solidFill>
                  <a:srgbClr val="FF0000"/>
                </a:solidFill>
              </a:rPr>
              <a:t>REEDUKACE, NÁPRAVA</a:t>
            </a:r>
          </a:p>
          <a:p>
            <a:pPr marL="0" indent="0">
              <a:buNone/>
            </a:pPr>
            <a:r>
              <a:rPr lang="cs-CZ" b="1" dirty="0"/>
              <a:t>Problémy v chování </a:t>
            </a:r>
            <a:endParaRPr lang="cs-CZ" dirty="0"/>
          </a:p>
          <a:p>
            <a:pPr>
              <a:spcBef>
                <a:spcPts val="0"/>
              </a:spcBef>
            </a:pPr>
            <a:r>
              <a:rPr lang="cs-CZ" dirty="0"/>
              <a:t>cílená pedagogická opatření </a:t>
            </a:r>
          </a:p>
          <a:p>
            <a:pPr>
              <a:spcBef>
                <a:spcPts val="0"/>
              </a:spcBef>
            </a:pPr>
            <a:r>
              <a:rPr lang="cs-CZ" dirty="0"/>
              <a:t>speciálně pedagogické metody kompenzují nežádoucí chování, způsoby jinými, které by mu současně umožňovali </a:t>
            </a:r>
            <a:r>
              <a:rPr lang="cs-CZ" b="1" dirty="0"/>
              <a:t>přiměřené naplňování jeho potřeb </a:t>
            </a:r>
            <a:endParaRPr lang="cs-CZ" dirty="0"/>
          </a:p>
          <a:p>
            <a:pPr marL="0" indent="0">
              <a:buNone/>
            </a:pPr>
            <a:r>
              <a:rPr lang="cs-CZ" b="1" dirty="0"/>
              <a:t>Poruchy chování </a:t>
            </a:r>
            <a:endParaRPr lang="cs-CZ" dirty="0"/>
          </a:p>
          <a:p>
            <a:pPr>
              <a:spcBef>
                <a:spcPts val="0"/>
              </a:spcBef>
            </a:pPr>
            <a:r>
              <a:rPr lang="cs-CZ" dirty="0"/>
              <a:t>náprava vyžaduje </a:t>
            </a:r>
            <a:r>
              <a:rPr lang="cs-CZ" b="1" dirty="0"/>
              <a:t>speciální péči </a:t>
            </a:r>
            <a:endParaRPr lang="cs-CZ" dirty="0"/>
          </a:p>
          <a:p>
            <a:pPr>
              <a:spcBef>
                <a:spcPts val="0"/>
              </a:spcBef>
            </a:pPr>
            <a:r>
              <a:rPr lang="cs-CZ" dirty="0"/>
              <a:t>směřuje k </a:t>
            </a:r>
            <a:r>
              <a:rPr lang="cs-CZ" b="1" dirty="0"/>
              <a:t>převádění způsobů a cílů chování </a:t>
            </a:r>
            <a:r>
              <a:rPr lang="cs-CZ" dirty="0"/>
              <a:t>společensky nepřijatelného k chování, které je přijatelné </a:t>
            </a:r>
          </a:p>
          <a:p>
            <a:pPr marL="0" indent="0">
              <a:buNone/>
            </a:pPr>
            <a:endParaRPr lang="cs-CZ" dirty="0">
              <a:solidFill>
                <a:srgbClr val="FF0000"/>
              </a:solidFill>
            </a:endParaRPr>
          </a:p>
        </p:txBody>
      </p:sp>
    </p:spTree>
    <p:extLst>
      <p:ext uri="{BB962C8B-B14F-4D97-AF65-F5344CB8AC3E}">
        <p14:creationId xmlns:p14="http://schemas.microsoft.com/office/powerpoint/2010/main" val="350895643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1600" y="0"/>
            <a:ext cx="12192000" cy="1325563"/>
          </a:xfrm>
        </p:spPr>
        <p:txBody>
          <a:bodyPr/>
          <a:lstStyle/>
          <a:p>
            <a:r>
              <a:rPr lang="cs-CZ" cap="all" dirty="0"/>
              <a:t>5 charakteristik poruch chování podle </a:t>
            </a:r>
            <a:r>
              <a:rPr lang="cs-CZ" cap="all" dirty="0" err="1"/>
              <a:t>Bowera</a:t>
            </a:r>
            <a:endParaRPr lang="cs-CZ" cap="all" dirty="0"/>
          </a:p>
        </p:txBody>
      </p:sp>
      <p:sp>
        <p:nvSpPr>
          <p:cNvPr id="3" name="Zástupný symbol pro obsah 2"/>
          <p:cNvSpPr>
            <a:spLocks noGrp="1"/>
          </p:cNvSpPr>
          <p:nvPr>
            <p:ph idx="1"/>
          </p:nvPr>
        </p:nvSpPr>
        <p:spPr/>
        <p:txBody>
          <a:bodyPr>
            <a:normAutofit/>
          </a:bodyPr>
          <a:lstStyle/>
          <a:p>
            <a:pPr marL="514350" indent="-514350">
              <a:buAutoNum type="arabicParenR"/>
            </a:pPr>
            <a:r>
              <a:rPr lang="cs-CZ" sz="3200" dirty="0"/>
              <a:t>Neschopnost </a:t>
            </a:r>
            <a:r>
              <a:rPr lang="cs-CZ" sz="3200" b="1" dirty="0"/>
              <a:t>učit se </a:t>
            </a:r>
          </a:p>
          <a:p>
            <a:pPr marL="514350" indent="-514350">
              <a:buAutoNum type="arabicParenR"/>
            </a:pPr>
            <a:r>
              <a:rPr lang="cs-CZ" sz="3200" dirty="0"/>
              <a:t>Neschopnost navazovat </a:t>
            </a:r>
            <a:r>
              <a:rPr lang="cs-CZ" sz="3200" b="1" dirty="0"/>
              <a:t>uspokojivé sociální vztahy </a:t>
            </a:r>
          </a:p>
          <a:p>
            <a:pPr marL="514350" indent="-514350">
              <a:buAutoNum type="arabicParenR"/>
            </a:pPr>
            <a:r>
              <a:rPr lang="cs-CZ" sz="3200" dirty="0"/>
              <a:t>Nepřiměřené chování a </a:t>
            </a:r>
            <a:r>
              <a:rPr lang="cs-CZ" sz="3200" b="1" dirty="0"/>
              <a:t>emotivní reakce </a:t>
            </a:r>
            <a:r>
              <a:rPr lang="cs-CZ" sz="3200" dirty="0"/>
              <a:t>v běžných podmínkách </a:t>
            </a:r>
          </a:p>
          <a:p>
            <a:pPr marL="514350" indent="-514350">
              <a:buAutoNum type="arabicParenR"/>
            </a:pPr>
            <a:r>
              <a:rPr lang="cs-CZ" sz="3200" dirty="0"/>
              <a:t>Celkový výrazný </a:t>
            </a:r>
            <a:r>
              <a:rPr lang="cs-CZ" sz="3200" b="1" dirty="0"/>
              <a:t>pocit neštěstí </a:t>
            </a:r>
            <a:r>
              <a:rPr lang="cs-CZ" sz="3200" dirty="0"/>
              <a:t>nebo deprese </a:t>
            </a:r>
          </a:p>
          <a:p>
            <a:pPr marL="514350" indent="-514350">
              <a:buAutoNum type="arabicParenR"/>
            </a:pPr>
            <a:r>
              <a:rPr lang="cs-CZ" sz="3200" dirty="0"/>
              <a:t>Tendence vyvolávat </a:t>
            </a:r>
            <a:r>
              <a:rPr lang="cs-CZ" sz="3200" b="1" dirty="0"/>
              <a:t>somatické symptomy</a:t>
            </a:r>
          </a:p>
        </p:txBody>
      </p:sp>
    </p:spTree>
    <p:extLst>
      <p:ext uri="{BB962C8B-B14F-4D97-AF65-F5344CB8AC3E}">
        <p14:creationId xmlns:p14="http://schemas.microsoft.com/office/powerpoint/2010/main" val="27770090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325563"/>
          </a:xfrm>
        </p:spPr>
        <p:txBody>
          <a:bodyPr/>
          <a:lstStyle/>
          <a:p>
            <a:r>
              <a:rPr lang="cs-CZ" dirty="0"/>
              <a:t>KONCEP RESILIENCE – „ODOLNOSTI“</a:t>
            </a:r>
          </a:p>
        </p:txBody>
      </p:sp>
      <p:sp>
        <p:nvSpPr>
          <p:cNvPr id="3" name="Zástupný symbol pro obsah 2"/>
          <p:cNvSpPr>
            <a:spLocks noGrp="1"/>
          </p:cNvSpPr>
          <p:nvPr>
            <p:ph idx="1"/>
          </p:nvPr>
        </p:nvSpPr>
        <p:spPr>
          <a:xfrm>
            <a:off x="296562" y="1556952"/>
            <a:ext cx="11895438" cy="5301048"/>
          </a:xfrm>
        </p:spPr>
        <p:txBody>
          <a:bodyPr/>
          <a:lstStyle/>
          <a:p>
            <a:r>
              <a:rPr lang="cs-CZ" dirty="0"/>
              <a:t>Školní prostředí může pomoci dětem překonat nepříznivé situaci tím, že </a:t>
            </a:r>
            <a:r>
              <a:rPr lang="cs-CZ" b="1" dirty="0"/>
              <a:t>jejich úspěch kompenzuje neúspěch v jiné oblasti</a:t>
            </a:r>
            <a:r>
              <a:rPr lang="cs-CZ" dirty="0"/>
              <a:t>. Ve škole vzniká řada podpůrných vztahů, dítě se může naučit </a:t>
            </a:r>
            <a:r>
              <a:rPr lang="cs-CZ" b="1" dirty="0" err="1"/>
              <a:t>copingové</a:t>
            </a:r>
            <a:r>
              <a:rPr lang="cs-CZ" b="1" dirty="0"/>
              <a:t> strategie</a:t>
            </a:r>
            <a:r>
              <a:rPr lang="cs-CZ" dirty="0"/>
              <a:t>, lze mu zprostředkovat nové zkušenosti a získává nové hodnoty. To vše se podílí na vytváření pozitivního sebehodnocení dítěte. </a:t>
            </a:r>
          </a:p>
          <a:p>
            <a:r>
              <a:rPr lang="cs-CZ" dirty="0" err="1"/>
              <a:t>Coping</a:t>
            </a:r>
            <a:r>
              <a:rPr lang="cs-CZ" dirty="0"/>
              <a:t> = způsob vyrovnávání se s různými typy zátěžových situací. Strategie se mohou zaměřovat </a:t>
            </a:r>
          </a:p>
          <a:p>
            <a:pPr marL="514350" indent="-514350">
              <a:buAutoNum type="alphaLcParenR"/>
            </a:pPr>
            <a:r>
              <a:rPr lang="cs-CZ" b="1" dirty="0"/>
              <a:t>na problém</a:t>
            </a:r>
            <a:r>
              <a:rPr lang="cs-CZ" dirty="0"/>
              <a:t>: analýza možností řešení, plán postupu vs. útěk od problémů (denní snění, přílišný spánek, alkohol, …) </a:t>
            </a:r>
          </a:p>
          <a:p>
            <a:pPr marL="514350" indent="-514350">
              <a:buAutoNum type="alphaLcParenR"/>
            </a:pPr>
            <a:r>
              <a:rPr lang="cs-CZ" b="1" dirty="0"/>
              <a:t>na emoce</a:t>
            </a:r>
            <a:r>
              <a:rPr lang="cs-CZ" dirty="0"/>
              <a:t>: vědomé snížení úzkosti z dané situace, snaha uklidnit se, přehodnotit situaci</a:t>
            </a:r>
          </a:p>
        </p:txBody>
      </p:sp>
    </p:spTree>
    <p:extLst>
      <p:ext uri="{BB962C8B-B14F-4D97-AF65-F5344CB8AC3E}">
        <p14:creationId xmlns:p14="http://schemas.microsoft.com/office/powerpoint/2010/main" val="19342329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07091"/>
            <a:ext cx="12192000" cy="1581664"/>
          </a:xfrm>
        </p:spPr>
        <p:txBody>
          <a:bodyPr>
            <a:normAutofit/>
          </a:bodyPr>
          <a:lstStyle/>
          <a:p>
            <a:r>
              <a:rPr lang="cs-CZ" cap="all" dirty="0"/>
              <a:t>Základní strategie zamezení vývoji problémového chování při výuce  </a:t>
            </a:r>
          </a:p>
        </p:txBody>
      </p:sp>
      <p:sp>
        <p:nvSpPr>
          <p:cNvPr id="3" name="Zástupný symbol pro obsah 2"/>
          <p:cNvSpPr>
            <a:spLocks noGrp="1"/>
          </p:cNvSpPr>
          <p:nvPr>
            <p:ph idx="1"/>
          </p:nvPr>
        </p:nvSpPr>
        <p:spPr>
          <a:xfrm>
            <a:off x="101600" y="1474574"/>
            <a:ext cx="12090400" cy="5383426"/>
          </a:xfrm>
        </p:spPr>
        <p:txBody>
          <a:bodyPr>
            <a:normAutofit fontScale="92500" lnSpcReduction="10000"/>
          </a:bodyPr>
          <a:lstStyle/>
          <a:p>
            <a:pPr marL="0" indent="0">
              <a:buNone/>
            </a:pPr>
            <a:r>
              <a:rPr lang="cs-CZ" b="1" dirty="0"/>
              <a:t>Pravidla třídy </a:t>
            </a:r>
          </a:p>
          <a:p>
            <a:pPr marL="0" indent="0">
              <a:buNone/>
            </a:pPr>
            <a:r>
              <a:rPr lang="cs-CZ" dirty="0"/>
              <a:t>• Stručná, založená na fair play, toleranci, vzájemném respektu </a:t>
            </a:r>
          </a:p>
          <a:p>
            <a:pPr marL="0" indent="0">
              <a:buNone/>
            </a:pPr>
            <a:r>
              <a:rPr lang="cs-CZ" dirty="0"/>
              <a:t>• Kopie pravidel každému žákovi (i učiteli) </a:t>
            </a:r>
          </a:p>
          <a:p>
            <a:pPr marL="0" indent="0">
              <a:buNone/>
            </a:pPr>
            <a:r>
              <a:rPr lang="cs-CZ" dirty="0"/>
              <a:t>• Ideál -  zvnitřnění </a:t>
            </a:r>
          </a:p>
          <a:p>
            <a:pPr marL="0" indent="0">
              <a:buNone/>
            </a:pPr>
            <a:r>
              <a:rPr lang="cs-CZ" dirty="0"/>
              <a:t>• Pozitivní formulace pravidel </a:t>
            </a:r>
          </a:p>
          <a:p>
            <a:pPr marL="0" indent="0">
              <a:buNone/>
            </a:pPr>
            <a:r>
              <a:rPr lang="cs-CZ" dirty="0"/>
              <a:t>• Tvorba pravidel za účasti žáků  </a:t>
            </a:r>
          </a:p>
          <a:p>
            <a:pPr marL="0" indent="0">
              <a:buNone/>
            </a:pPr>
            <a:r>
              <a:rPr lang="cs-CZ" b="1" dirty="0"/>
              <a:t>Pozitivní posilování </a:t>
            </a:r>
          </a:p>
          <a:p>
            <a:pPr marL="0" indent="0">
              <a:buNone/>
            </a:pPr>
            <a:r>
              <a:rPr lang="cs-CZ" dirty="0"/>
              <a:t>• Ústně (oceňovat jen zasloužené, podrobnější komentář) </a:t>
            </a:r>
          </a:p>
          <a:p>
            <a:pPr marL="0" indent="0">
              <a:buNone/>
            </a:pPr>
            <a:r>
              <a:rPr lang="cs-CZ" dirty="0"/>
              <a:t>• Známkou (i známkování má být interakcí) </a:t>
            </a:r>
          </a:p>
          <a:p>
            <a:pPr marL="0" indent="0">
              <a:buNone/>
            </a:pPr>
            <a:r>
              <a:rPr lang="cs-CZ" dirty="0"/>
              <a:t>• Záznamem (tabulky)  </a:t>
            </a:r>
          </a:p>
          <a:p>
            <a:pPr marL="0" indent="0">
              <a:buNone/>
            </a:pPr>
            <a:r>
              <a:rPr lang="cs-CZ" dirty="0"/>
              <a:t>Je důležité zaměřit se na </a:t>
            </a:r>
            <a:r>
              <a:rPr lang="cs-CZ" b="1" dirty="0"/>
              <a:t>funkční chování </a:t>
            </a:r>
            <a:r>
              <a:rPr lang="cs-CZ" dirty="0"/>
              <a:t>a přetvářet chování nefunkční, dále zaměřit se na </a:t>
            </a:r>
            <a:r>
              <a:rPr lang="cs-CZ" b="1" dirty="0"/>
              <a:t>změny a projevenu snahu</a:t>
            </a:r>
            <a:r>
              <a:rPr lang="cs-CZ" dirty="0"/>
              <a:t>.</a:t>
            </a:r>
          </a:p>
        </p:txBody>
      </p:sp>
    </p:spTree>
    <p:extLst>
      <p:ext uri="{BB962C8B-B14F-4D97-AF65-F5344CB8AC3E}">
        <p14:creationId xmlns:p14="http://schemas.microsoft.com/office/powerpoint/2010/main" val="96095626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61257" y="0"/>
            <a:ext cx="11930743" cy="6857999"/>
          </a:xfrm>
        </p:spPr>
        <p:txBody>
          <a:bodyPr>
            <a:noAutofit/>
          </a:bodyPr>
          <a:lstStyle/>
          <a:p>
            <a:pPr marL="0" indent="0">
              <a:buNone/>
            </a:pPr>
            <a:r>
              <a:rPr lang="cs-CZ" sz="3200" b="1" dirty="0"/>
              <a:t>Sankce </a:t>
            </a:r>
          </a:p>
          <a:p>
            <a:pPr marL="0" indent="0">
              <a:buNone/>
            </a:pPr>
            <a:r>
              <a:rPr lang="cs-CZ" sz="3200" dirty="0"/>
              <a:t>• Před potrestáním prověřit, </a:t>
            </a:r>
            <a:r>
              <a:rPr lang="cs-CZ" sz="3200" b="1" dirty="0">
                <a:solidFill>
                  <a:srgbClr val="FF0000"/>
                </a:solidFill>
              </a:rPr>
              <a:t>jak své chování chápe žák </a:t>
            </a:r>
            <a:r>
              <a:rPr lang="cs-CZ" sz="3200" dirty="0"/>
              <a:t>• Sankce spravedlivé, šetřit, aby byly účinné; </a:t>
            </a:r>
            <a:r>
              <a:rPr lang="cs-CZ" sz="3200" b="1" dirty="0">
                <a:solidFill>
                  <a:srgbClr val="0000FF"/>
                </a:solidFill>
              </a:rPr>
              <a:t>trestat chování, nikoli žáka</a:t>
            </a:r>
            <a:r>
              <a:rPr lang="cs-CZ" sz="3200" b="1" dirty="0">
                <a:solidFill>
                  <a:srgbClr val="FF0000"/>
                </a:solidFill>
              </a:rPr>
              <a:t> </a:t>
            </a:r>
            <a:r>
              <a:rPr lang="cs-CZ" sz="3200" dirty="0"/>
              <a:t>• Žáci jsou velmi citliví na nespravedlnost (pozor na značkování) </a:t>
            </a:r>
          </a:p>
          <a:p>
            <a:pPr marL="0" indent="0">
              <a:buNone/>
            </a:pPr>
            <a:r>
              <a:rPr lang="cs-CZ" sz="3200" dirty="0"/>
              <a:t>Doporučujeme zaměřit se spíše než na tresty </a:t>
            </a:r>
            <a:r>
              <a:rPr lang="cs-CZ" sz="3200" b="1" dirty="0"/>
              <a:t>na přirozené následky činů.   </a:t>
            </a:r>
          </a:p>
          <a:p>
            <a:pPr marL="0" indent="0">
              <a:buNone/>
            </a:pPr>
            <a:r>
              <a:rPr lang="cs-CZ" sz="3200" b="1" dirty="0"/>
              <a:t>Komunikace </a:t>
            </a:r>
          </a:p>
          <a:p>
            <a:pPr marL="0" indent="0">
              <a:buNone/>
            </a:pPr>
            <a:r>
              <a:rPr lang="cs-CZ" sz="3200" dirty="0"/>
              <a:t>• Zda žáci pochopili sdělení tak, jak bylo myšleno • Volit jazyk blízký dítěti • Využívat „já sdělení“ – vnímám, že…., myslím si, že..., mám pocit… • </a:t>
            </a:r>
            <a:r>
              <a:rPr lang="cs-CZ" sz="3200" b="1" dirty="0">
                <a:solidFill>
                  <a:srgbClr val="FF0000"/>
                </a:solidFill>
              </a:rPr>
              <a:t>Zpětnou vazbu zaměřit na chování dítěte, </a:t>
            </a:r>
            <a:r>
              <a:rPr lang="cs-CZ" sz="3200" b="1" dirty="0">
                <a:solidFill>
                  <a:srgbClr val="0000FF"/>
                </a:solidFill>
              </a:rPr>
              <a:t>nikoliv na jeho osobnost (riziko  stigmatizace) </a:t>
            </a:r>
            <a:r>
              <a:rPr lang="cs-CZ" sz="3200" dirty="0">
                <a:solidFill>
                  <a:srgbClr val="0000FF"/>
                </a:solidFill>
              </a:rPr>
              <a:t> </a:t>
            </a:r>
          </a:p>
          <a:p>
            <a:pPr marL="0" indent="0">
              <a:buNone/>
            </a:pPr>
            <a:r>
              <a:rPr lang="cs-CZ" sz="3200" dirty="0"/>
              <a:t>Cílená zpětná vazba by měla umožnit: sdílet pocity a zážitky, pojmenovat důležité momenty, zacílit pozornost určitým směrem, </a:t>
            </a:r>
            <a:r>
              <a:rPr lang="cs-CZ" sz="3200" b="1" dirty="0"/>
              <a:t>zviditelnit problémové situace, nehodnotit, přinášet zkušenosti</a:t>
            </a:r>
            <a:r>
              <a:rPr lang="cs-CZ" sz="3200" dirty="0"/>
              <a:t>. </a:t>
            </a:r>
          </a:p>
        </p:txBody>
      </p:sp>
    </p:spTree>
    <p:extLst>
      <p:ext uri="{BB962C8B-B14F-4D97-AF65-F5344CB8AC3E}">
        <p14:creationId xmlns:p14="http://schemas.microsoft.com/office/powerpoint/2010/main" val="24818126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870857"/>
          </a:xfrm>
        </p:spPr>
        <p:txBody>
          <a:bodyPr>
            <a:normAutofit fontScale="90000"/>
          </a:bodyPr>
          <a:lstStyle/>
          <a:p>
            <a:r>
              <a:rPr lang="cs-CZ" dirty="0">
                <a:solidFill>
                  <a:srgbClr val="FF0000"/>
                </a:solidFill>
              </a:rPr>
              <a:t>CÍLE</a:t>
            </a:r>
            <a:r>
              <a:rPr lang="cs-CZ" dirty="0"/>
              <a:t> PODPŮRNÝCH OPATŘENÍ CHOVÁNÍ: </a:t>
            </a:r>
            <a:r>
              <a:rPr lang="cs-CZ" sz="3200" dirty="0">
                <a:solidFill>
                  <a:srgbClr val="FF0000"/>
                </a:solidFill>
              </a:rPr>
              <a:t>seberegulace, práceschopnost, dovednost interakce s ostatními, kooperace, komunikace</a:t>
            </a:r>
            <a:endParaRPr lang="cs-CZ" dirty="0">
              <a:solidFill>
                <a:srgbClr val="FF0000"/>
              </a:solidFill>
            </a:endParaRPr>
          </a:p>
        </p:txBody>
      </p:sp>
      <p:sp>
        <p:nvSpPr>
          <p:cNvPr id="3" name="Zástupný symbol pro obsah 2"/>
          <p:cNvSpPr>
            <a:spLocks noGrp="1"/>
          </p:cNvSpPr>
          <p:nvPr>
            <p:ph idx="1"/>
          </p:nvPr>
        </p:nvSpPr>
        <p:spPr>
          <a:xfrm>
            <a:off x="0" y="870858"/>
            <a:ext cx="12192000" cy="5987142"/>
          </a:xfrm>
        </p:spPr>
        <p:txBody>
          <a:bodyPr>
            <a:normAutofit lnSpcReduction="10000"/>
          </a:bodyPr>
          <a:lstStyle/>
          <a:p>
            <a:pPr marL="0" indent="0">
              <a:buNone/>
            </a:pPr>
            <a:r>
              <a:rPr lang="cs-CZ" dirty="0"/>
              <a:t>Dva účely </a:t>
            </a:r>
          </a:p>
          <a:p>
            <a:pPr marL="514350" indent="-514350">
              <a:buFont typeface="+mj-lt"/>
              <a:buAutoNum type="alphaLcParenR"/>
            </a:pPr>
            <a:r>
              <a:rPr lang="cs-CZ" b="1" dirty="0"/>
              <a:t>Diagnostický</a:t>
            </a:r>
            <a:r>
              <a:rPr lang="cs-CZ" dirty="0"/>
              <a:t>: Cílem každé diagnostiky pedagoga je přesně vymezit silné a slabé stránky dítěte v jeho chování. Dobrá znalost konkrétních projevů v chování dítěte pomáhá pedagogovi dobře nastavit intervenci. </a:t>
            </a:r>
            <a:r>
              <a:rPr lang="cs-CZ" i="1" dirty="0"/>
              <a:t>Zaměřit se na podporu těch dovedností, které dítě neovládá </a:t>
            </a:r>
            <a:r>
              <a:rPr lang="cs-CZ" dirty="0"/>
              <a:t>popřípadě, které nemá natolik upevněné, aby je umělo užívat v běžných situacích učení a výuky – viz tabulka na s. 12.  </a:t>
            </a:r>
          </a:p>
          <a:p>
            <a:pPr marL="514350" indent="-514350">
              <a:buFont typeface="+mj-lt"/>
              <a:buAutoNum type="alphaLcParenR"/>
            </a:pPr>
            <a:r>
              <a:rPr lang="cs-CZ" b="1" dirty="0"/>
              <a:t>Hodnotící</a:t>
            </a:r>
            <a:r>
              <a:rPr lang="cs-CZ" dirty="0"/>
              <a:t>: Hodnotící škála má tři stupně.  Termín </a:t>
            </a:r>
            <a:r>
              <a:rPr lang="cs-CZ" b="1" dirty="0"/>
              <a:t>funkční </a:t>
            </a:r>
            <a:r>
              <a:rPr lang="cs-CZ" dirty="0"/>
              <a:t>označuje stupeň, kdy dovednost dítěte je na takové úrovni, že ji </a:t>
            </a:r>
            <a:r>
              <a:rPr lang="cs-CZ" i="1" dirty="0"/>
              <a:t>užívá v běžných situacích </a:t>
            </a:r>
            <a:r>
              <a:rPr lang="cs-CZ" dirty="0"/>
              <a:t>školního života v rámci řízených i neřízených činností a aktivit; kdy má již úroveň kompetence. Termín </a:t>
            </a:r>
            <a:r>
              <a:rPr lang="cs-CZ" b="1" dirty="0"/>
              <a:t>nejistý </a:t>
            </a:r>
            <a:r>
              <a:rPr lang="cs-CZ" dirty="0"/>
              <a:t>označuje stupeň, kdy dítě dovednost má rozvinutou, ale je pouze na takové úrovni, že ji užívá pouze </a:t>
            </a:r>
            <a:r>
              <a:rPr lang="cs-CZ" i="1" dirty="0"/>
              <a:t>někdy</a:t>
            </a:r>
            <a:r>
              <a:rPr lang="cs-CZ" dirty="0"/>
              <a:t> a to především v rámci řízených činností a aktivit. V běžných situacích školního života, kdy není pod přímou kontrolou, ji neužívá. Nemá tedy úroveň kompetence. Termín </a:t>
            </a:r>
            <a:r>
              <a:rPr lang="cs-CZ" b="1" dirty="0"/>
              <a:t>nefunkční </a:t>
            </a:r>
            <a:r>
              <a:rPr lang="cs-CZ" dirty="0"/>
              <a:t>označuje stupeň, kdy dovednost dítěte </a:t>
            </a:r>
            <a:r>
              <a:rPr lang="cs-CZ" i="1" dirty="0"/>
              <a:t>není vůbec rozvinutá</a:t>
            </a:r>
            <a:r>
              <a:rPr lang="cs-CZ" dirty="0"/>
              <a:t>. Neumí ji užívat ani v rámci řízených činností a aktivit. Potřebuje se ji nově naučit.</a:t>
            </a:r>
          </a:p>
        </p:txBody>
      </p:sp>
    </p:spTree>
    <p:extLst>
      <p:ext uri="{BB962C8B-B14F-4D97-AF65-F5344CB8AC3E}">
        <p14:creationId xmlns:p14="http://schemas.microsoft.com/office/powerpoint/2010/main" val="311192971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325563"/>
          </a:xfrm>
        </p:spPr>
        <p:txBody>
          <a:bodyPr/>
          <a:lstStyle/>
          <a:p>
            <a:r>
              <a:rPr lang="cs-CZ" dirty="0">
                <a:solidFill>
                  <a:srgbClr val="0000FF"/>
                </a:solidFill>
              </a:rPr>
              <a:t>PODPORA ŽÁKŮ SE SPECIFICKÝMI PORUCHAMI UČENÍ V BĚŽNÉ ŠKOLE</a:t>
            </a:r>
          </a:p>
        </p:txBody>
      </p:sp>
      <p:sp>
        <p:nvSpPr>
          <p:cNvPr id="3" name="Zástupný symbol pro obsah 2"/>
          <p:cNvSpPr>
            <a:spLocks noGrp="1"/>
          </p:cNvSpPr>
          <p:nvPr>
            <p:ph idx="1"/>
          </p:nvPr>
        </p:nvSpPr>
        <p:spPr>
          <a:xfrm>
            <a:off x="0" y="1325564"/>
            <a:ext cx="12192000" cy="5532436"/>
          </a:xfrm>
        </p:spPr>
        <p:txBody>
          <a:bodyPr>
            <a:normAutofit/>
          </a:bodyPr>
          <a:lstStyle/>
          <a:p>
            <a:pPr marL="0" indent="0">
              <a:spcBef>
                <a:spcPts val="0"/>
              </a:spcBef>
              <a:buNone/>
            </a:pPr>
            <a:r>
              <a:rPr lang="cs-CZ" sz="3200" dirty="0"/>
              <a:t>SPU = obtíže, ovlivňující způsob učení a zpracovávání informací, mají neurologický podklad, obvykle se projevují napříč generacemi rodin a to </a:t>
            </a:r>
            <a:r>
              <a:rPr lang="cs-CZ" sz="3200" b="1" dirty="0"/>
              <a:t>bez ohledu na úroveň inteligence</a:t>
            </a:r>
            <a:r>
              <a:rPr lang="cs-CZ" sz="3200" dirty="0"/>
              <a:t>.</a:t>
            </a:r>
          </a:p>
          <a:p>
            <a:pPr marL="0" indent="0">
              <a:spcBef>
                <a:spcPts val="0"/>
              </a:spcBef>
              <a:buNone/>
            </a:pPr>
            <a:r>
              <a:rPr lang="cs-CZ" sz="3200" dirty="0"/>
              <a:t>SPU zpravidla zahrnují:</a:t>
            </a:r>
          </a:p>
          <a:p>
            <a:pPr>
              <a:spcBef>
                <a:spcPts val="0"/>
              </a:spcBef>
            </a:pPr>
            <a:r>
              <a:rPr lang="cs-CZ" sz="3200" dirty="0"/>
              <a:t>dyslexii (specifická porucha čtení), </a:t>
            </a:r>
          </a:p>
          <a:p>
            <a:pPr>
              <a:spcBef>
                <a:spcPts val="0"/>
              </a:spcBef>
            </a:pPr>
            <a:r>
              <a:rPr lang="cs-CZ" sz="3200" dirty="0"/>
              <a:t>dyspraxii (vývojovou poruchu motorických dovedností, koordinace) </a:t>
            </a:r>
          </a:p>
          <a:p>
            <a:pPr>
              <a:spcBef>
                <a:spcPts val="0"/>
              </a:spcBef>
            </a:pPr>
            <a:r>
              <a:rPr lang="cs-CZ" sz="3200" dirty="0"/>
              <a:t>dysgrafii (specifická porucha grafického projevu), </a:t>
            </a:r>
          </a:p>
          <a:p>
            <a:pPr>
              <a:spcBef>
                <a:spcPts val="0"/>
              </a:spcBef>
            </a:pPr>
            <a:r>
              <a:rPr lang="cs-CZ" sz="3200" dirty="0"/>
              <a:t>dysortografii (specifická porucha pravopisu), </a:t>
            </a:r>
          </a:p>
          <a:p>
            <a:pPr>
              <a:spcBef>
                <a:spcPts val="0"/>
              </a:spcBef>
            </a:pPr>
            <a:r>
              <a:rPr lang="cs-CZ" sz="3200" dirty="0" err="1"/>
              <a:t>dyspinxii</a:t>
            </a:r>
            <a:r>
              <a:rPr lang="cs-CZ" sz="3200" dirty="0"/>
              <a:t> (specifická porucha výtvarných schopností), </a:t>
            </a:r>
          </a:p>
          <a:p>
            <a:pPr>
              <a:spcBef>
                <a:spcPts val="0"/>
              </a:spcBef>
            </a:pPr>
            <a:r>
              <a:rPr lang="cs-CZ" sz="3200" dirty="0" err="1"/>
              <a:t>dysmúzii</a:t>
            </a:r>
            <a:r>
              <a:rPr lang="cs-CZ" sz="3200" dirty="0"/>
              <a:t> (specifická porucha vnímání a reprodukce hudby)</a:t>
            </a:r>
          </a:p>
          <a:p>
            <a:pPr>
              <a:spcBef>
                <a:spcPts val="0"/>
              </a:spcBef>
            </a:pPr>
            <a:r>
              <a:rPr lang="cs-CZ" sz="3200" dirty="0"/>
              <a:t>dyskalkulii (specifická porucha matematických dovedností) </a:t>
            </a:r>
          </a:p>
          <a:p>
            <a:pPr>
              <a:spcBef>
                <a:spcPts val="0"/>
              </a:spcBef>
            </a:pPr>
            <a:r>
              <a:rPr lang="cs-CZ" sz="3200" dirty="0"/>
              <a:t>ADHD/ADD. </a:t>
            </a:r>
          </a:p>
        </p:txBody>
      </p:sp>
    </p:spTree>
    <p:extLst>
      <p:ext uri="{BB962C8B-B14F-4D97-AF65-F5344CB8AC3E}">
        <p14:creationId xmlns:p14="http://schemas.microsoft.com/office/powerpoint/2010/main" val="3249276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Obrázek 1">
            <a:extLst>
              <a:ext uri="{FF2B5EF4-FFF2-40B4-BE49-F238E27FC236}">
                <a16:creationId xmlns:a16="http://schemas.microsoft.com/office/drawing/2014/main" id="{FAF0BA6B-76E5-4940-A3F5-258598DA9255}"/>
              </a:ext>
            </a:extLst>
          </p:cNvPr>
          <p:cNvPicPr>
            <a:picLocks noChangeAspect="1"/>
          </p:cNvPicPr>
          <p:nvPr/>
        </p:nvPicPr>
        <p:blipFill>
          <a:blip r:embed="rId2">
            <a:extLst>
              <a:ext uri="{28A0092B-C50C-407E-A947-70E740481C1C}">
                <a14:useLocalDpi xmlns:a14="http://schemas.microsoft.com/office/drawing/2010/main" val="0"/>
              </a:ext>
            </a:extLst>
          </a:blip>
          <a:srcRect l="33531" t="8887" r="2975" b="47310"/>
          <a:stretch>
            <a:fillRect/>
          </a:stretch>
        </p:blipFill>
        <p:spPr bwMode="auto">
          <a:xfrm>
            <a:off x="3294063" y="-107950"/>
            <a:ext cx="7161212" cy="698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Nadpis 1">
            <a:extLst>
              <a:ext uri="{FF2B5EF4-FFF2-40B4-BE49-F238E27FC236}">
                <a16:creationId xmlns:a16="http://schemas.microsoft.com/office/drawing/2014/main" id="{67AFBBD8-C7EF-4A82-86A0-62F0C52BE81C}"/>
              </a:ext>
            </a:extLst>
          </p:cNvPr>
          <p:cNvSpPr txBox="1">
            <a:spLocks/>
          </p:cNvSpPr>
          <p:nvPr/>
        </p:nvSpPr>
        <p:spPr bwMode="auto">
          <a:xfrm>
            <a:off x="0" y="520700"/>
            <a:ext cx="372268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cs-CZ" altLang="cs-CZ" sz="4000" b="1" cap="all" dirty="0">
                <a:latin typeface="Calibri Light" panose="020F0302020204030204" pitchFamily="34" charset="0"/>
              </a:rPr>
              <a:t>Strukturace</a:t>
            </a:r>
            <a:endParaRPr lang="cs-CZ" altLang="cs-CZ" sz="4000" b="1" dirty="0">
              <a:latin typeface="Calibri Light" panose="020F0302020204030204" pitchFamily="34" charset="0"/>
            </a:endParaRPr>
          </a:p>
          <a:p>
            <a:pPr eaLnBrk="1" hangingPunct="1">
              <a:spcBef>
                <a:spcPct val="0"/>
              </a:spcBef>
              <a:buFontTx/>
              <a:buNone/>
            </a:pPr>
            <a:r>
              <a:rPr lang="cs-CZ" altLang="cs-CZ" sz="4000" b="1" dirty="0">
                <a:latin typeface="Calibri Light" panose="020F0302020204030204" pitchFamily="34" charset="0"/>
              </a:rPr>
              <a:t>OBJEKTU VZDĚLÁVÁNÍ (OV) SUBJEKTU VZDĚLÁVÁNÍ (SV)</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325563"/>
          </a:xfrm>
        </p:spPr>
        <p:txBody>
          <a:bodyPr/>
          <a:lstStyle/>
          <a:p>
            <a:r>
              <a:rPr lang="cs-CZ" cap="all" dirty="0"/>
              <a:t>Klasifikace deficitů dílčích funkcí</a:t>
            </a:r>
          </a:p>
        </p:txBody>
      </p:sp>
      <p:sp>
        <p:nvSpPr>
          <p:cNvPr id="3" name="Zástupný symbol pro obsah 2"/>
          <p:cNvSpPr>
            <a:spLocks noGrp="1"/>
          </p:cNvSpPr>
          <p:nvPr>
            <p:ph idx="1"/>
          </p:nvPr>
        </p:nvSpPr>
        <p:spPr>
          <a:xfrm>
            <a:off x="146957" y="1094014"/>
            <a:ext cx="12045043" cy="5763986"/>
          </a:xfrm>
        </p:spPr>
        <p:txBody>
          <a:bodyPr>
            <a:normAutofit lnSpcReduction="10000"/>
          </a:bodyPr>
          <a:lstStyle/>
          <a:p>
            <a:r>
              <a:rPr lang="cs-CZ" dirty="0"/>
              <a:t>Schopnost dítěte zaměřit se </a:t>
            </a:r>
            <a:r>
              <a:rPr lang="cs-CZ" b="1" dirty="0"/>
              <a:t>na důležité informace </a:t>
            </a:r>
            <a:r>
              <a:rPr lang="cs-CZ" dirty="0"/>
              <a:t>- schopnost diferenciace pozadí  a figury nebo zaměření pozornosti </a:t>
            </a:r>
          </a:p>
          <a:p>
            <a:r>
              <a:rPr lang="cs-CZ" dirty="0"/>
              <a:t>Schopnost </a:t>
            </a:r>
            <a:r>
              <a:rPr lang="cs-CZ" b="1" dirty="0"/>
              <a:t>rozlišovat věci podobné od věcí totožných</a:t>
            </a:r>
            <a:r>
              <a:rPr lang="cs-CZ" dirty="0"/>
              <a:t>, analyzovat celek na části -  schopnost optické a akustické diferenciace a členění jako funkce vnímání </a:t>
            </a:r>
          </a:p>
          <a:p>
            <a:r>
              <a:rPr lang="cs-CZ" dirty="0"/>
              <a:t>Schopnost </a:t>
            </a:r>
            <a:r>
              <a:rPr lang="cs-CZ" b="1" dirty="0"/>
              <a:t>spojit obraz viděný se slovem slyšeným </a:t>
            </a:r>
            <a:r>
              <a:rPr lang="cs-CZ" dirty="0"/>
              <a:t>(např. tvar a zvuk hlásky) - funkce intermodálního kódování </a:t>
            </a:r>
          </a:p>
          <a:p>
            <a:r>
              <a:rPr lang="cs-CZ" dirty="0"/>
              <a:t>Schopnost </a:t>
            </a:r>
            <a:r>
              <a:rPr lang="cs-CZ" b="1" dirty="0"/>
              <a:t>zapamatovat si viděné, slyšené</a:t>
            </a:r>
            <a:r>
              <a:rPr lang="cs-CZ" dirty="0"/>
              <a:t>, krátkodobě, dlouhodobě = schopnost optické, akustické a intermodální krátkodobé a dlouhodobé paměti </a:t>
            </a:r>
          </a:p>
          <a:p>
            <a:r>
              <a:rPr lang="cs-CZ" dirty="0"/>
              <a:t>Schopnost </a:t>
            </a:r>
            <a:r>
              <a:rPr lang="cs-CZ" b="1" dirty="0"/>
              <a:t>správně vnímat a pochopit jevy, tak, jak po sobě následují </a:t>
            </a:r>
            <a:r>
              <a:rPr lang="cs-CZ" dirty="0"/>
              <a:t>a tak plánovat a koordinovat své jednání - schopnost </a:t>
            </a:r>
            <a:r>
              <a:rPr lang="cs-CZ" dirty="0" err="1"/>
              <a:t>seriality</a:t>
            </a:r>
            <a:r>
              <a:rPr lang="cs-CZ" dirty="0"/>
              <a:t>, na níž je založena schopnost předjímání (anticipace) </a:t>
            </a:r>
          </a:p>
          <a:p>
            <a:r>
              <a:rPr lang="cs-CZ" dirty="0"/>
              <a:t>Schopnost </a:t>
            </a:r>
            <a:r>
              <a:rPr lang="cs-CZ" b="1" dirty="0"/>
              <a:t>orientovat se na vlastním těle a v prostoru</a:t>
            </a:r>
            <a:r>
              <a:rPr lang="cs-CZ" dirty="0"/>
              <a:t>, pochopení prostorových vztahů mezi předměty a jevy – úroveň vývoje vnímání schématu těla a orientace  v prostoru</a:t>
            </a:r>
          </a:p>
        </p:txBody>
      </p:sp>
    </p:spTree>
    <p:extLst>
      <p:ext uri="{BB962C8B-B14F-4D97-AF65-F5344CB8AC3E}">
        <p14:creationId xmlns:p14="http://schemas.microsoft.com/office/powerpoint/2010/main" val="79202137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821" y="0"/>
            <a:ext cx="10515600" cy="1325563"/>
          </a:xfrm>
        </p:spPr>
        <p:txBody>
          <a:bodyPr/>
          <a:lstStyle/>
          <a:p>
            <a:r>
              <a:rPr lang="cs-CZ" dirty="0"/>
              <a:t>DŮLEŽITOST ZRAKOVÉHO VNÍMÁNÍ</a:t>
            </a:r>
          </a:p>
        </p:txBody>
      </p:sp>
      <p:sp>
        <p:nvSpPr>
          <p:cNvPr id="3" name="Zástupný symbol pro obsah 2"/>
          <p:cNvSpPr>
            <a:spLocks noGrp="1"/>
          </p:cNvSpPr>
          <p:nvPr>
            <p:ph idx="1"/>
          </p:nvPr>
        </p:nvSpPr>
        <p:spPr>
          <a:xfrm>
            <a:off x="148281" y="1325563"/>
            <a:ext cx="12043719" cy="5532436"/>
          </a:xfrm>
        </p:spPr>
        <p:txBody>
          <a:bodyPr>
            <a:normAutofit/>
          </a:bodyPr>
          <a:lstStyle/>
          <a:p>
            <a:pPr marL="0" indent="0">
              <a:buNone/>
            </a:pPr>
            <a:r>
              <a:rPr lang="cs-CZ" dirty="0"/>
              <a:t>KONKRÉTNÍ DOPORUČENÍ K ROZVOJI:</a:t>
            </a:r>
          </a:p>
          <a:p>
            <a:pPr marL="0" indent="0">
              <a:buNone/>
            </a:pPr>
            <a:r>
              <a:rPr lang="pt-BR" b="1" dirty="0"/>
              <a:t>a) Rozlišování barev a tvarů </a:t>
            </a:r>
            <a:endParaRPr lang="pt-BR" dirty="0"/>
          </a:p>
          <a:p>
            <a:pPr marL="0" indent="0">
              <a:buNone/>
            </a:pPr>
            <a:r>
              <a:rPr lang="cs-CZ" b="1" dirty="0"/>
              <a:t>b) Zraková diferenciace </a:t>
            </a:r>
            <a:endParaRPr lang="cs-CZ" dirty="0"/>
          </a:p>
          <a:p>
            <a:pPr marL="0" indent="0">
              <a:buNone/>
            </a:pPr>
            <a:r>
              <a:rPr lang="cs-CZ" b="1" dirty="0"/>
              <a:t>c) Zraková analýza a syntéza </a:t>
            </a:r>
            <a:endParaRPr lang="cs-CZ" dirty="0"/>
          </a:p>
          <a:p>
            <a:pPr marL="0" indent="0">
              <a:buNone/>
            </a:pPr>
            <a:r>
              <a:rPr lang="cs-CZ" b="1" dirty="0"/>
              <a:t>d) Zraková paměť </a:t>
            </a:r>
            <a:endParaRPr lang="cs-CZ" dirty="0"/>
          </a:p>
          <a:p>
            <a:pPr marL="0" indent="0">
              <a:buNone/>
            </a:pPr>
            <a:r>
              <a:rPr lang="cs-CZ" b="1" dirty="0"/>
              <a:t>e) Rozlišování figura – pozadí </a:t>
            </a:r>
            <a:endParaRPr lang="cs-CZ" dirty="0"/>
          </a:p>
          <a:p>
            <a:pPr marL="0" indent="0">
              <a:buNone/>
            </a:pPr>
            <a:r>
              <a:rPr lang="cs-CZ" b="1" dirty="0"/>
              <a:t>f) Rozlišování inverzních </a:t>
            </a:r>
            <a:r>
              <a:rPr lang="cs-CZ" dirty="0"/>
              <a:t>(opačných: den x noc) </a:t>
            </a:r>
            <a:r>
              <a:rPr lang="cs-CZ" b="1" dirty="0"/>
              <a:t>a reverzních </a:t>
            </a:r>
            <a:r>
              <a:rPr lang="cs-CZ" dirty="0"/>
              <a:t>(obrácených: dveře otevírané zleva doprava x zprava doleva) </a:t>
            </a:r>
            <a:r>
              <a:rPr lang="cs-CZ" b="1" dirty="0"/>
              <a:t>figur </a:t>
            </a:r>
            <a:endParaRPr lang="cs-CZ" dirty="0"/>
          </a:p>
          <a:p>
            <a:pPr marL="0" indent="0">
              <a:buNone/>
            </a:pPr>
            <a:r>
              <a:rPr lang="cs-CZ" b="1" dirty="0"/>
              <a:t>g) Cvičení očních pohybů </a:t>
            </a:r>
            <a:endParaRPr lang="cs-CZ" dirty="0"/>
          </a:p>
          <a:p>
            <a:pPr marL="0" indent="0">
              <a:buNone/>
            </a:pPr>
            <a:r>
              <a:rPr lang="cs-CZ" b="1" dirty="0"/>
              <a:t>h) Postřehování, zvětšování rozsahu fixací </a:t>
            </a:r>
            <a:endParaRPr lang="cs-CZ" dirty="0"/>
          </a:p>
          <a:p>
            <a:pPr marL="0" indent="0">
              <a:buNone/>
            </a:pPr>
            <a:endParaRPr lang="cs-CZ" dirty="0"/>
          </a:p>
        </p:txBody>
      </p:sp>
    </p:spTree>
    <p:extLst>
      <p:ext uri="{BB962C8B-B14F-4D97-AF65-F5344CB8AC3E}">
        <p14:creationId xmlns:p14="http://schemas.microsoft.com/office/powerpoint/2010/main" val="398559749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665" y="0"/>
            <a:ext cx="12134335" cy="1219200"/>
          </a:xfrm>
        </p:spPr>
        <p:txBody>
          <a:bodyPr>
            <a:normAutofit fontScale="90000"/>
          </a:bodyPr>
          <a:lstStyle/>
          <a:p>
            <a:r>
              <a:rPr lang="cs-CZ" dirty="0"/>
              <a:t>DŮLEŽITOST SLUCHOVÉHO VNÍMÁNÍ A PROSTOROVÉ ORIENTACE</a:t>
            </a:r>
          </a:p>
        </p:txBody>
      </p:sp>
      <p:sp>
        <p:nvSpPr>
          <p:cNvPr id="3" name="Zástupný symbol pro obsah 2"/>
          <p:cNvSpPr>
            <a:spLocks noGrp="1"/>
          </p:cNvSpPr>
          <p:nvPr>
            <p:ph idx="1"/>
          </p:nvPr>
        </p:nvSpPr>
        <p:spPr>
          <a:xfrm>
            <a:off x="436605" y="1219200"/>
            <a:ext cx="11755395" cy="5638799"/>
          </a:xfrm>
        </p:spPr>
        <p:txBody>
          <a:bodyPr>
            <a:normAutofit/>
          </a:bodyPr>
          <a:lstStyle/>
          <a:p>
            <a:pPr marL="0" indent="0">
              <a:buNone/>
            </a:pPr>
            <a:endParaRPr lang="cs-CZ" b="1" dirty="0"/>
          </a:p>
          <a:p>
            <a:pPr marL="0" indent="0">
              <a:buNone/>
            </a:pPr>
            <a:r>
              <a:rPr lang="cs-CZ" b="1" dirty="0"/>
              <a:t>SLUCH</a:t>
            </a:r>
          </a:p>
          <a:p>
            <a:pPr marL="0" indent="0">
              <a:buNone/>
            </a:pPr>
            <a:r>
              <a:rPr lang="cs-CZ" dirty="0"/>
              <a:t>a) Nácvik naslouchání </a:t>
            </a:r>
          </a:p>
          <a:p>
            <a:pPr marL="0" indent="0">
              <a:buNone/>
            </a:pPr>
            <a:r>
              <a:rPr lang="cs-CZ" dirty="0"/>
              <a:t>b) Sluchová paměť </a:t>
            </a:r>
          </a:p>
          <a:p>
            <a:pPr marL="0" indent="0">
              <a:buNone/>
            </a:pPr>
            <a:r>
              <a:rPr lang="cs-CZ" dirty="0"/>
              <a:t>c) Sluchová diferenciace </a:t>
            </a:r>
          </a:p>
          <a:p>
            <a:pPr marL="0" indent="0">
              <a:buNone/>
            </a:pPr>
            <a:r>
              <a:rPr lang="cs-CZ" dirty="0"/>
              <a:t>d) Sluchová analýza a syntéza </a:t>
            </a:r>
          </a:p>
          <a:p>
            <a:pPr marL="0" indent="0">
              <a:buNone/>
            </a:pPr>
            <a:r>
              <a:rPr lang="pt-BR" dirty="0"/>
              <a:t>e) Vnímání a reprodukce rytmu </a:t>
            </a:r>
            <a:endParaRPr lang="cs-CZ" dirty="0"/>
          </a:p>
          <a:p>
            <a:pPr marL="0" indent="0">
              <a:buNone/>
            </a:pPr>
            <a:endParaRPr lang="cs-CZ" b="1" dirty="0"/>
          </a:p>
          <a:p>
            <a:pPr marL="0" indent="0">
              <a:buNone/>
            </a:pPr>
            <a:r>
              <a:rPr lang="cs-CZ" b="1" dirty="0"/>
              <a:t>ORIENTACE</a:t>
            </a:r>
          </a:p>
          <a:p>
            <a:pPr marL="0" indent="0">
              <a:buNone/>
            </a:pPr>
            <a:r>
              <a:rPr lang="cs-CZ" dirty="0"/>
              <a:t>a) Rozvoj prostorové a pravolevé orientace </a:t>
            </a:r>
          </a:p>
          <a:p>
            <a:pPr marL="0" indent="0">
              <a:buNone/>
            </a:pPr>
            <a:r>
              <a:rPr lang="fi-FI" dirty="0"/>
              <a:t>b) Činnosti k rozvoji seriality </a:t>
            </a:r>
          </a:p>
          <a:p>
            <a:pPr marL="0" indent="0">
              <a:buNone/>
            </a:pPr>
            <a:endParaRPr lang="pt-BR" dirty="0"/>
          </a:p>
        </p:txBody>
      </p:sp>
    </p:spTree>
    <p:extLst>
      <p:ext uri="{BB962C8B-B14F-4D97-AF65-F5344CB8AC3E}">
        <p14:creationId xmlns:p14="http://schemas.microsoft.com/office/powerpoint/2010/main" val="17464245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93271" y="1"/>
            <a:ext cx="10515600" cy="906162"/>
          </a:xfrm>
        </p:spPr>
        <p:txBody>
          <a:bodyPr/>
          <a:lstStyle/>
          <a:p>
            <a:r>
              <a:rPr lang="cs-CZ" cap="all" dirty="0"/>
              <a:t>Dyslexie a reedukace dyslexie</a:t>
            </a:r>
          </a:p>
        </p:txBody>
      </p:sp>
      <p:sp>
        <p:nvSpPr>
          <p:cNvPr id="3" name="Zástupný symbol pro obsah 2"/>
          <p:cNvSpPr>
            <a:spLocks noGrp="1"/>
          </p:cNvSpPr>
          <p:nvPr>
            <p:ph idx="1"/>
          </p:nvPr>
        </p:nvSpPr>
        <p:spPr>
          <a:xfrm>
            <a:off x="0" y="840260"/>
            <a:ext cx="12192000" cy="6017740"/>
          </a:xfrm>
        </p:spPr>
        <p:txBody>
          <a:bodyPr>
            <a:normAutofit/>
          </a:bodyPr>
          <a:lstStyle/>
          <a:p>
            <a:pPr marL="0" indent="0">
              <a:spcBef>
                <a:spcPts val="600"/>
              </a:spcBef>
              <a:buNone/>
            </a:pPr>
            <a:r>
              <a:rPr lang="cs-CZ" sz="3000" b="1" dirty="0"/>
              <a:t>Charakteristické znaky:</a:t>
            </a:r>
          </a:p>
          <a:p>
            <a:pPr>
              <a:spcBef>
                <a:spcPts val="600"/>
              </a:spcBef>
            </a:pPr>
            <a:r>
              <a:rPr lang="cs-CZ" sz="3000" dirty="0"/>
              <a:t>Rychlost čtení</a:t>
            </a:r>
          </a:p>
          <a:p>
            <a:pPr>
              <a:spcBef>
                <a:spcPts val="600"/>
              </a:spcBef>
            </a:pPr>
            <a:r>
              <a:rPr lang="cs-CZ" sz="3000" dirty="0"/>
              <a:t>Chybovost</a:t>
            </a:r>
          </a:p>
          <a:p>
            <a:pPr>
              <a:spcBef>
                <a:spcPts val="600"/>
              </a:spcBef>
            </a:pPr>
            <a:r>
              <a:rPr lang="cs-CZ" sz="3000" dirty="0"/>
              <a:t>Technika  čtení</a:t>
            </a:r>
          </a:p>
          <a:p>
            <a:pPr>
              <a:spcBef>
                <a:spcPts val="600"/>
              </a:spcBef>
            </a:pPr>
            <a:r>
              <a:rPr lang="cs-CZ" sz="3000" dirty="0"/>
              <a:t>Porozumění čtenému textu</a:t>
            </a:r>
          </a:p>
          <a:p>
            <a:pPr marL="0" indent="0">
              <a:spcBef>
                <a:spcPts val="600"/>
              </a:spcBef>
              <a:buNone/>
            </a:pPr>
            <a:endParaRPr lang="cs-CZ" sz="3000" b="1" dirty="0"/>
          </a:p>
          <a:p>
            <a:pPr marL="0" indent="0">
              <a:spcBef>
                <a:spcPts val="600"/>
              </a:spcBef>
              <a:buNone/>
            </a:pPr>
            <a:r>
              <a:rPr lang="cs-CZ" sz="3000" b="1" dirty="0"/>
              <a:t>Reedukace: </a:t>
            </a:r>
          </a:p>
          <a:p>
            <a:pPr>
              <a:spcBef>
                <a:spcPts val="600"/>
              </a:spcBef>
            </a:pPr>
            <a:r>
              <a:rPr lang="cs-CZ" sz="3000" dirty="0" err="1"/>
              <a:t>Zrakoprostorová</a:t>
            </a:r>
            <a:r>
              <a:rPr lang="cs-CZ" sz="3000" dirty="0"/>
              <a:t> identifikace písmen</a:t>
            </a:r>
          </a:p>
          <a:p>
            <a:pPr>
              <a:spcBef>
                <a:spcPts val="600"/>
              </a:spcBef>
            </a:pPr>
            <a:r>
              <a:rPr lang="cs-CZ" sz="3000" dirty="0"/>
              <a:t>Spojení hláska-písmeno</a:t>
            </a:r>
          </a:p>
          <a:p>
            <a:pPr>
              <a:spcBef>
                <a:spcPts val="600"/>
              </a:spcBef>
            </a:pPr>
            <a:r>
              <a:rPr lang="cs-CZ" sz="3000" dirty="0"/>
              <a:t>Spojování písmen do slabik</a:t>
            </a:r>
          </a:p>
          <a:p>
            <a:pPr>
              <a:spcBef>
                <a:spcPts val="600"/>
              </a:spcBef>
            </a:pPr>
            <a:r>
              <a:rPr lang="cs-CZ" sz="3000" dirty="0"/>
              <a:t>Čtení slov se zvyšující se náročností hláskové stavby</a:t>
            </a:r>
          </a:p>
          <a:p>
            <a:pPr>
              <a:spcBef>
                <a:spcPts val="600"/>
              </a:spcBef>
            </a:pPr>
            <a:r>
              <a:rPr lang="cs-CZ" sz="3000" dirty="0"/>
              <a:t>Čtení vět, souvislého textu</a:t>
            </a:r>
          </a:p>
          <a:p>
            <a:pPr>
              <a:spcBef>
                <a:spcPts val="600"/>
              </a:spcBef>
            </a:pPr>
            <a:endParaRPr lang="cs-CZ" sz="3000" dirty="0"/>
          </a:p>
          <a:p>
            <a:pPr marL="0" indent="0">
              <a:spcBef>
                <a:spcPts val="600"/>
              </a:spcBef>
              <a:buNone/>
            </a:pPr>
            <a:endParaRPr lang="cs-CZ" sz="3000" dirty="0"/>
          </a:p>
        </p:txBody>
      </p:sp>
    </p:spTree>
    <p:extLst>
      <p:ext uri="{BB962C8B-B14F-4D97-AF65-F5344CB8AC3E}">
        <p14:creationId xmlns:p14="http://schemas.microsoft.com/office/powerpoint/2010/main" val="136622357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325563"/>
          </a:xfrm>
        </p:spPr>
        <p:txBody>
          <a:bodyPr/>
          <a:lstStyle/>
          <a:p>
            <a:r>
              <a:rPr lang="cs-CZ" cap="all" dirty="0"/>
              <a:t>Reedukační metody při nácviku čtení</a:t>
            </a:r>
          </a:p>
        </p:txBody>
      </p:sp>
      <p:sp>
        <p:nvSpPr>
          <p:cNvPr id="3" name="Zástupný symbol pro obsah 2"/>
          <p:cNvSpPr>
            <a:spLocks noGrp="1"/>
          </p:cNvSpPr>
          <p:nvPr>
            <p:ph idx="1"/>
          </p:nvPr>
        </p:nvSpPr>
        <p:spPr>
          <a:xfrm>
            <a:off x="65314" y="1316596"/>
            <a:ext cx="12061371" cy="5532437"/>
          </a:xfrm>
        </p:spPr>
        <p:txBody>
          <a:bodyPr>
            <a:normAutofit/>
          </a:bodyPr>
          <a:lstStyle/>
          <a:p>
            <a:pPr marL="742950" indent="-742950">
              <a:buFont typeface="+mj-lt"/>
              <a:buAutoNum type="alphaLcParenR"/>
            </a:pPr>
            <a:r>
              <a:rPr lang="cs-CZ" sz="4400" dirty="0"/>
              <a:t>Metoda obtahování </a:t>
            </a:r>
          </a:p>
          <a:p>
            <a:pPr marL="742950" indent="-742950">
              <a:buFont typeface="+mj-lt"/>
              <a:buAutoNum type="alphaLcParenR"/>
            </a:pPr>
            <a:r>
              <a:rPr lang="cs-CZ" sz="4400" dirty="0"/>
              <a:t>Metoda </a:t>
            </a:r>
            <a:r>
              <a:rPr lang="cs-CZ" sz="4400" dirty="0" err="1"/>
              <a:t>Fernaldové</a:t>
            </a:r>
            <a:r>
              <a:rPr lang="cs-CZ" sz="4400" dirty="0"/>
              <a:t>: (1)letmé projití textu, (2)podtržení nesnadných slov, (3) opakované projití textu, (4) přečtení podtržených slov, (5) přečtení celého textu</a:t>
            </a:r>
          </a:p>
          <a:p>
            <a:pPr marL="742950" indent="-742950">
              <a:buFont typeface="+mj-lt"/>
              <a:buAutoNum type="alphaLcParenR"/>
            </a:pPr>
            <a:r>
              <a:rPr lang="cs-CZ" sz="4400" dirty="0"/>
              <a:t>Metoda postřehování</a:t>
            </a:r>
          </a:p>
          <a:p>
            <a:pPr marL="742950" indent="-742950">
              <a:buFont typeface="+mj-lt"/>
              <a:buAutoNum type="alphaLcParenR"/>
            </a:pPr>
            <a:r>
              <a:rPr lang="cs-CZ" sz="4400" dirty="0"/>
              <a:t>Čtení se záložkou (okénkem) </a:t>
            </a:r>
          </a:p>
          <a:p>
            <a:pPr marL="742950" indent="-742950">
              <a:buFont typeface="+mj-lt"/>
              <a:buAutoNum type="alphaLcParenR"/>
            </a:pPr>
            <a:r>
              <a:rPr lang="cs-CZ" sz="4400" dirty="0"/>
              <a:t>Metoda globálního čtení</a:t>
            </a:r>
          </a:p>
        </p:txBody>
      </p:sp>
    </p:spTree>
    <p:extLst>
      <p:ext uri="{BB962C8B-B14F-4D97-AF65-F5344CB8AC3E}">
        <p14:creationId xmlns:p14="http://schemas.microsoft.com/office/powerpoint/2010/main" val="264334989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7571" y="0"/>
            <a:ext cx="10515600" cy="1325563"/>
          </a:xfrm>
        </p:spPr>
        <p:txBody>
          <a:bodyPr/>
          <a:lstStyle/>
          <a:p>
            <a:r>
              <a:rPr lang="cs-CZ" dirty="0"/>
              <a:t>DYSGRAFIE</a:t>
            </a:r>
          </a:p>
        </p:txBody>
      </p:sp>
      <p:sp>
        <p:nvSpPr>
          <p:cNvPr id="3" name="Zástupný symbol pro obsah 2"/>
          <p:cNvSpPr>
            <a:spLocks noGrp="1"/>
          </p:cNvSpPr>
          <p:nvPr>
            <p:ph idx="1"/>
          </p:nvPr>
        </p:nvSpPr>
        <p:spPr>
          <a:xfrm>
            <a:off x="0" y="1012370"/>
            <a:ext cx="12192000" cy="5845629"/>
          </a:xfrm>
        </p:spPr>
        <p:txBody>
          <a:bodyPr>
            <a:normAutofit/>
          </a:bodyPr>
          <a:lstStyle/>
          <a:p>
            <a:pPr marL="0" indent="0">
              <a:buNone/>
            </a:pPr>
            <a:r>
              <a:rPr lang="cs-CZ" sz="3600" dirty="0"/>
              <a:t>Charakteristické projevy (</a:t>
            </a:r>
            <a:r>
              <a:rPr lang="cs-CZ" sz="3600" dirty="0" err="1"/>
              <a:t>Bryce</a:t>
            </a:r>
            <a:r>
              <a:rPr lang="cs-CZ" sz="3600" dirty="0"/>
              <a:t> &amp; </a:t>
            </a:r>
            <a:r>
              <a:rPr lang="cs-CZ" sz="3600" dirty="0" err="1"/>
              <a:t>Stephens</a:t>
            </a:r>
            <a:r>
              <a:rPr lang="cs-CZ" sz="3600" dirty="0"/>
              <a:t>, 2014): </a:t>
            </a:r>
          </a:p>
          <a:p>
            <a:pPr marL="0" indent="0">
              <a:buNone/>
            </a:pPr>
            <a:r>
              <a:rPr lang="cs-CZ" sz="3600" dirty="0"/>
              <a:t>Věk 4 – 6 </a:t>
            </a:r>
          </a:p>
          <a:p>
            <a:r>
              <a:rPr lang="cs-CZ" sz="3600" dirty="0"/>
              <a:t>Křečovitý </a:t>
            </a:r>
            <a:r>
              <a:rPr lang="cs-CZ" sz="3600" b="1" dirty="0"/>
              <a:t>úchop </a:t>
            </a:r>
            <a:r>
              <a:rPr lang="cs-CZ" sz="3600" dirty="0"/>
              <a:t>psacího náčiní; </a:t>
            </a:r>
          </a:p>
          <a:p>
            <a:r>
              <a:rPr lang="cs-CZ" sz="3600" dirty="0"/>
              <a:t>Problematické </a:t>
            </a:r>
            <a:r>
              <a:rPr lang="cs-CZ" sz="3600" b="1" dirty="0"/>
              <a:t>osvojování abecedy </a:t>
            </a:r>
            <a:r>
              <a:rPr lang="cs-CZ" sz="3600" dirty="0"/>
              <a:t>včetně neschopnosti naučit se písmena vlastního jména; </a:t>
            </a:r>
          </a:p>
          <a:p>
            <a:r>
              <a:rPr lang="cs-CZ" sz="3600" b="1" dirty="0"/>
              <a:t>Nechuť</a:t>
            </a:r>
            <a:r>
              <a:rPr lang="cs-CZ" sz="3600" dirty="0"/>
              <a:t> (až averze) </a:t>
            </a:r>
            <a:r>
              <a:rPr lang="cs-CZ" sz="3600" b="1" dirty="0"/>
              <a:t>k psaní </a:t>
            </a:r>
            <a:r>
              <a:rPr lang="cs-CZ" sz="3600" dirty="0"/>
              <a:t>a malování; </a:t>
            </a:r>
          </a:p>
          <a:p>
            <a:r>
              <a:rPr lang="cs-CZ" sz="3600" dirty="0"/>
              <a:t>Vyhýbání se nebo </a:t>
            </a:r>
            <a:r>
              <a:rPr lang="cs-CZ" sz="3600" b="1" dirty="0"/>
              <a:t>slabý výkon </a:t>
            </a:r>
            <a:r>
              <a:rPr lang="cs-CZ" sz="3600" dirty="0"/>
              <a:t>v činnostech jemné motoriky, jako je malování, držení tužky, kreslení nebo stříhání nůžkami; </a:t>
            </a:r>
          </a:p>
          <a:p>
            <a:r>
              <a:rPr lang="cs-CZ" sz="3600" dirty="0"/>
              <a:t> </a:t>
            </a:r>
            <a:r>
              <a:rPr lang="cs-CZ" sz="3600" b="1" dirty="0"/>
              <a:t>Frustrace</a:t>
            </a:r>
            <a:r>
              <a:rPr lang="cs-CZ" sz="3600" dirty="0"/>
              <a:t> při kreslení nebo psaní</a:t>
            </a:r>
          </a:p>
        </p:txBody>
      </p:sp>
    </p:spTree>
    <p:extLst>
      <p:ext uri="{BB962C8B-B14F-4D97-AF65-F5344CB8AC3E}">
        <p14:creationId xmlns:p14="http://schemas.microsoft.com/office/powerpoint/2010/main" val="347606567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930729"/>
          </a:xfrm>
        </p:spPr>
        <p:txBody>
          <a:bodyPr>
            <a:normAutofit/>
          </a:bodyPr>
          <a:lstStyle/>
          <a:p>
            <a:r>
              <a:rPr lang="cs-CZ" cap="all" dirty="0"/>
              <a:t>Reedukační postupy při nácviku psaní </a:t>
            </a:r>
          </a:p>
        </p:txBody>
      </p:sp>
      <p:sp>
        <p:nvSpPr>
          <p:cNvPr id="3" name="Zástupný symbol pro obsah 2"/>
          <p:cNvSpPr>
            <a:spLocks noGrp="1"/>
          </p:cNvSpPr>
          <p:nvPr>
            <p:ph idx="1"/>
          </p:nvPr>
        </p:nvSpPr>
        <p:spPr>
          <a:xfrm>
            <a:off x="146957" y="930728"/>
            <a:ext cx="12045043" cy="5927271"/>
          </a:xfrm>
        </p:spPr>
        <p:txBody>
          <a:bodyPr>
            <a:noAutofit/>
          </a:bodyPr>
          <a:lstStyle/>
          <a:p>
            <a:pPr marL="514350" indent="-514350">
              <a:buFont typeface="+mj-lt"/>
              <a:buAutoNum type="alphaLcParenR"/>
            </a:pPr>
            <a:r>
              <a:rPr lang="cs-CZ" sz="3200" dirty="0"/>
              <a:t>Příprava na psaní a motorické cviky. Úroveň předškolní přípravy v oblasti </a:t>
            </a:r>
            <a:r>
              <a:rPr lang="cs-CZ" sz="3200" dirty="0" err="1"/>
              <a:t>grafomotoriky</a:t>
            </a:r>
            <a:r>
              <a:rPr lang="cs-CZ" sz="3200" dirty="0"/>
              <a:t> významně ovlivňuje budoucí školní úspěšnost.</a:t>
            </a:r>
          </a:p>
          <a:p>
            <a:pPr marL="514350" indent="-514350">
              <a:buFont typeface="+mj-lt"/>
              <a:buAutoNum type="alphaLcParenR"/>
            </a:pPr>
            <a:r>
              <a:rPr lang="cs-CZ" sz="3200" dirty="0"/>
              <a:t>Cvičení rozvíjející jemnou motoriku a senzomotorickou-koordinaci. Záměrem těchto cvičení je uvolnění nežádoucího svalového napětí  a zdokonalení pohybových dovedností k celkové souhře. </a:t>
            </a:r>
          </a:p>
          <a:p>
            <a:pPr marL="514350" indent="-514350">
              <a:buFont typeface="+mj-lt"/>
              <a:buAutoNum type="alphaLcParenR"/>
            </a:pPr>
            <a:r>
              <a:rPr lang="cs-CZ" sz="3200" dirty="0" err="1"/>
              <a:t>Grafomotorický</a:t>
            </a:r>
            <a:r>
              <a:rPr lang="cs-CZ" sz="3200" dirty="0"/>
              <a:t> nácvik. Předpokladem samotného </a:t>
            </a:r>
            <a:r>
              <a:rPr lang="cs-CZ" sz="3200" dirty="0" err="1"/>
              <a:t>grafomotorického</a:t>
            </a:r>
            <a:r>
              <a:rPr lang="cs-CZ" sz="3200" dirty="0"/>
              <a:t> nácviku je určitá úroveň hrubé  a jemné motoriky, schopnost zapamatování a napodobení pohybu (dílčí funkce) pohybová koordinace a zralost percepčně-kognitivních funkcí.  V rámci každodenních rituálů by měly být zařazeny také cviky k uvolnění </a:t>
            </a:r>
            <a:r>
              <a:rPr lang="cs-CZ" sz="3200" b="1" dirty="0"/>
              <a:t>hrubé a jemné motoriky</a:t>
            </a:r>
          </a:p>
        </p:txBody>
      </p:sp>
    </p:spTree>
    <p:extLst>
      <p:ext uri="{BB962C8B-B14F-4D97-AF65-F5344CB8AC3E}">
        <p14:creationId xmlns:p14="http://schemas.microsoft.com/office/powerpoint/2010/main" val="304641350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816429"/>
          </a:xfrm>
        </p:spPr>
        <p:txBody>
          <a:bodyPr>
            <a:normAutofit/>
          </a:bodyPr>
          <a:lstStyle/>
          <a:p>
            <a:r>
              <a:rPr lang="cs-CZ" dirty="0"/>
              <a:t>DYSORTOHRAFIE A REEDUKACE SPECIFICKÝCH CHYB</a:t>
            </a:r>
          </a:p>
        </p:txBody>
      </p:sp>
      <p:sp>
        <p:nvSpPr>
          <p:cNvPr id="3" name="Zástupný symbol pro obsah 2"/>
          <p:cNvSpPr>
            <a:spLocks noGrp="1"/>
          </p:cNvSpPr>
          <p:nvPr>
            <p:ph idx="1"/>
          </p:nvPr>
        </p:nvSpPr>
        <p:spPr>
          <a:xfrm>
            <a:off x="0" y="1289957"/>
            <a:ext cx="12192000" cy="5568042"/>
          </a:xfrm>
        </p:spPr>
        <p:txBody>
          <a:bodyPr>
            <a:normAutofit/>
          </a:bodyPr>
          <a:lstStyle/>
          <a:p>
            <a:pPr marL="0" indent="0">
              <a:buNone/>
            </a:pPr>
            <a:r>
              <a:rPr lang="cs-CZ" sz="3600" dirty="0"/>
              <a:t>a) Rozlišování krátkých a dlouhých samohlásek </a:t>
            </a:r>
          </a:p>
          <a:p>
            <a:pPr marL="0" indent="0">
              <a:buNone/>
            </a:pPr>
            <a:r>
              <a:rPr lang="cs-CZ" sz="3600" dirty="0"/>
              <a:t>b) Rozlišování slabik </a:t>
            </a:r>
            <a:r>
              <a:rPr lang="cs-CZ" sz="3600" dirty="0" err="1"/>
              <a:t>dy</a:t>
            </a:r>
            <a:r>
              <a:rPr lang="cs-CZ" sz="3600" dirty="0"/>
              <a:t>-di, ty-ti, </a:t>
            </a:r>
            <a:r>
              <a:rPr lang="cs-CZ" sz="3600" dirty="0" err="1"/>
              <a:t>ny</a:t>
            </a:r>
            <a:r>
              <a:rPr lang="cs-CZ" sz="3600" dirty="0"/>
              <a:t>-ni.  </a:t>
            </a:r>
          </a:p>
          <a:p>
            <a:pPr marL="0" indent="0">
              <a:buNone/>
            </a:pPr>
            <a:r>
              <a:rPr lang="cs-CZ" sz="3600" dirty="0"/>
              <a:t>c) Rozlišování sykavek s, c, z, š, č, ž</a:t>
            </a:r>
          </a:p>
          <a:p>
            <a:pPr marL="0" indent="0">
              <a:buNone/>
            </a:pPr>
            <a:r>
              <a:rPr lang="cs-CZ" sz="3600" dirty="0"/>
              <a:t>d) Vynechávání, přidávání, přesmykování písmen, slabik </a:t>
            </a:r>
          </a:p>
          <a:p>
            <a:pPr marL="0" indent="0">
              <a:buNone/>
            </a:pPr>
            <a:r>
              <a:rPr lang="cs-CZ" sz="3600" dirty="0"/>
              <a:t>e) Hranice slov v písmu.  </a:t>
            </a:r>
          </a:p>
          <a:p>
            <a:pPr marL="0" indent="0">
              <a:buNone/>
            </a:pPr>
            <a:r>
              <a:rPr lang="cs-CZ" sz="3600" dirty="0"/>
              <a:t>f) Osvojování gramatických pravidel </a:t>
            </a:r>
          </a:p>
          <a:p>
            <a:pPr marL="0" indent="0">
              <a:buNone/>
            </a:pPr>
            <a:endParaRPr lang="cs-CZ" sz="3600" dirty="0"/>
          </a:p>
          <a:p>
            <a:pPr marL="0" indent="0">
              <a:buNone/>
            </a:pPr>
            <a:r>
              <a:rPr lang="cs-CZ" sz="3600" dirty="0"/>
              <a:t>Důležitý je rozvoj slovní zásoby! Alternativou diktátu jsou </a:t>
            </a:r>
            <a:r>
              <a:rPr lang="cs-CZ" sz="3600" dirty="0" err="1"/>
              <a:t>autodiktáty</a:t>
            </a:r>
            <a:r>
              <a:rPr lang="cs-CZ" sz="3600" dirty="0"/>
              <a:t>.</a:t>
            </a:r>
          </a:p>
        </p:txBody>
      </p:sp>
    </p:spTree>
    <p:extLst>
      <p:ext uri="{BB962C8B-B14F-4D97-AF65-F5344CB8AC3E}">
        <p14:creationId xmlns:p14="http://schemas.microsoft.com/office/powerpoint/2010/main" val="45208568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42900"/>
            <a:ext cx="10515600" cy="1325563"/>
          </a:xfrm>
        </p:spPr>
        <p:txBody>
          <a:bodyPr/>
          <a:lstStyle/>
          <a:p>
            <a:r>
              <a:rPr lang="cs-CZ" dirty="0"/>
              <a:t>DYSKALKULIE A JEJÍ REEDUKACE</a:t>
            </a:r>
          </a:p>
        </p:txBody>
      </p:sp>
      <p:sp>
        <p:nvSpPr>
          <p:cNvPr id="3" name="Zástupný symbol pro obsah 2"/>
          <p:cNvSpPr>
            <a:spLocks noGrp="1"/>
          </p:cNvSpPr>
          <p:nvPr>
            <p:ph idx="1"/>
          </p:nvPr>
        </p:nvSpPr>
        <p:spPr>
          <a:xfrm>
            <a:off x="0" y="767442"/>
            <a:ext cx="12192000" cy="6090557"/>
          </a:xfrm>
        </p:spPr>
        <p:txBody>
          <a:bodyPr>
            <a:normAutofit/>
          </a:bodyPr>
          <a:lstStyle/>
          <a:p>
            <a:pPr marL="0" indent="0">
              <a:spcBef>
                <a:spcPts val="0"/>
              </a:spcBef>
              <a:buNone/>
            </a:pPr>
            <a:r>
              <a:rPr lang="cs-CZ" b="1" cap="all" dirty="0"/>
              <a:t>druhy:</a:t>
            </a:r>
          </a:p>
          <a:p>
            <a:pPr marL="0" indent="0">
              <a:spcBef>
                <a:spcPts val="0"/>
              </a:spcBef>
              <a:buNone/>
            </a:pPr>
            <a:r>
              <a:rPr lang="cs-CZ" dirty="0"/>
              <a:t>a) </a:t>
            </a:r>
            <a:r>
              <a:rPr lang="cs-CZ" dirty="0" err="1"/>
              <a:t>Praktognostická</a:t>
            </a:r>
            <a:r>
              <a:rPr lang="cs-CZ" dirty="0"/>
              <a:t> dyskalkulie </a:t>
            </a:r>
            <a:r>
              <a:rPr lang="cs-CZ" i="1" dirty="0"/>
              <a:t>(obtíže při tvoření skupin prvků dle kritéria)</a:t>
            </a:r>
          </a:p>
          <a:p>
            <a:pPr marL="0" indent="0">
              <a:spcBef>
                <a:spcPts val="0"/>
              </a:spcBef>
              <a:buNone/>
            </a:pPr>
            <a:r>
              <a:rPr lang="cs-CZ" dirty="0"/>
              <a:t>b) Dyskalkulie verbální </a:t>
            </a:r>
            <a:r>
              <a:rPr lang="cs-CZ" i="1" dirty="0"/>
              <a:t>(neschopnost vyjmenovat řadu čísel</a:t>
            </a:r>
            <a:r>
              <a:rPr lang="cs-CZ" dirty="0"/>
              <a:t>)</a:t>
            </a:r>
          </a:p>
          <a:p>
            <a:pPr marL="0" indent="0">
              <a:spcBef>
                <a:spcPts val="0"/>
              </a:spcBef>
              <a:buNone/>
            </a:pPr>
            <a:r>
              <a:rPr lang="cs-CZ" dirty="0"/>
              <a:t>c) Dyskalkulie </a:t>
            </a:r>
            <a:r>
              <a:rPr lang="cs-CZ" dirty="0" err="1"/>
              <a:t>lexická</a:t>
            </a:r>
            <a:r>
              <a:rPr lang="cs-CZ" dirty="0"/>
              <a:t> </a:t>
            </a:r>
            <a:r>
              <a:rPr lang="cs-CZ" i="1" dirty="0"/>
              <a:t>(neschopnost číst matematické symboly</a:t>
            </a:r>
            <a:r>
              <a:rPr lang="cs-CZ" dirty="0"/>
              <a:t>)</a:t>
            </a:r>
          </a:p>
          <a:p>
            <a:pPr marL="0" indent="0">
              <a:spcBef>
                <a:spcPts val="0"/>
              </a:spcBef>
              <a:buNone/>
            </a:pPr>
            <a:r>
              <a:rPr lang="cs-CZ" dirty="0"/>
              <a:t>d) Dyskalkulie grafická </a:t>
            </a:r>
            <a:r>
              <a:rPr lang="cs-CZ" i="1" dirty="0"/>
              <a:t>(neschopnost psát matematické znaky)</a:t>
            </a:r>
          </a:p>
          <a:p>
            <a:pPr marL="0" indent="0">
              <a:spcBef>
                <a:spcPts val="0"/>
              </a:spcBef>
              <a:buNone/>
            </a:pPr>
            <a:r>
              <a:rPr lang="cs-CZ" dirty="0"/>
              <a:t>e) Dyskalkulie operační </a:t>
            </a:r>
            <a:r>
              <a:rPr lang="cs-CZ" i="1" dirty="0"/>
              <a:t>(narušená schopnost matematických operací s čísly)</a:t>
            </a:r>
          </a:p>
          <a:p>
            <a:pPr marL="0" indent="0">
              <a:spcBef>
                <a:spcPts val="0"/>
              </a:spcBef>
              <a:buNone/>
            </a:pPr>
            <a:r>
              <a:rPr lang="cs-CZ" dirty="0"/>
              <a:t>f) Dyskalkulie </a:t>
            </a:r>
            <a:r>
              <a:rPr lang="cs-CZ" dirty="0" err="1"/>
              <a:t>ideognostická</a:t>
            </a:r>
            <a:r>
              <a:rPr lang="cs-CZ" dirty="0"/>
              <a:t> </a:t>
            </a:r>
            <a:r>
              <a:rPr lang="cs-CZ" i="1" dirty="0"/>
              <a:t>(porucha chápání matematických pojmů a vztahů mezi nimi)</a:t>
            </a:r>
          </a:p>
          <a:p>
            <a:pPr marL="0" indent="0">
              <a:spcBef>
                <a:spcPts val="0"/>
              </a:spcBef>
              <a:buNone/>
            </a:pPr>
            <a:r>
              <a:rPr lang="cs-CZ" b="1" dirty="0"/>
              <a:t>REEDUKACE (</a:t>
            </a:r>
            <a:r>
              <a:rPr lang="cs-CZ" dirty="0"/>
              <a:t>respektování vývoje psychických funkcí žáků, fázování úkolů do kroků, souběžná práce s kalkulačkou, </a:t>
            </a:r>
            <a:r>
              <a:rPr lang="cs-CZ" b="1" dirty="0"/>
              <a:t>začínat od zvládnuté úrovně):</a:t>
            </a:r>
          </a:p>
          <a:p>
            <a:pPr marL="363538" indent="-363538">
              <a:spcBef>
                <a:spcPts val="0"/>
              </a:spcBef>
              <a:buFont typeface="+mj-lt"/>
              <a:buAutoNum type="alphaLcParenR"/>
            </a:pPr>
            <a:r>
              <a:rPr lang="cs-CZ" dirty="0"/>
              <a:t>Obtíže v chápání přirozených čísel </a:t>
            </a:r>
            <a:r>
              <a:rPr lang="cs-CZ" i="1" dirty="0"/>
              <a:t>(vyjmenování řady čísel vzestupně a sestupně)</a:t>
            </a:r>
          </a:p>
          <a:p>
            <a:pPr marL="0" indent="0">
              <a:spcBef>
                <a:spcPts val="0"/>
              </a:spcBef>
              <a:buNone/>
            </a:pPr>
            <a:r>
              <a:rPr lang="cs-CZ" dirty="0"/>
              <a:t>b) Základní matematické operace </a:t>
            </a:r>
            <a:r>
              <a:rPr lang="cs-CZ" i="1" dirty="0"/>
              <a:t>(selhávání v pochopení početního postupu)</a:t>
            </a:r>
            <a:r>
              <a:rPr lang="cs-CZ" dirty="0"/>
              <a:t>   </a:t>
            </a:r>
          </a:p>
          <a:p>
            <a:pPr marL="0" indent="0">
              <a:spcBef>
                <a:spcPts val="0"/>
              </a:spcBef>
              <a:buNone/>
            </a:pPr>
            <a:r>
              <a:rPr lang="cs-CZ" dirty="0"/>
              <a:t>c) Slovní úlohy </a:t>
            </a:r>
            <a:r>
              <a:rPr lang="cs-CZ" i="1" dirty="0"/>
              <a:t>(zachovat postup při zadávání)</a:t>
            </a:r>
            <a:endParaRPr lang="cs-CZ" dirty="0"/>
          </a:p>
          <a:p>
            <a:pPr marL="0" indent="0">
              <a:spcBef>
                <a:spcPts val="0"/>
              </a:spcBef>
              <a:buNone/>
            </a:pPr>
            <a:r>
              <a:rPr lang="cs-CZ" dirty="0"/>
              <a:t>d) Geometrie </a:t>
            </a:r>
            <a:r>
              <a:rPr lang="cs-CZ" i="1" dirty="0"/>
              <a:t>(modelování, manipulace s konkrétními tělesy)</a:t>
            </a:r>
          </a:p>
          <a:p>
            <a:pPr marL="0" indent="0">
              <a:spcBef>
                <a:spcPts val="0"/>
              </a:spcBef>
              <a:buNone/>
            </a:pPr>
            <a:r>
              <a:rPr lang="cs-CZ" dirty="0"/>
              <a:t>e) Převody jednotek </a:t>
            </a:r>
            <a:r>
              <a:rPr lang="cs-CZ" i="1" dirty="0"/>
              <a:t>(názorné pomůcky, intenzivní opakování)</a:t>
            </a:r>
            <a:endParaRPr lang="cs-CZ" dirty="0"/>
          </a:p>
        </p:txBody>
      </p:sp>
    </p:spTree>
    <p:extLst>
      <p:ext uri="{BB962C8B-B14F-4D97-AF65-F5344CB8AC3E}">
        <p14:creationId xmlns:p14="http://schemas.microsoft.com/office/powerpoint/2010/main" val="94789523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81504"/>
          </a:xfrm>
        </p:spPr>
        <p:txBody>
          <a:bodyPr/>
          <a:lstStyle/>
          <a:p>
            <a:r>
              <a:rPr lang="cs-CZ" cap="all" dirty="0"/>
              <a:t>Dyspraxie, </a:t>
            </a:r>
            <a:r>
              <a:rPr lang="cs-CZ" cap="all" dirty="0" err="1"/>
              <a:t>dyspinxie</a:t>
            </a:r>
            <a:r>
              <a:rPr lang="cs-CZ" cap="all" dirty="0"/>
              <a:t>, </a:t>
            </a:r>
            <a:r>
              <a:rPr lang="cs-CZ" cap="all" dirty="0" err="1"/>
              <a:t>dysmúzie</a:t>
            </a:r>
            <a:endParaRPr lang="cs-CZ" cap="all" dirty="0"/>
          </a:p>
        </p:txBody>
      </p:sp>
      <p:sp>
        <p:nvSpPr>
          <p:cNvPr id="3" name="Zástupný symbol pro obsah 2"/>
          <p:cNvSpPr>
            <a:spLocks noGrp="1"/>
          </p:cNvSpPr>
          <p:nvPr>
            <p:ph idx="1"/>
          </p:nvPr>
        </p:nvSpPr>
        <p:spPr>
          <a:xfrm>
            <a:off x="0" y="1582057"/>
            <a:ext cx="11353800" cy="4594906"/>
          </a:xfrm>
        </p:spPr>
        <p:txBody>
          <a:bodyPr/>
          <a:lstStyle/>
          <a:p>
            <a:pPr marL="0" indent="0">
              <a:buNone/>
            </a:pPr>
            <a:r>
              <a:rPr lang="cs-CZ" dirty="0"/>
              <a:t>Příznaky dyspraxie dle české literatury (Zelinková, 2015):</a:t>
            </a:r>
          </a:p>
          <a:p>
            <a:pPr marL="514350" indent="-514350">
              <a:buAutoNum type="alphaLcParenR"/>
            </a:pPr>
            <a:r>
              <a:rPr lang="cs-CZ" dirty="0"/>
              <a:t>Pohyby celého těla a jeho koordinace </a:t>
            </a:r>
          </a:p>
          <a:p>
            <a:pPr marL="514350" indent="-514350">
              <a:buAutoNum type="alphaLcParenR"/>
            </a:pPr>
            <a:r>
              <a:rPr lang="cs-CZ" dirty="0"/>
              <a:t>Pohybové hry </a:t>
            </a:r>
          </a:p>
          <a:p>
            <a:pPr marL="514350" indent="-514350">
              <a:buAutoNum type="alphaLcParenR"/>
            </a:pPr>
            <a:r>
              <a:rPr lang="cs-CZ" dirty="0"/>
              <a:t>Oblékání </a:t>
            </a:r>
          </a:p>
          <a:p>
            <a:pPr marL="514350" indent="-514350">
              <a:buAutoNum type="alphaLcParenR"/>
            </a:pPr>
            <a:r>
              <a:rPr lang="cs-CZ" dirty="0"/>
              <a:t>Psaní a kreslení </a:t>
            </a:r>
          </a:p>
          <a:p>
            <a:pPr marL="514350" indent="-514350">
              <a:buAutoNum type="alphaLcParenR"/>
            </a:pPr>
            <a:r>
              <a:rPr lang="cs-CZ" dirty="0"/>
              <a:t>Řeč a jazyk </a:t>
            </a:r>
          </a:p>
          <a:p>
            <a:pPr marL="514350" indent="-514350">
              <a:buAutoNum type="alphaLcParenR"/>
            </a:pPr>
            <a:r>
              <a:rPr lang="cs-CZ" dirty="0"/>
              <a:t>Stravování</a:t>
            </a:r>
          </a:p>
        </p:txBody>
      </p:sp>
    </p:spTree>
    <p:extLst>
      <p:ext uri="{BB962C8B-B14F-4D97-AF65-F5344CB8AC3E}">
        <p14:creationId xmlns:p14="http://schemas.microsoft.com/office/powerpoint/2010/main" val="278781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0AA8F75A-94A6-420F-9A1D-E2A6D3E080C3}"/>
              </a:ext>
            </a:extLst>
          </p:cNvPr>
          <p:cNvSpPr>
            <a:spLocks noGrp="1"/>
          </p:cNvSpPr>
          <p:nvPr>
            <p:ph type="title"/>
          </p:nvPr>
        </p:nvSpPr>
        <p:spPr>
          <a:xfrm>
            <a:off x="1524000" y="4763"/>
            <a:ext cx="9144000" cy="1047750"/>
          </a:xfrm>
        </p:spPr>
        <p:txBody>
          <a:bodyPr/>
          <a:lstStyle/>
          <a:p>
            <a:r>
              <a:rPr lang="cs-CZ" altLang="cs-CZ" sz="3200" b="1"/>
              <a:t>INTERAKČNÍ VYMEZENÍ CHARAKTERU </a:t>
            </a:r>
            <a:r>
              <a:rPr lang="cs-CZ" altLang="cs-CZ" sz="1800"/>
              <a:t>(Bedrnová, Nový, 2007)</a:t>
            </a:r>
            <a:endParaRPr lang="cs-CZ" altLang="cs-CZ" sz="3200"/>
          </a:p>
        </p:txBody>
      </p:sp>
      <p:sp>
        <p:nvSpPr>
          <p:cNvPr id="3" name="Zástupný symbol pro obsah 2">
            <a:extLst>
              <a:ext uri="{FF2B5EF4-FFF2-40B4-BE49-F238E27FC236}">
                <a16:creationId xmlns:a16="http://schemas.microsoft.com/office/drawing/2014/main" id="{66331012-854B-416E-875A-5BFE96B50DD7}"/>
              </a:ext>
            </a:extLst>
          </p:cNvPr>
          <p:cNvSpPr>
            <a:spLocks noGrp="1"/>
          </p:cNvSpPr>
          <p:nvPr>
            <p:ph idx="1"/>
          </p:nvPr>
        </p:nvSpPr>
        <p:spPr>
          <a:xfrm>
            <a:off x="500063" y="1125538"/>
            <a:ext cx="11691937" cy="5732462"/>
          </a:xfrm>
        </p:spPr>
        <p:txBody>
          <a:bodyPr>
            <a:normAutofit lnSpcReduction="10000"/>
          </a:bodyPr>
          <a:lstStyle/>
          <a:p>
            <a:pPr marL="0" indent="0">
              <a:spcBef>
                <a:spcPts val="0"/>
              </a:spcBef>
              <a:buFont typeface="Arial" panose="020B0604020202020204" pitchFamily="34" charset="0"/>
              <a:buNone/>
              <a:defRPr/>
            </a:pPr>
            <a:r>
              <a:rPr lang="cs-CZ" sz="3200" dirty="0"/>
              <a:t>Vedle schopností a postojů jsou požadovány určité </a:t>
            </a:r>
            <a:r>
              <a:rPr lang="cs-CZ" sz="3200" b="1" dirty="0">
                <a:solidFill>
                  <a:srgbClr val="0000FF"/>
                </a:solidFill>
              </a:rPr>
              <a:t>vlastnosti</a:t>
            </a:r>
            <a:r>
              <a:rPr lang="cs-CZ" sz="3200" dirty="0"/>
              <a:t>, které lze vymezit </a:t>
            </a:r>
            <a:r>
              <a:rPr lang="cs-CZ" sz="3200" dirty="0">
                <a:solidFill>
                  <a:srgbClr val="0000FF"/>
                </a:solidFill>
              </a:rPr>
              <a:t>vztahem</a:t>
            </a:r>
            <a:r>
              <a:rPr lang="cs-CZ" sz="3200" dirty="0"/>
              <a:t>:</a:t>
            </a:r>
          </a:p>
          <a:p>
            <a:pPr>
              <a:spcBef>
                <a:spcPts val="0"/>
              </a:spcBef>
              <a:buFont typeface="Arial" charset="0"/>
              <a:buChar char="•"/>
              <a:defRPr/>
            </a:pPr>
            <a:r>
              <a:rPr lang="cs-CZ" altLang="cs-CZ" sz="3200" b="1" dirty="0">
                <a:solidFill>
                  <a:srgbClr val="0000FF"/>
                </a:solidFill>
              </a:rPr>
              <a:t>K DRUHÝM LIDEM  </a:t>
            </a:r>
            <a:r>
              <a:rPr lang="cs-CZ" altLang="cs-CZ" sz="3200" dirty="0"/>
              <a:t>(např. přátelskost, </a:t>
            </a:r>
            <a:r>
              <a:rPr lang="cs-CZ" altLang="cs-CZ" sz="3200" dirty="0" err="1"/>
              <a:t>kooperativnost</a:t>
            </a:r>
            <a:r>
              <a:rPr lang="cs-CZ" altLang="cs-CZ" sz="3200" dirty="0"/>
              <a:t>, důvěřivost, shovívavost, obětavost, upřímnost vs. nevraživost, neochota, přísnost, panovačnost, nedůvěřivost, hrubost, podlost, …)</a:t>
            </a:r>
          </a:p>
          <a:p>
            <a:pPr>
              <a:spcBef>
                <a:spcPts val="0"/>
              </a:spcBef>
              <a:buFont typeface="Arial" charset="0"/>
              <a:buChar char="•"/>
              <a:defRPr/>
            </a:pPr>
            <a:r>
              <a:rPr lang="cs-CZ" altLang="cs-CZ" sz="3200" b="1" dirty="0">
                <a:solidFill>
                  <a:srgbClr val="0000FF"/>
                </a:solidFill>
              </a:rPr>
              <a:t>KE SPOLEČNOSTI, KE SVĚTU </a:t>
            </a:r>
            <a:r>
              <a:rPr lang="cs-CZ" altLang="cs-CZ" sz="3200" dirty="0"/>
              <a:t>(např. zásadovost, mravnost, humanismus, altruismus, úcta k přírodě vs. oportunismus, nemravnost, šovinismus, nacionalismus, neúcta k přírodě, …)</a:t>
            </a:r>
          </a:p>
          <a:p>
            <a:pPr>
              <a:spcBef>
                <a:spcPts val="0"/>
              </a:spcBef>
              <a:buFont typeface="Arial" charset="0"/>
              <a:buChar char="•"/>
              <a:defRPr/>
            </a:pPr>
            <a:r>
              <a:rPr lang="cs-CZ" altLang="cs-CZ" sz="3200" b="1" dirty="0">
                <a:solidFill>
                  <a:srgbClr val="0000FF"/>
                </a:solidFill>
              </a:rPr>
              <a:t>K ČINNOSTI, K PRÁCI </a:t>
            </a:r>
            <a:r>
              <a:rPr lang="cs-CZ" altLang="cs-CZ" sz="3200" dirty="0"/>
              <a:t>(pozornost, pracovitost, vytrvalost, svědomitost, přesnost vs. lenost, pohodlnost, nedbalost, povrchnost, nedůslednost, …)</a:t>
            </a:r>
          </a:p>
          <a:p>
            <a:pPr>
              <a:spcBef>
                <a:spcPts val="0"/>
              </a:spcBef>
              <a:buFont typeface="Arial" charset="0"/>
              <a:buChar char="•"/>
              <a:defRPr/>
            </a:pPr>
            <a:r>
              <a:rPr lang="cs-CZ" altLang="cs-CZ" sz="3200" b="1" dirty="0">
                <a:solidFill>
                  <a:srgbClr val="0000FF"/>
                </a:solidFill>
              </a:rPr>
              <a:t>K SOBĚ SAMÉMU </a:t>
            </a:r>
            <a:r>
              <a:rPr lang="cs-CZ" altLang="cs-CZ" sz="3200" dirty="0"/>
              <a:t>(sebekritičnost, skromnost, sebeúcta vs. domýšlivost, pýcha, egocentrismus, …)</a:t>
            </a:r>
          </a:p>
          <a:p>
            <a:pPr marL="0" indent="0">
              <a:spcBef>
                <a:spcPts val="0"/>
              </a:spcBef>
              <a:buFont typeface="Arial" panose="020B0604020202020204" pitchFamily="34" charset="0"/>
              <a:buNone/>
              <a:defRPr/>
            </a:pPr>
            <a:endParaRPr lang="cs-CZ" sz="3200"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325563"/>
          </a:xfrm>
        </p:spPr>
        <p:txBody>
          <a:bodyPr/>
          <a:lstStyle/>
          <a:p>
            <a:r>
              <a:rPr lang="cs-CZ" dirty="0"/>
              <a:t>REEDUKACE DYSPRAXIE</a:t>
            </a:r>
          </a:p>
        </p:txBody>
      </p:sp>
      <p:sp>
        <p:nvSpPr>
          <p:cNvPr id="3" name="Zástupný symbol pro obsah 2"/>
          <p:cNvSpPr>
            <a:spLocks noGrp="1"/>
          </p:cNvSpPr>
          <p:nvPr>
            <p:ph idx="1"/>
          </p:nvPr>
        </p:nvSpPr>
        <p:spPr>
          <a:xfrm>
            <a:off x="-1" y="986970"/>
            <a:ext cx="12126097" cy="5871029"/>
          </a:xfrm>
        </p:spPr>
        <p:txBody>
          <a:bodyPr>
            <a:normAutofit fontScale="92500" lnSpcReduction="10000"/>
          </a:bodyPr>
          <a:lstStyle/>
          <a:p>
            <a:pPr marL="261938" indent="-261938">
              <a:buAutoNum type="alphaLcParenR"/>
            </a:pPr>
            <a:r>
              <a:rPr lang="cs-CZ" b="1" dirty="0"/>
              <a:t>Předškolní věk. </a:t>
            </a:r>
            <a:r>
              <a:rPr lang="cs-CZ" dirty="0"/>
              <a:t>Vzhledem ke komplexním motorickým obtížím je doporučována aplikace strukturovaných programu navazujícího na pravidla neuropsychologického vývoje dítěte a jeho vývojové úrovně. </a:t>
            </a:r>
            <a:r>
              <a:rPr lang="cs-CZ" i="1" dirty="0"/>
              <a:t>Tyto programy zahrnují aktivity k rozvoji hrubé/jemné motoriky, </a:t>
            </a:r>
            <a:r>
              <a:rPr lang="cs-CZ" i="1" dirty="0" err="1"/>
              <a:t>grafomotoriky</a:t>
            </a:r>
            <a:r>
              <a:rPr lang="cs-CZ" i="1" dirty="0"/>
              <a:t> a artikulačních orgánů  </a:t>
            </a:r>
          </a:p>
          <a:p>
            <a:pPr marL="261938" indent="-261938">
              <a:buAutoNum type="alphaLcParenR"/>
            </a:pPr>
            <a:r>
              <a:rPr lang="cs-CZ" b="1" dirty="0"/>
              <a:t>Mladší školní věk. </a:t>
            </a:r>
            <a:r>
              <a:rPr lang="cs-CZ" dirty="0"/>
              <a:t>Žák s dyspraxií vykazuje obtíže s adaptací na školní režim. Žák je pohybově neobratný, patrná je také špatná koordinace ve třídě (padání ze židličky, narážení do lavic), selhávání v tělocviku a v pracovním vyučování. Žák je pomalý při oblékání, při jídle, při plnění školních úkolů, při každodenních činnostech – není však vhodné mu pomalost vyčítat, případně jej za nepřesnost pohybu trestat. </a:t>
            </a:r>
            <a:r>
              <a:rPr lang="cs-CZ" i="1" dirty="0"/>
              <a:t>Pokud žák zapomíná instrukce k plnění, snažíme se je trpělivě opakovat, vytváříme schémata denních aktivit.   </a:t>
            </a:r>
          </a:p>
          <a:p>
            <a:pPr marL="261938" indent="-261938">
              <a:buNone/>
            </a:pPr>
            <a:r>
              <a:rPr lang="cs-CZ" dirty="0"/>
              <a:t>c) </a:t>
            </a:r>
            <a:r>
              <a:rPr lang="cs-CZ" b="1" dirty="0"/>
              <a:t>Starší školní věk. </a:t>
            </a:r>
            <a:r>
              <a:rPr lang="cs-CZ" dirty="0"/>
              <a:t>Pokud není u žáka do začátku 2. stupně diagnostikována dyspraxie, situace se často může zhoršit. V důsledku dlouhodobého stresu, kterému žák čelí, se mohou přidávat také problémy v chování (popř. poruchy chování). </a:t>
            </a:r>
            <a:r>
              <a:rPr lang="cs-CZ" i="1" dirty="0"/>
              <a:t>Dítě je postupně spontánně vyřazováno z běžných pohybových aktivit. Jeho pomalé tempo práce a nedostatek </a:t>
            </a:r>
            <a:r>
              <a:rPr lang="cs-CZ" i="1" dirty="0" err="1"/>
              <a:t>sebeorganizace</a:t>
            </a:r>
            <a:r>
              <a:rPr lang="cs-CZ" i="1" dirty="0"/>
              <a:t> postupně ztěžuje vzdělávání.   </a:t>
            </a:r>
          </a:p>
        </p:txBody>
      </p:sp>
    </p:spTree>
    <p:extLst>
      <p:ext uri="{BB962C8B-B14F-4D97-AF65-F5344CB8AC3E}">
        <p14:creationId xmlns:p14="http://schemas.microsoft.com/office/powerpoint/2010/main" val="4088335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F42DDD20-816F-4182-B290-9CBEC793CAE4}"/>
              </a:ext>
            </a:extLst>
          </p:cNvPr>
          <p:cNvSpPr>
            <a:spLocks noGrp="1"/>
          </p:cNvSpPr>
          <p:nvPr>
            <p:ph type="title"/>
          </p:nvPr>
        </p:nvSpPr>
        <p:spPr/>
        <p:txBody>
          <a:bodyPr/>
          <a:lstStyle/>
          <a:p>
            <a:pPr eaLnBrk="1" hangingPunct="1"/>
            <a:r>
              <a:rPr lang="cs-CZ" altLang="cs-CZ" b="1"/>
              <a:t>COJE POSTATOU A SMYSLEM EDUKACE???</a:t>
            </a:r>
          </a:p>
        </p:txBody>
      </p:sp>
      <p:sp>
        <p:nvSpPr>
          <p:cNvPr id="18435" name="Zástupný symbol pro obsah 2">
            <a:extLst>
              <a:ext uri="{FF2B5EF4-FFF2-40B4-BE49-F238E27FC236}">
                <a16:creationId xmlns:a16="http://schemas.microsoft.com/office/drawing/2014/main" id="{7D66CF33-0252-4C8B-BCAD-BF1EDCEC43E8}"/>
              </a:ext>
            </a:extLst>
          </p:cNvPr>
          <p:cNvSpPr>
            <a:spLocks noGrp="1"/>
          </p:cNvSpPr>
          <p:nvPr>
            <p:ph idx="1"/>
          </p:nvPr>
        </p:nvSpPr>
        <p:spPr/>
        <p:txBody>
          <a:bodyPr/>
          <a:lstStyle/>
          <a:p>
            <a:pPr marL="0" indent="0" eaLnBrk="1" hangingPunct="1">
              <a:buFont typeface="Arial" panose="020B0604020202020204" pitchFamily="34" charset="0"/>
              <a:buNone/>
            </a:pPr>
            <a:endParaRPr lang="cs-CZ" altLang="cs-CZ"/>
          </a:p>
          <a:p>
            <a:pPr marL="0" indent="0" eaLnBrk="1" hangingPunct="1">
              <a:buFont typeface="Arial" panose="020B0604020202020204" pitchFamily="34" charset="0"/>
              <a:buNone/>
            </a:pPr>
            <a:r>
              <a:rPr lang="cs-CZ" altLang="cs-CZ"/>
              <a:t>Pokuste se, co nejvýstižněji charakterizovat smysl výchovy a vzdělávání:</a:t>
            </a:r>
          </a:p>
          <a:p>
            <a:pPr marL="0" indent="0" eaLnBrk="1" hangingPunct="1">
              <a:buFont typeface="Arial" panose="020B0604020202020204" pitchFamily="34" charset="0"/>
              <a:buNone/>
            </a:pPr>
            <a:r>
              <a:rPr lang="cs-CZ" altLang="cs-CZ"/>
              <a:t>	…</a:t>
            </a:r>
          </a:p>
          <a:p>
            <a:pPr marL="0" indent="0" eaLnBrk="1" hangingPunct="1">
              <a:buFont typeface="Arial" panose="020B0604020202020204" pitchFamily="34" charset="0"/>
              <a:buNone/>
            </a:pPr>
            <a:r>
              <a:rPr lang="cs-CZ" altLang="cs-CZ"/>
              <a:t>	…</a:t>
            </a:r>
          </a:p>
          <a:p>
            <a:pPr marL="0" indent="0" eaLnBrk="1" hangingPunct="1">
              <a:buFont typeface="Arial" panose="020B0604020202020204" pitchFamily="34" charset="0"/>
              <a:buNone/>
            </a:pPr>
            <a:r>
              <a:rPr lang="cs-CZ" altLang="cs-CZ"/>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9D7544C4-1936-4017-B24C-AB3116A2800F}"/>
              </a:ext>
            </a:extLst>
          </p:cNvPr>
          <p:cNvSpPr>
            <a:spLocks noGrp="1"/>
          </p:cNvSpPr>
          <p:nvPr>
            <p:ph type="title"/>
          </p:nvPr>
        </p:nvSpPr>
        <p:spPr>
          <a:xfrm>
            <a:off x="838200" y="365125"/>
            <a:ext cx="10515600" cy="620713"/>
          </a:xfrm>
        </p:spPr>
        <p:txBody>
          <a:bodyPr>
            <a:normAutofit fontScale="90000"/>
          </a:bodyPr>
          <a:lstStyle/>
          <a:p>
            <a:pPr eaLnBrk="1" hangingPunct="1"/>
            <a:r>
              <a:rPr lang="cs-CZ" altLang="cs-CZ" b="1"/>
              <a:t>SMYSL VZDĚLÁVÁNÍ</a:t>
            </a:r>
          </a:p>
        </p:txBody>
      </p:sp>
      <p:sp>
        <p:nvSpPr>
          <p:cNvPr id="3" name="Zástupný symbol pro obsah 2">
            <a:extLst>
              <a:ext uri="{FF2B5EF4-FFF2-40B4-BE49-F238E27FC236}">
                <a16:creationId xmlns:a16="http://schemas.microsoft.com/office/drawing/2014/main" id="{15AFC705-C480-4B9C-B63A-5C32842BD76D}"/>
              </a:ext>
            </a:extLst>
          </p:cNvPr>
          <p:cNvSpPr>
            <a:spLocks noGrp="1"/>
          </p:cNvSpPr>
          <p:nvPr>
            <p:ph idx="1"/>
          </p:nvPr>
        </p:nvSpPr>
        <p:spPr>
          <a:xfrm>
            <a:off x="838200" y="1181100"/>
            <a:ext cx="11353800" cy="5592763"/>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cs-CZ" dirty="0"/>
              <a:t>SMYSLEM VZDĚLÁVÁNÍ JE </a:t>
            </a:r>
            <a:r>
              <a:rPr lang="cs-CZ" b="1" dirty="0"/>
              <a:t>MAXIMÁLNĚ ROZVÍJET DISPONIBILITY </a:t>
            </a:r>
            <a:r>
              <a:rPr lang="cs-CZ" dirty="0"/>
              <a:t>KAŽDÉHO JEDINCE,  MAXIMÁLNĚ PODPOŘIT JEHO ROZVOJ </a:t>
            </a:r>
            <a:r>
              <a:rPr lang="cs-CZ" b="1" dirty="0"/>
              <a:t>S CÍLEM FORMOVAT </a:t>
            </a:r>
            <a:r>
              <a:rPr lang="cs-CZ" dirty="0"/>
              <a:t>Z NĚJ OSOBNOST:</a:t>
            </a:r>
          </a:p>
          <a:p>
            <a:pPr eaLnBrk="1" fontAlgn="auto" hangingPunct="1">
              <a:spcAft>
                <a:spcPts val="0"/>
              </a:spcAft>
              <a:defRPr/>
            </a:pPr>
            <a:r>
              <a:rPr lang="cs-CZ" dirty="0"/>
              <a:t>NADŠENOU Z POZNÁVÁNÍ</a:t>
            </a:r>
          </a:p>
          <a:p>
            <a:pPr eaLnBrk="1" fontAlgn="auto" hangingPunct="1">
              <a:spcAft>
                <a:spcPts val="0"/>
              </a:spcAft>
              <a:defRPr/>
            </a:pPr>
            <a:r>
              <a:rPr lang="cs-CZ" dirty="0"/>
              <a:t>AKTIVNÍ</a:t>
            </a:r>
          </a:p>
          <a:p>
            <a:pPr eaLnBrk="1" fontAlgn="auto" hangingPunct="1">
              <a:spcAft>
                <a:spcPts val="0"/>
              </a:spcAft>
              <a:defRPr/>
            </a:pPr>
            <a:r>
              <a:rPr lang="cs-CZ" dirty="0"/>
              <a:t>POZITIVNĚ MYSLÍCÍ</a:t>
            </a:r>
          </a:p>
          <a:p>
            <a:pPr eaLnBrk="1" fontAlgn="auto" hangingPunct="1">
              <a:spcAft>
                <a:spcPts val="0"/>
              </a:spcAft>
              <a:defRPr/>
            </a:pPr>
            <a:r>
              <a:rPr lang="cs-CZ" dirty="0"/>
              <a:t>SAMOSTATNOU</a:t>
            </a:r>
          </a:p>
          <a:p>
            <a:pPr eaLnBrk="1" fontAlgn="auto" hangingPunct="1">
              <a:spcAft>
                <a:spcPts val="0"/>
              </a:spcAft>
              <a:defRPr/>
            </a:pPr>
            <a:r>
              <a:rPr lang="cs-CZ" dirty="0"/>
              <a:t>SCHOPNOU PŘEKONÁVAT PŘEKÁŽKY</a:t>
            </a:r>
          </a:p>
          <a:p>
            <a:pPr eaLnBrk="1" fontAlgn="auto" hangingPunct="1">
              <a:spcAft>
                <a:spcPts val="0"/>
              </a:spcAft>
              <a:defRPr/>
            </a:pPr>
            <a:r>
              <a:rPr lang="cs-CZ" dirty="0"/>
              <a:t>…</a:t>
            </a:r>
          </a:p>
          <a:p>
            <a:pPr marL="0" indent="0" eaLnBrk="1" fontAlgn="auto" hangingPunct="1">
              <a:spcAft>
                <a:spcPts val="0"/>
              </a:spcAft>
              <a:buFont typeface="Arial" panose="020B0604020202020204" pitchFamily="34" charset="0"/>
              <a:buNone/>
              <a:defRPr/>
            </a:pPr>
            <a:r>
              <a:rPr lang="cs-CZ" dirty="0">
                <a:solidFill>
                  <a:srgbClr val="0000FF"/>
                </a:solidFill>
              </a:rPr>
              <a:t>V každém jedince je kus budoucí existence národa: na každém záleží!</a:t>
            </a:r>
          </a:p>
          <a:p>
            <a:pPr marL="0" indent="0" eaLnBrk="1" fontAlgn="auto" hangingPunct="1">
              <a:spcAft>
                <a:spcPts val="0"/>
              </a:spcAft>
              <a:buFont typeface="Arial" panose="020B0604020202020204" pitchFamily="34" charset="0"/>
              <a:buNone/>
              <a:defRPr/>
            </a:pPr>
            <a:r>
              <a:rPr lang="cs-CZ" i="1" dirty="0">
                <a:solidFill>
                  <a:srgbClr val="0000FF"/>
                </a:solidFill>
              </a:rPr>
              <a:t>Vzdělaný je ten, kdo ví, co je dobré, chce dobré a dělá dobré a to „i když se nikdo nedívá“ </a:t>
            </a:r>
            <a:r>
              <a:rPr lang="cs-CZ" dirty="0">
                <a:solidFill>
                  <a:srgbClr val="0000FF"/>
                </a:solidFill>
              </a:rPr>
              <a:t>(Komenský)</a:t>
            </a:r>
          </a:p>
        </p:txBody>
      </p:sp>
      <p:sp>
        <p:nvSpPr>
          <p:cNvPr id="19460" name="Zástupný symbol pro obsah 2">
            <a:extLst>
              <a:ext uri="{FF2B5EF4-FFF2-40B4-BE49-F238E27FC236}">
                <a16:creationId xmlns:a16="http://schemas.microsoft.com/office/drawing/2014/main" id="{FBC1B2D3-A397-41EA-AE73-3AD2365E9B17}"/>
              </a:ext>
            </a:extLst>
          </p:cNvPr>
          <p:cNvSpPr txBox="1">
            <a:spLocks/>
          </p:cNvSpPr>
          <p:nvPr/>
        </p:nvSpPr>
        <p:spPr bwMode="auto">
          <a:xfrm>
            <a:off x="6707188" y="2287588"/>
            <a:ext cx="4819650"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cs-CZ" altLang="cs-CZ"/>
              <a:t>ZBAVENOU STRACHU</a:t>
            </a:r>
          </a:p>
          <a:p>
            <a:pPr eaLnBrk="1" hangingPunct="1"/>
            <a:r>
              <a:rPr lang="cs-CZ" altLang="cs-CZ"/>
              <a:t>KRITICKY MYSLÍCÍ</a:t>
            </a:r>
          </a:p>
          <a:p>
            <a:pPr eaLnBrk="1" hangingPunct="1"/>
            <a:r>
              <a:rPr lang="cs-CZ" altLang="cs-CZ"/>
              <a:t>TVOŘIVOU</a:t>
            </a:r>
          </a:p>
          <a:p>
            <a:pPr eaLnBrk="1" hangingPunct="1"/>
            <a:r>
              <a:rPr lang="cs-CZ" altLang="cs-CZ"/>
              <a:t>SCHOPNOU VIDĚT VĚCI V CELISTVOSTI, KOMPLEXITĚ</a:t>
            </a:r>
          </a:p>
          <a:p>
            <a:pPr eaLnBrk="1" hangingPunct="1"/>
            <a:r>
              <a:rPr lang="cs-CZ" altLang="cs-CZ"/>
              <a:t>…</a:t>
            </a:r>
          </a:p>
          <a:p>
            <a:pPr eaLnBrk="1" hangingPunct="1"/>
            <a:endParaRPr lang="cs-CZ" altLang="cs-C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a:extLst>
              <a:ext uri="{FF2B5EF4-FFF2-40B4-BE49-F238E27FC236}">
                <a16:creationId xmlns:a16="http://schemas.microsoft.com/office/drawing/2014/main" id="{7F0F26AF-B46D-4734-A65A-EB36E84F71AB}"/>
              </a:ext>
            </a:extLst>
          </p:cNvPr>
          <p:cNvSpPr>
            <a:spLocks noGrp="1"/>
          </p:cNvSpPr>
          <p:nvPr>
            <p:ph type="title"/>
          </p:nvPr>
        </p:nvSpPr>
        <p:spPr>
          <a:xfrm>
            <a:off x="1524000" y="352425"/>
            <a:ext cx="9144000" cy="857250"/>
          </a:xfrm>
        </p:spPr>
        <p:txBody>
          <a:bodyPr/>
          <a:lstStyle/>
          <a:p>
            <a:pPr eaLnBrk="1" hangingPunct="1"/>
            <a:r>
              <a:rPr lang="cs-CZ" altLang="cs-CZ" b="1"/>
              <a:t>NEJDŮLEŽITĚJŠÍ KATEGORIE VVP </a:t>
            </a:r>
          </a:p>
        </p:txBody>
      </p:sp>
      <p:sp>
        <p:nvSpPr>
          <p:cNvPr id="20483" name="Zástupný symbol pro obsah 2">
            <a:extLst>
              <a:ext uri="{FF2B5EF4-FFF2-40B4-BE49-F238E27FC236}">
                <a16:creationId xmlns:a16="http://schemas.microsoft.com/office/drawing/2014/main" id="{5D30A88C-F16B-4DDD-9E56-D0BE5B16B480}"/>
              </a:ext>
            </a:extLst>
          </p:cNvPr>
          <p:cNvSpPr>
            <a:spLocks noGrp="1"/>
          </p:cNvSpPr>
          <p:nvPr>
            <p:ph idx="1"/>
          </p:nvPr>
        </p:nvSpPr>
        <p:spPr>
          <a:xfrm>
            <a:off x="1631950" y="1701800"/>
            <a:ext cx="10015538" cy="5156200"/>
          </a:xfrm>
        </p:spPr>
        <p:txBody>
          <a:bodyPr/>
          <a:lstStyle/>
          <a:p>
            <a:pPr marL="0" indent="0" eaLnBrk="1" hangingPunct="1">
              <a:buFont typeface="Arial" panose="020B0604020202020204" pitchFamily="34" charset="0"/>
              <a:buNone/>
            </a:pPr>
            <a:endParaRPr lang="cs-CZ" altLang="cs-CZ" sz="1500"/>
          </a:p>
          <a:p>
            <a:pPr marL="0" indent="0" eaLnBrk="1" hangingPunct="1">
              <a:buFont typeface="Arial" panose="020B0604020202020204" pitchFamily="34" charset="0"/>
              <a:buNone/>
            </a:pPr>
            <a:r>
              <a:rPr lang="cs-CZ" altLang="cs-CZ" sz="1500"/>
              <a:t>							</a:t>
            </a:r>
            <a:r>
              <a:rPr lang="cs-CZ" altLang="cs-CZ" sz="1500" b="1">
                <a:solidFill>
                  <a:srgbClr val="0000FF"/>
                </a:solidFill>
              </a:rPr>
              <a:t>VNÍMÁNÍ KONTEXTU 	</a:t>
            </a:r>
          </a:p>
          <a:p>
            <a:pPr marL="0" indent="0" eaLnBrk="1" hangingPunct="1">
              <a:buFont typeface="Arial" panose="020B0604020202020204" pitchFamily="34" charset="0"/>
              <a:buNone/>
            </a:pPr>
            <a:r>
              <a:rPr lang="cs-CZ" altLang="cs-CZ" sz="1500" b="1">
                <a:solidFill>
                  <a:srgbClr val="0000FF"/>
                </a:solidFill>
              </a:rPr>
              <a:t>	CÍLE A PRIORITY					</a:t>
            </a:r>
            <a:r>
              <a:rPr lang="cs-CZ" altLang="cs-CZ" sz="1500" i="1">
                <a:solidFill>
                  <a:srgbClr val="0000FF"/>
                </a:solidFill>
              </a:rPr>
              <a:t>(určuje smysl)</a:t>
            </a:r>
            <a:endParaRPr lang="cs-CZ" altLang="cs-CZ" sz="1500" b="1">
              <a:solidFill>
                <a:srgbClr val="0000FF"/>
              </a:solidFill>
            </a:endParaRPr>
          </a:p>
          <a:p>
            <a:pPr marL="0" indent="0" eaLnBrk="1" hangingPunct="1">
              <a:buFont typeface="Arial" panose="020B0604020202020204" pitchFamily="34" charset="0"/>
              <a:buNone/>
            </a:pPr>
            <a:r>
              <a:rPr lang="cs-CZ" altLang="cs-CZ" sz="1500" b="1">
                <a:solidFill>
                  <a:srgbClr val="0000FF"/>
                </a:solidFill>
              </a:rPr>
              <a:t>                	</a:t>
            </a:r>
            <a:r>
              <a:rPr lang="cs-CZ" altLang="cs-CZ" sz="1500" i="1">
                <a:solidFill>
                  <a:srgbClr val="0000FF"/>
                </a:solidFill>
              </a:rPr>
              <a:t>(určují směr)</a:t>
            </a:r>
          </a:p>
          <a:p>
            <a:pPr marL="0" indent="0" eaLnBrk="1" hangingPunct="1">
              <a:buFont typeface="Arial" panose="020B0604020202020204" pitchFamily="34" charset="0"/>
              <a:buNone/>
            </a:pPr>
            <a:endParaRPr lang="cs-CZ" altLang="cs-CZ" sz="1500" i="1">
              <a:solidFill>
                <a:srgbClr val="0000FF"/>
              </a:solidFill>
            </a:endParaRPr>
          </a:p>
          <a:p>
            <a:pPr marL="0" indent="0" eaLnBrk="1" hangingPunct="1">
              <a:buFont typeface="Arial" panose="020B0604020202020204" pitchFamily="34" charset="0"/>
              <a:buNone/>
            </a:pPr>
            <a:r>
              <a:rPr lang="cs-CZ" altLang="cs-CZ" sz="1500" i="1">
                <a:solidFill>
                  <a:srgbClr val="0000FF"/>
                </a:solidFill>
              </a:rPr>
              <a:t>				</a:t>
            </a:r>
            <a:r>
              <a:rPr lang="cs-CZ" altLang="cs-CZ" sz="1500" b="1">
                <a:solidFill>
                  <a:srgbClr val="0000FF"/>
                </a:solidFill>
              </a:rPr>
              <a:t>NEJDŮLEŽITĚJŠÍ</a:t>
            </a:r>
          </a:p>
          <a:p>
            <a:pPr marL="0" indent="0" eaLnBrk="1" hangingPunct="1">
              <a:buFont typeface="Arial" panose="020B0604020202020204" pitchFamily="34" charset="0"/>
              <a:buNone/>
            </a:pPr>
            <a:r>
              <a:rPr lang="cs-CZ" altLang="cs-CZ" sz="1500" b="1">
                <a:solidFill>
                  <a:srgbClr val="0000FF"/>
                </a:solidFill>
              </a:rPr>
              <a:t>			            KOMPONENTY OV + SV</a:t>
            </a:r>
          </a:p>
          <a:p>
            <a:pPr marL="0" indent="0" eaLnBrk="1" hangingPunct="1">
              <a:buFont typeface="Arial" panose="020B0604020202020204" pitchFamily="34" charset="0"/>
              <a:buNone/>
            </a:pPr>
            <a:r>
              <a:rPr lang="cs-CZ" altLang="cs-CZ" sz="1500" b="1">
                <a:solidFill>
                  <a:srgbClr val="0000FF"/>
                </a:solidFill>
              </a:rPr>
              <a:t>					</a:t>
            </a:r>
          </a:p>
          <a:p>
            <a:pPr marL="0" indent="0" eaLnBrk="1" hangingPunct="1">
              <a:buFont typeface="Arial" panose="020B0604020202020204" pitchFamily="34" charset="0"/>
              <a:buNone/>
            </a:pPr>
            <a:r>
              <a:rPr lang="cs-CZ" altLang="cs-CZ" sz="1500" b="1">
                <a:solidFill>
                  <a:srgbClr val="0000FF"/>
                </a:solidFill>
              </a:rPr>
              <a:t>		</a:t>
            </a:r>
          </a:p>
          <a:p>
            <a:pPr marL="0" indent="0" eaLnBrk="1" hangingPunct="1">
              <a:buFont typeface="Arial" panose="020B0604020202020204" pitchFamily="34" charset="0"/>
              <a:buNone/>
            </a:pPr>
            <a:r>
              <a:rPr lang="cs-CZ" altLang="cs-CZ" sz="1500" b="1">
                <a:solidFill>
                  <a:srgbClr val="0000FF"/>
                </a:solidFill>
              </a:rPr>
              <a:t>	VYUŽITELNÉ ZDROJE		      	              HODNOTY A PRINCIPY</a:t>
            </a:r>
          </a:p>
          <a:p>
            <a:pPr marL="0" indent="0" eaLnBrk="1" hangingPunct="1">
              <a:buFont typeface="Arial" panose="020B0604020202020204" pitchFamily="34" charset="0"/>
              <a:buNone/>
            </a:pPr>
            <a:r>
              <a:rPr lang="cs-CZ" altLang="cs-CZ" sz="1500" i="1">
                <a:solidFill>
                  <a:srgbClr val="0000FF"/>
                </a:solidFill>
              </a:rPr>
              <a:t>	(určují možnosti)			          	(určují způsob)</a:t>
            </a:r>
            <a:endParaRPr lang="cs-CZ" altLang="cs-CZ" sz="1500" i="1"/>
          </a:p>
        </p:txBody>
      </p:sp>
      <p:sp>
        <p:nvSpPr>
          <p:cNvPr id="4" name="Ovál 3">
            <a:extLst>
              <a:ext uri="{FF2B5EF4-FFF2-40B4-BE49-F238E27FC236}">
                <a16:creationId xmlns:a16="http://schemas.microsoft.com/office/drawing/2014/main" id="{D91FED54-1286-4413-94D5-C40E0BE066D8}"/>
              </a:ext>
            </a:extLst>
          </p:cNvPr>
          <p:cNvSpPr/>
          <p:nvPr/>
        </p:nvSpPr>
        <p:spPr>
          <a:xfrm>
            <a:off x="4593840" y="2932897"/>
            <a:ext cx="2736304" cy="1512168"/>
          </a:xfrm>
          <a:prstGeom prst="ellipse">
            <a:avLst/>
          </a:prstGeom>
          <a:noFill/>
          <a:ln>
            <a:solidFill>
              <a:srgbClr val="0000FF"/>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p>
        </p:txBody>
      </p:sp>
      <p:sp>
        <p:nvSpPr>
          <p:cNvPr id="6" name="Ovál 5">
            <a:extLst>
              <a:ext uri="{FF2B5EF4-FFF2-40B4-BE49-F238E27FC236}">
                <a16:creationId xmlns:a16="http://schemas.microsoft.com/office/drawing/2014/main" id="{5D0B9B08-BBFB-45F9-9984-E4A40E042E04}"/>
              </a:ext>
            </a:extLst>
          </p:cNvPr>
          <p:cNvSpPr/>
          <p:nvPr/>
        </p:nvSpPr>
        <p:spPr>
          <a:xfrm>
            <a:off x="2207568" y="2132856"/>
            <a:ext cx="2736304" cy="1134126"/>
          </a:xfrm>
          <a:prstGeom prst="ellipse">
            <a:avLst/>
          </a:prstGeom>
          <a:noFill/>
          <a:ln>
            <a:solidFill>
              <a:srgbClr val="0000FF"/>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p>
        </p:txBody>
      </p:sp>
      <p:sp>
        <p:nvSpPr>
          <p:cNvPr id="9" name="Ovál 8">
            <a:extLst>
              <a:ext uri="{FF2B5EF4-FFF2-40B4-BE49-F238E27FC236}">
                <a16:creationId xmlns:a16="http://schemas.microsoft.com/office/drawing/2014/main" id="{E53F7794-B4F7-413E-888D-BF526646BA6C}"/>
              </a:ext>
            </a:extLst>
          </p:cNvPr>
          <p:cNvSpPr/>
          <p:nvPr/>
        </p:nvSpPr>
        <p:spPr>
          <a:xfrm>
            <a:off x="6456041" y="4532395"/>
            <a:ext cx="2736304" cy="1134126"/>
          </a:xfrm>
          <a:prstGeom prst="ellipse">
            <a:avLst/>
          </a:prstGeom>
          <a:noFill/>
          <a:ln>
            <a:solidFill>
              <a:srgbClr val="0000FF"/>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p>
        </p:txBody>
      </p:sp>
      <p:sp>
        <p:nvSpPr>
          <p:cNvPr id="10" name="Obdélník 9">
            <a:extLst>
              <a:ext uri="{FF2B5EF4-FFF2-40B4-BE49-F238E27FC236}">
                <a16:creationId xmlns:a16="http://schemas.microsoft.com/office/drawing/2014/main" id="{8E74FF38-34DB-4FF0-9C71-CC70683FEAEC}"/>
              </a:ext>
            </a:extLst>
          </p:cNvPr>
          <p:cNvSpPr/>
          <p:nvPr/>
        </p:nvSpPr>
        <p:spPr>
          <a:xfrm>
            <a:off x="1774825" y="1970088"/>
            <a:ext cx="8497888" cy="394335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p>
        </p:txBody>
      </p:sp>
      <p:sp>
        <p:nvSpPr>
          <p:cNvPr id="8" name="Ovál 7">
            <a:extLst>
              <a:ext uri="{FF2B5EF4-FFF2-40B4-BE49-F238E27FC236}">
                <a16:creationId xmlns:a16="http://schemas.microsoft.com/office/drawing/2014/main" id="{D1196DFC-1EF5-40F6-A1A7-2FD9C9425C66}"/>
              </a:ext>
            </a:extLst>
          </p:cNvPr>
          <p:cNvSpPr/>
          <p:nvPr/>
        </p:nvSpPr>
        <p:spPr>
          <a:xfrm>
            <a:off x="7536161" y="1659487"/>
            <a:ext cx="2736304" cy="1134126"/>
          </a:xfrm>
          <a:prstGeom prst="ellipse">
            <a:avLst/>
          </a:prstGeom>
          <a:noFill/>
          <a:ln>
            <a:solidFill>
              <a:srgbClr val="0000FF"/>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p>
        </p:txBody>
      </p:sp>
      <p:cxnSp>
        <p:nvCxnSpPr>
          <p:cNvPr id="12" name="Přímá spojnice 11">
            <a:extLst>
              <a:ext uri="{FF2B5EF4-FFF2-40B4-BE49-F238E27FC236}">
                <a16:creationId xmlns:a16="http://schemas.microsoft.com/office/drawing/2014/main" id="{95BADC28-BCF9-4492-B427-9E72BA590463}"/>
              </a:ext>
            </a:extLst>
          </p:cNvPr>
          <p:cNvCxnSpPr/>
          <p:nvPr/>
        </p:nvCxnSpPr>
        <p:spPr>
          <a:xfrm flipV="1">
            <a:off x="4173538" y="4149725"/>
            <a:ext cx="717550" cy="3333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93DA2964-1C6F-42C5-BE45-7A28487EB3F9}"/>
              </a:ext>
            </a:extLst>
          </p:cNvPr>
          <p:cNvCxnSpPr/>
          <p:nvPr/>
        </p:nvCxnSpPr>
        <p:spPr>
          <a:xfrm flipH="1" flipV="1">
            <a:off x="3792538" y="3267075"/>
            <a:ext cx="801687" cy="54133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B1417091-EA22-4AEF-8CB6-CA26093FF69A}"/>
              </a:ext>
            </a:extLst>
          </p:cNvPr>
          <p:cNvCxnSpPr/>
          <p:nvPr/>
        </p:nvCxnSpPr>
        <p:spPr>
          <a:xfrm>
            <a:off x="6929438" y="4222750"/>
            <a:ext cx="679450" cy="309563"/>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Ovál 13">
            <a:extLst>
              <a:ext uri="{FF2B5EF4-FFF2-40B4-BE49-F238E27FC236}">
                <a16:creationId xmlns:a16="http://schemas.microsoft.com/office/drawing/2014/main" id="{19022955-4DEB-48C6-9268-9DEECFAD7B14}"/>
              </a:ext>
            </a:extLst>
          </p:cNvPr>
          <p:cNvSpPr/>
          <p:nvPr/>
        </p:nvSpPr>
        <p:spPr>
          <a:xfrm>
            <a:off x="2006031" y="4407731"/>
            <a:ext cx="2736304" cy="1134126"/>
          </a:xfrm>
          <a:prstGeom prst="ellipse">
            <a:avLst/>
          </a:prstGeom>
          <a:noFill/>
          <a:ln>
            <a:solidFill>
              <a:srgbClr val="0000FF"/>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2063552" y="11375"/>
            <a:ext cx="7886700" cy="537306"/>
          </a:xfrm>
        </p:spPr>
        <p:txBody>
          <a:bodyPr>
            <a:normAutofit fontScale="90000"/>
          </a:bodyPr>
          <a:lstStyle/>
          <a:p>
            <a:pPr eaLnBrk="1" hangingPunct="1"/>
            <a:r>
              <a:rPr lang="cs-CZ" altLang="cs-CZ" dirty="0"/>
              <a:t>ZDROJE</a:t>
            </a:r>
          </a:p>
        </p:txBody>
      </p:sp>
      <p:sp>
        <p:nvSpPr>
          <p:cNvPr id="6147" name="Zástupný symbol pro obsah 2"/>
          <p:cNvSpPr>
            <a:spLocks noGrp="1"/>
          </p:cNvSpPr>
          <p:nvPr>
            <p:ph idx="1"/>
          </p:nvPr>
        </p:nvSpPr>
        <p:spPr>
          <a:xfrm>
            <a:off x="0" y="548682"/>
            <a:ext cx="12192000" cy="6309319"/>
          </a:xfrm>
        </p:spPr>
        <p:txBody>
          <a:bodyPr>
            <a:normAutofit fontScale="92500" lnSpcReduction="10000"/>
          </a:bodyPr>
          <a:lstStyle/>
          <a:p>
            <a:r>
              <a:rPr lang="cs-CZ" dirty="0"/>
              <a:t>Řada publikací z projektu Škola pro všechny: inkluze jako cesta k efektivnímu vzdělávání všech žáků na </a:t>
            </a:r>
            <a:r>
              <a:rPr lang="cs-CZ" u="sng" dirty="0">
                <a:hlinkClick r:id="rId2"/>
              </a:rPr>
              <a:t>https://drive.google.com/drive/folders/0B5RcvQnR1LsuT1dhQlU2RG9WVEE</a:t>
            </a:r>
            <a:endParaRPr lang="cs-CZ" u="sng" dirty="0"/>
          </a:p>
          <a:p>
            <a:r>
              <a:rPr lang="cs-CZ" altLang="cs-CZ" dirty="0"/>
              <a:t>http://inkluze.ujep.cz/cz/ke-stazeni/metodika.html</a:t>
            </a:r>
          </a:p>
          <a:p>
            <a:pPr eaLnBrk="1" hangingPunct="1"/>
            <a:r>
              <a:rPr lang="cs-CZ" altLang="cs-CZ" dirty="0"/>
              <a:t>http://inkluze.ujep.cz/cz/ke-stazeni/vzkumny-pohled-inkluzi-jeji-determinanty/</a:t>
            </a:r>
          </a:p>
          <a:p>
            <a:pPr eaLnBrk="1" hangingPunct="1"/>
            <a:r>
              <a:rPr lang="cs-CZ" altLang="cs-CZ" dirty="0"/>
              <a:t>http://inkluze.ujep.cz/cz/ke-stazeni/radce-pro-inkluzi/</a:t>
            </a:r>
          </a:p>
          <a:p>
            <a:pPr eaLnBrk="1" hangingPunct="1"/>
            <a:r>
              <a:rPr lang="cs-CZ" altLang="cs-CZ" dirty="0"/>
              <a:t>http://inkluze.ujep.cz/cz/ke-stazeni/priklady-dobre-praxe/</a:t>
            </a:r>
          </a:p>
          <a:p>
            <a:pPr eaLnBrk="1" hangingPunct="1"/>
            <a:r>
              <a:rPr lang="cs-CZ" altLang="cs-CZ" u="sng" dirty="0">
                <a:hlinkClick r:id="rId3">
                  <a:extLst>
                    <a:ext uri="{A12FA001-AC4F-418D-AE19-62706E023703}">
                      <ahyp:hlinkClr xmlns:ahyp="http://schemas.microsoft.com/office/drawing/2018/hyperlinkcolor" val="tx"/>
                    </a:ext>
                  </a:extLst>
                </a:hlinkClick>
              </a:rPr>
              <a:t>http://inkluze.ujep.cz/cz/ke-stazeni/evaluacni-nastroj/</a:t>
            </a:r>
            <a:endParaRPr lang="cs-CZ" altLang="cs-CZ" u="sng" dirty="0"/>
          </a:p>
          <a:p>
            <a:pPr eaLnBrk="1" hangingPunct="1"/>
            <a:endParaRPr lang="cs-CZ" altLang="cs-CZ" dirty="0"/>
          </a:p>
          <a:p>
            <a:pPr>
              <a:spcBef>
                <a:spcPts val="0"/>
              </a:spcBef>
            </a:pPr>
            <a:r>
              <a:rPr lang="en-US" altLang="cs-CZ" dirty="0" err="1"/>
              <a:t>Lechta</a:t>
            </a:r>
            <a:r>
              <a:rPr lang="en-US" altLang="cs-CZ" dirty="0"/>
              <a:t>, V. (Ed.). (2010). </a:t>
            </a:r>
            <a:r>
              <a:rPr lang="en-US" altLang="cs-CZ" i="1" dirty="0" err="1"/>
              <a:t>Základy</a:t>
            </a:r>
            <a:r>
              <a:rPr lang="en-US" altLang="cs-CZ" i="1" dirty="0"/>
              <a:t> </a:t>
            </a:r>
            <a:r>
              <a:rPr lang="en-US" altLang="cs-CZ" i="1" dirty="0" err="1"/>
              <a:t>inkluzivní</a:t>
            </a:r>
            <a:r>
              <a:rPr lang="en-US" altLang="cs-CZ" i="1" dirty="0"/>
              <a:t> </a:t>
            </a:r>
            <a:r>
              <a:rPr lang="en-US" altLang="cs-CZ" i="1" dirty="0" err="1"/>
              <a:t>pedagogiky</a:t>
            </a:r>
            <a:r>
              <a:rPr lang="en-US" altLang="cs-CZ" i="1" dirty="0"/>
              <a:t>: </a:t>
            </a:r>
            <a:r>
              <a:rPr lang="en-US" altLang="cs-CZ" i="1" dirty="0" err="1"/>
              <a:t>Dítě</a:t>
            </a:r>
            <a:r>
              <a:rPr lang="en-US" altLang="cs-CZ" i="1" dirty="0"/>
              <a:t> s </a:t>
            </a:r>
            <a:r>
              <a:rPr lang="en-US" altLang="cs-CZ" i="1" dirty="0" err="1"/>
              <a:t>postižením</a:t>
            </a:r>
            <a:r>
              <a:rPr lang="en-US" altLang="cs-CZ" i="1" dirty="0"/>
              <a:t>, </a:t>
            </a:r>
            <a:r>
              <a:rPr lang="en-US" altLang="cs-CZ" i="1" dirty="0" err="1"/>
              <a:t>narušením</a:t>
            </a:r>
            <a:r>
              <a:rPr lang="en-US" altLang="cs-CZ" i="1" dirty="0"/>
              <a:t> a </a:t>
            </a:r>
            <a:r>
              <a:rPr lang="en-US" altLang="cs-CZ" i="1" dirty="0" err="1"/>
              <a:t>ohrožením</a:t>
            </a:r>
            <a:r>
              <a:rPr lang="en-US" altLang="cs-CZ" i="1" dirty="0"/>
              <a:t> </a:t>
            </a:r>
            <a:r>
              <a:rPr lang="en-US" altLang="cs-CZ" i="1" dirty="0" err="1"/>
              <a:t>ve</a:t>
            </a:r>
            <a:r>
              <a:rPr lang="en-US" altLang="cs-CZ" i="1" dirty="0"/>
              <a:t> </a:t>
            </a:r>
            <a:r>
              <a:rPr lang="en-US" altLang="cs-CZ" i="1" dirty="0" err="1"/>
              <a:t>škole</a:t>
            </a:r>
            <a:r>
              <a:rPr lang="en-US" altLang="cs-CZ" dirty="0"/>
              <a:t>. Praha: </a:t>
            </a:r>
            <a:r>
              <a:rPr lang="en-US" altLang="cs-CZ" dirty="0" err="1"/>
              <a:t>Portál</a:t>
            </a:r>
            <a:r>
              <a:rPr lang="en-US" altLang="cs-CZ" dirty="0"/>
              <a:t>.</a:t>
            </a:r>
            <a:endParaRPr lang="cs-CZ" altLang="cs-CZ" dirty="0"/>
          </a:p>
          <a:p>
            <a:pPr>
              <a:spcBef>
                <a:spcPts val="0"/>
              </a:spcBef>
            </a:pPr>
            <a:r>
              <a:rPr lang="cs-CZ" altLang="cs-CZ" dirty="0" err="1"/>
              <a:t>Tannenbergerová</a:t>
            </a:r>
            <a:r>
              <a:rPr lang="cs-CZ" altLang="cs-CZ" dirty="0"/>
              <a:t>, M. (2016) Průvodce školní inkluzí aneb Jak vypadá kvalitní základní škola současnosti? Brno: </a:t>
            </a:r>
            <a:r>
              <a:rPr lang="cs-CZ" altLang="cs-CZ" dirty="0" err="1"/>
              <a:t>Wolter</a:t>
            </a:r>
            <a:r>
              <a:rPr lang="cs-CZ" altLang="cs-CZ" dirty="0"/>
              <a:t> </a:t>
            </a:r>
            <a:r>
              <a:rPr lang="cs-CZ" altLang="cs-CZ" dirty="0" err="1"/>
              <a:t>Kluwer</a:t>
            </a:r>
            <a:r>
              <a:rPr lang="cs-CZ" altLang="cs-CZ" dirty="0"/>
              <a:t>, 136 s.</a:t>
            </a:r>
          </a:p>
          <a:p>
            <a:pPr>
              <a:spcBef>
                <a:spcPts val="0"/>
              </a:spcBef>
            </a:pPr>
            <a:r>
              <a:rPr lang="cs-CZ" altLang="cs-CZ" i="1" dirty="0"/>
              <a:t>https://is.muni.cz/do/rect/habilitace/1441/Pancocha/habilitace/pancocha_habilitace_final.pdf</a:t>
            </a:r>
            <a:endParaRPr lang="cs-CZ" altLang="cs-CZ" dirty="0"/>
          </a:p>
          <a:p>
            <a:pPr>
              <a:spcBef>
                <a:spcPts val="0"/>
              </a:spcBef>
            </a:pPr>
            <a:r>
              <a:rPr lang="cs-CZ" altLang="cs-CZ" dirty="0"/>
              <a:t>Květoňová, L., Hájková, &amp; V., Strnadová, I. (2013). </a:t>
            </a:r>
            <a:r>
              <a:rPr lang="cs-CZ" altLang="cs-CZ" i="1" dirty="0"/>
              <a:t>Cesty k inkluzi</a:t>
            </a:r>
            <a:r>
              <a:rPr lang="cs-CZ" altLang="cs-CZ" dirty="0"/>
              <a:t>, Praha: Karolinum.</a:t>
            </a:r>
          </a:p>
          <a:p>
            <a:pPr>
              <a:spcBef>
                <a:spcPts val="0"/>
              </a:spcBef>
            </a:pPr>
            <a:r>
              <a:rPr lang="en-US" altLang="cs-CZ" dirty="0" err="1"/>
              <a:t>Hájková</a:t>
            </a:r>
            <a:r>
              <a:rPr lang="en-US" altLang="cs-CZ" dirty="0"/>
              <a:t>, V., &amp; </a:t>
            </a:r>
            <a:r>
              <a:rPr lang="en-US" altLang="cs-CZ" dirty="0" err="1"/>
              <a:t>Strnadová</a:t>
            </a:r>
            <a:r>
              <a:rPr lang="en-US" altLang="cs-CZ" dirty="0"/>
              <a:t>, I. (2010). </a:t>
            </a:r>
            <a:r>
              <a:rPr lang="en-US" altLang="cs-CZ" i="1" dirty="0" err="1"/>
              <a:t>Inkluzivní</a:t>
            </a:r>
            <a:r>
              <a:rPr lang="en-US" altLang="cs-CZ" i="1" dirty="0"/>
              <a:t> </a:t>
            </a:r>
            <a:r>
              <a:rPr lang="en-US" altLang="cs-CZ" i="1" dirty="0" err="1"/>
              <a:t>vzdělávání</a:t>
            </a:r>
            <a:r>
              <a:rPr lang="en-US" altLang="cs-CZ" i="1" dirty="0"/>
              <a:t>: </a:t>
            </a:r>
            <a:r>
              <a:rPr lang="en-US" altLang="cs-CZ" i="1" dirty="0" err="1"/>
              <a:t>Teorie</a:t>
            </a:r>
            <a:r>
              <a:rPr lang="en-US" altLang="cs-CZ" i="1" dirty="0"/>
              <a:t> a </a:t>
            </a:r>
            <a:r>
              <a:rPr lang="en-US" altLang="cs-CZ" i="1" dirty="0" err="1"/>
              <a:t>praxe</a:t>
            </a:r>
            <a:r>
              <a:rPr lang="en-US" altLang="cs-CZ" i="1" dirty="0"/>
              <a:t>.</a:t>
            </a:r>
            <a:r>
              <a:rPr lang="en-US" altLang="cs-CZ" dirty="0"/>
              <a:t> Praha: </a:t>
            </a:r>
            <a:r>
              <a:rPr lang="en-US" altLang="cs-CZ" dirty="0" err="1"/>
              <a:t>Grada</a:t>
            </a:r>
            <a:endParaRPr lang="cs-CZ" altLang="cs-CZ" dirty="0"/>
          </a:p>
          <a:p>
            <a:pPr eaLnBrk="1" hangingPunct="1"/>
            <a:endParaRPr lang="cs-CZ" altLang="cs-CZ" dirty="0"/>
          </a:p>
        </p:txBody>
      </p:sp>
    </p:spTree>
    <p:extLst>
      <p:ext uri="{BB962C8B-B14F-4D97-AF65-F5344CB8AC3E}">
        <p14:creationId xmlns:p14="http://schemas.microsoft.com/office/powerpoint/2010/main" val="3530579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7796" y="112659"/>
            <a:ext cx="9144000" cy="1325563"/>
          </a:xfrm>
        </p:spPr>
        <p:txBody>
          <a:bodyPr>
            <a:normAutofit fontScale="90000"/>
          </a:bodyPr>
          <a:lstStyle/>
          <a:p>
            <a:pPr algn="ctr"/>
            <a:r>
              <a:rPr lang="cs-CZ" b="1" dirty="0"/>
              <a:t>Rozsudek ESLP ve věci D. H. a spol. </a:t>
            </a:r>
            <a:br>
              <a:rPr lang="cs-CZ" b="1" dirty="0"/>
            </a:br>
            <a:r>
              <a:rPr lang="cs-CZ" b="1" dirty="0"/>
              <a:t>(diskriminace romských dětí)</a:t>
            </a:r>
            <a:br>
              <a:rPr lang="cs-CZ" b="1" dirty="0"/>
            </a:br>
            <a:endParaRPr lang="cs-CZ" dirty="0"/>
          </a:p>
        </p:txBody>
      </p:sp>
      <p:sp>
        <p:nvSpPr>
          <p:cNvPr id="3" name="Zástupný symbol pro obsah 2"/>
          <p:cNvSpPr>
            <a:spLocks noGrp="1"/>
          </p:cNvSpPr>
          <p:nvPr>
            <p:ph idx="1"/>
          </p:nvPr>
        </p:nvSpPr>
        <p:spPr>
          <a:xfrm>
            <a:off x="0" y="1045029"/>
            <a:ext cx="10022260" cy="5151133"/>
          </a:xfrm>
        </p:spPr>
        <p:txBody>
          <a:bodyPr/>
          <a:lstStyle/>
          <a:p>
            <a:pPr marL="0" indent="0">
              <a:buNone/>
            </a:pPr>
            <a:r>
              <a:rPr lang="cs-CZ" b="1" dirty="0"/>
              <a:t>Dne 13. listopadu 2007 vydal Evropský soud pro lidská práva rozsudek velkého senátu ve věci D. H. a ostatní proti České republice, ve kterém většinou třinácti hlasů proti čtyřem dospěl k závěru, že Česká republika </a:t>
            </a:r>
            <a:r>
              <a:rPr lang="cs-CZ" b="1" dirty="0">
                <a:solidFill>
                  <a:srgbClr val="0033CC"/>
                </a:solidFill>
              </a:rPr>
              <a:t>porušila zákaz diskriminace stěžovatelů ve spojení s jejich právem na vzdělání.</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406" y="2728022"/>
            <a:ext cx="6496594" cy="4129978"/>
          </a:xfrm>
          <a:prstGeom prst="rect">
            <a:avLst/>
          </a:prstGeom>
        </p:spPr>
      </p:pic>
    </p:spTree>
    <p:extLst>
      <p:ext uri="{BB962C8B-B14F-4D97-AF65-F5344CB8AC3E}">
        <p14:creationId xmlns:p14="http://schemas.microsoft.com/office/powerpoint/2010/main" val="3763180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2828"/>
            <a:ext cx="12192000" cy="1325563"/>
          </a:xfrm>
        </p:spPr>
        <p:txBody>
          <a:bodyPr>
            <a:normAutofit/>
          </a:bodyPr>
          <a:lstStyle/>
          <a:p>
            <a:r>
              <a:rPr lang="cs-CZ" dirty="0"/>
              <a:t>PŘÍSTUPY K LIDEM S HANDICAPEM dle H. </a:t>
            </a:r>
            <a:r>
              <a:rPr lang="cs-CZ" dirty="0" err="1"/>
              <a:t>Wockena</a:t>
            </a:r>
            <a:br>
              <a:rPr lang="cs-CZ" dirty="0"/>
            </a:br>
            <a:r>
              <a:rPr lang="cs-CZ" dirty="0"/>
              <a:t>/s SVP/postižením/znevýhodněním/</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473160228"/>
              </p:ext>
            </p:extLst>
          </p:nvPr>
        </p:nvGraphicFramePr>
        <p:xfrm>
          <a:off x="1524001" y="1628799"/>
          <a:ext cx="9036495" cy="5157504"/>
        </p:xfrm>
        <a:graphic>
          <a:graphicData uri="http://schemas.openxmlformats.org/drawingml/2006/table">
            <a:tbl>
              <a:tblPr firstRow="1" bandRow="1">
                <a:tableStyleId>{5C22544A-7EE6-4342-B048-85BDC9FD1C3A}</a:tableStyleId>
              </a:tblPr>
              <a:tblGrid>
                <a:gridCol w="2627784">
                  <a:extLst>
                    <a:ext uri="{9D8B030D-6E8A-4147-A177-3AD203B41FA5}">
                      <a16:colId xmlns:a16="http://schemas.microsoft.com/office/drawing/2014/main" val="20000"/>
                    </a:ext>
                  </a:extLst>
                </a:gridCol>
                <a:gridCol w="3396546">
                  <a:extLst>
                    <a:ext uri="{9D8B030D-6E8A-4147-A177-3AD203B41FA5}">
                      <a16:colId xmlns:a16="http://schemas.microsoft.com/office/drawing/2014/main" val="20001"/>
                    </a:ext>
                  </a:extLst>
                </a:gridCol>
                <a:gridCol w="3012165">
                  <a:extLst>
                    <a:ext uri="{9D8B030D-6E8A-4147-A177-3AD203B41FA5}">
                      <a16:colId xmlns:a16="http://schemas.microsoft.com/office/drawing/2014/main" val="20002"/>
                    </a:ext>
                  </a:extLst>
                </a:gridCol>
              </a:tblGrid>
              <a:tr h="489992">
                <a:tc>
                  <a:txBody>
                    <a:bodyPr/>
                    <a:lstStyle/>
                    <a:p>
                      <a:r>
                        <a:rPr lang="cs-CZ" sz="2400" dirty="0"/>
                        <a:t>Přístup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cs-CZ" sz="2400" dirty="0"/>
                        <a:t>Právo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cs-CZ" sz="2400" dirty="0"/>
                        <a:t>Forma</a:t>
                      </a:r>
                      <a:r>
                        <a:rPr lang="cs-CZ" sz="2400" baseline="0" dirty="0"/>
                        <a:t> uznání</a:t>
                      </a:r>
                      <a:endParaRPr lang="cs-CZ"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66909">
                <a:tc>
                  <a:txBody>
                    <a:bodyPr/>
                    <a:lstStyle/>
                    <a:p>
                      <a:r>
                        <a:rPr lang="cs-CZ" sz="2400" dirty="0"/>
                        <a:t>EXTINKCE (represe)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t>Žádné právo (nemá smysl žít)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t>Žádné</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66909">
                <a:tc>
                  <a:txBody>
                    <a:bodyPr/>
                    <a:lstStyle/>
                    <a:p>
                      <a:r>
                        <a:rPr lang="cs-CZ" sz="2400" dirty="0"/>
                        <a:t>EXKLUZE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t>Právo na život (živoření, přežívání)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dirty="0"/>
                        <a:t>Emocionální sympatie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9992">
                <a:tc>
                  <a:txBody>
                    <a:bodyPr/>
                    <a:lstStyle/>
                    <a:p>
                      <a:r>
                        <a:rPr lang="cs-CZ" sz="2400" dirty="0"/>
                        <a:t>SEPARACE (segregace)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cs-CZ" sz="2400" dirty="0"/>
                        <a:t>Právo na vzdělání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cs-CZ" sz="2400" dirty="0"/>
                        <a:t>Pedagogická podpora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1243825">
                <a:tc>
                  <a:txBody>
                    <a:bodyPr/>
                    <a:lstStyle/>
                    <a:p>
                      <a:r>
                        <a:rPr lang="cs-CZ" sz="2400" dirty="0"/>
                        <a:t>INTEGRACE</a:t>
                      </a:r>
                    </a:p>
                  </a:txBody>
                  <a:tcPr>
                    <a:lnR w="12700" cap="flat" cmpd="sng" algn="ctr">
                      <a:solidFill>
                        <a:schemeClr val="tx1"/>
                      </a:solidFill>
                      <a:prstDash val="solid"/>
                      <a:round/>
                      <a:headEnd type="none" w="med" len="med"/>
                      <a:tailEnd type="none" w="med" len="med"/>
                    </a:lnR>
                  </a:tcPr>
                </a:tc>
                <a:tc>
                  <a:txBody>
                    <a:bodyPr/>
                    <a:lstStyle/>
                    <a:p>
                      <a:r>
                        <a:rPr lang="cs-CZ" sz="2400" dirty="0"/>
                        <a:t>Právo na účast ve společnosti a participaci na ní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cs-CZ" sz="2400" dirty="0"/>
                        <a:t>Solidární souhlas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866909">
                <a:tc>
                  <a:txBody>
                    <a:bodyPr/>
                    <a:lstStyle/>
                    <a:p>
                      <a:r>
                        <a:rPr lang="cs-CZ" sz="2400" dirty="0"/>
                        <a:t>INKLUZE</a:t>
                      </a:r>
                    </a:p>
                  </a:txBody>
                  <a:tcPr>
                    <a:lnR w="12700" cap="flat" cmpd="sng" algn="ctr">
                      <a:solidFill>
                        <a:schemeClr val="tx1"/>
                      </a:solidFill>
                      <a:prstDash val="solid"/>
                      <a:round/>
                      <a:headEnd type="none" w="med" len="med"/>
                      <a:tailEnd type="none" w="med" len="med"/>
                    </a:lnR>
                  </a:tcPr>
                </a:tc>
                <a:tc>
                  <a:txBody>
                    <a:bodyPr/>
                    <a:lstStyle/>
                    <a:p>
                      <a:r>
                        <a:rPr lang="cs-CZ" sz="2400" dirty="0"/>
                        <a:t>Právo na sebeurčení,</a:t>
                      </a:r>
                      <a:r>
                        <a:rPr lang="cs-CZ" sz="2400" baseline="0" dirty="0"/>
                        <a:t> důstojnost, rovnost</a:t>
                      </a:r>
                      <a:endParaRPr lang="cs-CZ"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cs-CZ" sz="2400" dirty="0"/>
                        <a:t>Právní uznání</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graphicFrame>
        <p:nvGraphicFramePr>
          <p:cNvPr id="7" name="Tabulka 6"/>
          <p:cNvGraphicFramePr>
            <a:graphicFrameLocks noGrp="1"/>
          </p:cNvGraphicFramePr>
          <p:nvPr>
            <p:extLst>
              <p:ext uri="{D42A27DB-BD31-4B8C-83A1-F6EECF244321}">
                <p14:modId xmlns:p14="http://schemas.microsoft.com/office/powerpoint/2010/main" val="1870272077"/>
              </p:ext>
            </p:extLst>
          </p:nvPr>
        </p:nvGraphicFramePr>
        <p:xfrm>
          <a:off x="1533525" y="5934075"/>
          <a:ext cx="9039225" cy="895350"/>
        </p:xfrm>
        <a:graphic>
          <a:graphicData uri="http://schemas.openxmlformats.org/drawingml/2006/table">
            <a:tbl>
              <a:tblPr/>
              <a:tblGrid>
                <a:gridCol w="9039225">
                  <a:extLst>
                    <a:ext uri="{9D8B030D-6E8A-4147-A177-3AD203B41FA5}">
                      <a16:colId xmlns:a16="http://schemas.microsoft.com/office/drawing/2014/main" val="20000"/>
                    </a:ext>
                  </a:extLst>
                </a:gridCol>
              </a:tblGrid>
              <a:tr h="895350">
                <a:tc>
                  <a:txBody>
                    <a:bodyPr/>
                    <a:lstStyle/>
                    <a:p>
                      <a:endParaRPr lang="cs-CZ"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3417529140"/>
              </p:ext>
            </p:extLst>
          </p:nvPr>
        </p:nvGraphicFramePr>
        <p:xfrm>
          <a:off x="1524000" y="4657725"/>
          <a:ext cx="9058275" cy="1266825"/>
        </p:xfrm>
        <a:graphic>
          <a:graphicData uri="http://schemas.openxmlformats.org/drawingml/2006/table">
            <a:tbl>
              <a:tblPr/>
              <a:tblGrid>
                <a:gridCol w="9058275">
                  <a:extLst>
                    <a:ext uri="{9D8B030D-6E8A-4147-A177-3AD203B41FA5}">
                      <a16:colId xmlns:a16="http://schemas.microsoft.com/office/drawing/2014/main" val="20000"/>
                    </a:ext>
                  </a:extLst>
                </a:gridCol>
              </a:tblGrid>
              <a:tr h="1266825">
                <a:tc>
                  <a:txBody>
                    <a:bodyPr/>
                    <a:lstStyle/>
                    <a:p>
                      <a:endParaRPr lang="cs-CZ"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9" name="Tabulka 8"/>
          <p:cNvGraphicFramePr>
            <a:graphicFrameLocks noGrp="1"/>
          </p:cNvGraphicFramePr>
          <p:nvPr/>
        </p:nvGraphicFramePr>
        <p:xfrm>
          <a:off x="1562100" y="1628775"/>
          <a:ext cx="9029700" cy="5153025"/>
        </p:xfrm>
        <a:graphic>
          <a:graphicData uri="http://schemas.openxmlformats.org/drawingml/2006/table">
            <a:tbl>
              <a:tblPr/>
              <a:tblGrid>
                <a:gridCol w="9029700">
                  <a:extLst>
                    <a:ext uri="{9D8B030D-6E8A-4147-A177-3AD203B41FA5}">
                      <a16:colId xmlns:a16="http://schemas.microsoft.com/office/drawing/2014/main" val="20000"/>
                    </a:ext>
                  </a:extLst>
                </a:gridCol>
              </a:tblGrid>
              <a:tr h="5153025">
                <a:tc>
                  <a:txBody>
                    <a:bodyPr/>
                    <a:lstStyle/>
                    <a:p>
                      <a:endParaRPr lang="cs-CZ"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19295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 descr="https://scontent-fra3-1.xx.fbcdn.net/hphotos-xfa1/v/t1.0-9/582169_463091333714566_1912884240_n.jpg?oh=f77e7494e848c8d5ec500bb575feec81&amp;oe=57262D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914" y="-8193"/>
            <a:ext cx="9313817" cy="690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267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ChangeArrowheads="1"/>
          </p:cNvSpPr>
          <p:nvPr/>
        </p:nvSpPr>
        <p:spPr bwMode="auto">
          <a:xfrm>
            <a:off x="0" y="-742374"/>
            <a:ext cx="12192000" cy="772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sz="1600" dirty="0"/>
          </a:p>
          <a:p>
            <a:pPr eaLnBrk="1" hangingPunct="1"/>
            <a:endParaRPr lang="cs-CZ" altLang="cs-CZ" sz="1600" dirty="0"/>
          </a:p>
          <a:p>
            <a:pPr eaLnBrk="1" hangingPunct="1"/>
            <a:endParaRPr lang="cs-CZ" altLang="cs-CZ" sz="1600" dirty="0"/>
          </a:p>
          <a:p>
            <a:pPr eaLnBrk="1" hangingPunct="1"/>
            <a:endParaRPr lang="cs-CZ" altLang="cs-CZ" sz="1600" dirty="0"/>
          </a:p>
          <a:p>
            <a:pPr eaLnBrk="1" hangingPunct="1"/>
            <a:r>
              <a:rPr lang="cs-CZ" altLang="cs-CZ" sz="1600" dirty="0"/>
              <a:t> </a:t>
            </a:r>
          </a:p>
          <a:p>
            <a:pPr eaLnBrk="1" hangingPunct="1"/>
            <a:r>
              <a:rPr lang="cs-CZ" altLang="cs-CZ" sz="2400" i="1" dirty="0"/>
              <a:t>Pro inkluzi je charakteristická </a:t>
            </a:r>
            <a:r>
              <a:rPr lang="cs-CZ" altLang="cs-CZ" sz="2400" b="1" i="1" dirty="0">
                <a:solidFill>
                  <a:schemeClr val="tx2"/>
                </a:solidFill>
              </a:rPr>
              <a:t>vysoká míra různorodosti žáků ve třídách </a:t>
            </a:r>
            <a:r>
              <a:rPr lang="cs-CZ" altLang="cs-CZ" sz="2400" i="1" dirty="0"/>
              <a:t>a je vnímána jako samozřejmost a normalita. Je akcentován prvek </a:t>
            </a:r>
            <a:r>
              <a:rPr lang="cs-CZ" altLang="cs-CZ" sz="2400" b="1" i="1" dirty="0">
                <a:solidFill>
                  <a:schemeClr val="tx2"/>
                </a:solidFill>
              </a:rPr>
              <a:t>sociální integrace </a:t>
            </a:r>
            <a:r>
              <a:rPr lang="cs-CZ" altLang="cs-CZ" sz="2400" i="1" dirty="0"/>
              <a:t>a je zřejmé, že všichni žáci ve třídě </a:t>
            </a:r>
            <a:r>
              <a:rPr lang="cs-CZ" altLang="cs-CZ" sz="2400" b="1" i="1" dirty="0">
                <a:solidFill>
                  <a:schemeClr val="tx2"/>
                </a:solidFill>
              </a:rPr>
              <a:t>nemusí dosahovat stejných cílů</a:t>
            </a:r>
            <a:r>
              <a:rPr lang="cs-CZ" altLang="cs-CZ" sz="2400" i="1" dirty="0">
                <a:solidFill>
                  <a:schemeClr val="tx2"/>
                </a:solidFill>
              </a:rPr>
              <a:t>.</a:t>
            </a:r>
            <a:r>
              <a:rPr lang="cs-CZ" altLang="cs-CZ" sz="2400" b="1" dirty="0">
                <a:solidFill>
                  <a:schemeClr val="tx2"/>
                </a:solidFill>
              </a:rPr>
              <a:t> </a:t>
            </a:r>
          </a:p>
          <a:p>
            <a:pPr eaLnBrk="1" hangingPunct="1"/>
            <a:endParaRPr lang="cs-CZ" altLang="cs-CZ" sz="2400" b="1" dirty="0"/>
          </a:p>
          <a:p>
            <a:pPr eaLnBrk="1" hangingPunct="1"/>
            <a:r>
              <a:rPr lang="cs-CZ" altLang="cs-CZ" sz="2400" b="1" dirty="0"/>
              <a:t>Podpora inkluze jako změna přístupového paradigmatu</a:t>
            </a:r>
          </a:p>
          <a:p>
            <a:pPr eaLnBrk="1" hangingPunct="1"/>
            <a:endParaRPr lang="cs-CZ" altLang="cs-CZ" sz="2400" dirty="0"/>
          </a:p>
          <a:p>
            <a:pPr eaLnBrk="1" hangingPunct="1"/>
            <a:r>
              <a:rPr lang="cs-CZ" altLang="cs-CZ" sz="2400" b="1" i="1" dirty="0">
                <a:solidFill>
                  <a:schemeClr val="tx2"/>
                </a:solidFill>
              </a:rPr>
              <a:t>Od </a:t>
            </a:r>
            <a:r>
              <a:rPr lang="cs-CZ" altLang="cs-CZ" sz="2400" b="1" i="1" dirty="0" err="1">
                <a:solidFill>
                  <a:schemeClr val="tx2"/>
                </a:solidFill>
              </a:rPr>
              <a:t>patobiologického</a:t>
            </a:r>
            <a:r>
              <a:rPr lang="cs-CZ" altLang="cs-CZ" sz="2400" b="1" i="1" dirty="0">
                <a:solidFill>
                  <a:schemeClr val="tx2"/>
                </a:solidFill>
              </a:rPr>
              <a:t> pojetí </a:t>
            </a:r>
            <a:r>
              <a:rPr lang="cs-CZ" altLang="cs-CZ" sz="2400" dirty="0"/>
              <a:t>(orientace na defekt) </a:t>
            </a:r>
            <a:r>
              <a:rPr lang="cs-CZ" altLang="cs-CZ" sz="2400" b="1" i="1" dirty="0">
                <a:solidFill>
                  <a:srgbClr val="0033CC"/>
                </a:solidFill>
              </a:rPr>
              <a:t>ke konceptu sociálního znevýhodnění </a:t>
            </a:r>
            <a:r>
              <a:rPr lang="cs-CZ" altLang="cs-CZ" sz="2400" dirty="0"/>
              <a:t>(orientace na důsledky postižení v rovině sociální integrace)</a:t>
            </a:r>
          </a:p>
          <a:p>
            <a:pPr eaLnBrk="1" hangingPunct="1"/>
            <a:r>
              <a:rPr lang="cs-CZ" altLang="cs-CZ" sz="2400" dirty="0"/>
              <a:t>Aktuálně kombinované modely postižení (MKF)</a:t>
            </a:r>
          </a:p>
          <a:p>
            <a:pPr eaLnBrk="1" hangingPunct="1"/>
            <a:endParaRPr lang="cs-CZ" altLang="cs-CZ" sz="2400" dirty="0"/>
          </a:p>
          <a:p>
            <a:pPr eaLnBrk="1" hangingPunct="1"/>
            <a:r>
              <a:rPr lang="cs-CZ" altLang="cs-CZ" sz="2400" dirty="0"/>
              <a:t>Od „</a:t>
            </a:r>
            <a:r>
              <a:rPr lang="cs-CZ" altLang="cs-CZ" sz="2400" b="1" i="1" dirty="0">
                <a:solidFill>
                  <a:schemeClr val="tx2"/>
                </a:solidFill>
              </a:rPr>
              <a:t>integrace pro postižené</a:t>
            </a:r>
            <a:r>
              <a:rPr lang="cs-CZ" altLang="cs-CZ" sz="2400" dirty="0"/>
              <a:t>“ ke „</a:t>
            </a:r>
            <a:r>
              <a:rPr lang="cs-CZ" altLang="cs-CZ" sz="2400" b="1" i="1" dirty="0">
                <a:solidFill>
                  <a:srgbClr val="0033CC"/>
                </a:solidFill>
              </a:rPr>
              <a:t>škole pro všechny</a:t>
            </a:r>
            <a:r>
              <a:rPr lang="cs-CZ" altLang="cs-CZ" sz="2400" dirty="0"/>
              <a:t>“</a:t>
            </a:r>
          </a:p>
          <a:p>
            <a:pPr eaLnBrk="1" hangingPunct="1"/>
            <a:endParaRPr lang="cs-CZ" altLang="cs-CZ" sz="2400" dirty="0"/>
          </a:p>
          <a:p>
            <a:pPr eaLnBrk="1" hangingPunct="1"/>
            <a:r>
              <a:rPr lang="cs-CZ" altLang="cs-CZ" sz="2400" b="1" i="1" dirty="0" err="1"/>
              <a:t>Leonhardt</a:t>
            </a:r>
            <a:r>
              <a:rPr lang="cs-CZ" altLang="cs-CZ" sz="2400" b="1" i="1" dirty="0"/>
              <a:t>, </a:t>
            </a:r>
            <a:r>
              <a:rPr lang="cs-CZ" altLang="cs-CZ" sz="2400" b="1" i="1" dirty="0" err="1"/>
              <a:t>Lechta</a:t>
            </a:r>
            <a:r>
              <a:rPr lang="cs-CZ" altLang="cs-CZ" sz="2400" b="1" i="1" dirty="0"/>
              <a:t> (2007):</a:t>
            </a:r>
          </a:p>
          <a:p>
            <a:pPr eaLnBrk="1" hangingPunct="1"/>
            <a:r>
              <a:rPr lang="cs-CZ" altLang="cs-CZ" sz="2400" dirty="0"/>
              <a:t>Koncept inkluzivní pedagogiky patří mezi typické koncepty počátku 21. století – teoreticky bezchybný, v rovině praktické realizace narážející na mnohé překážky – finanční, legislativní i rigiditu v myšlení lidí.</a:t>
            </a:r>
          </a:p>
          <a:p>
            <a:pPr eaLnBrk="1" hangingPunct="1"/>
            <a:endParaRPr lang="cs-CZ" altLang="cs-CZ" sz="1600" i="1" dirty="0"/>
          </a:p>
          <a:p>
            <a:pPr eaLnBrk="1" hangingPunct="1"/>
            <a:r>
              <a:rPr lang="cs-CZ" altLang="cs-CZ" sz="1600" dirty="0"/>
              <a:t> </a:t>
            </a:r>
          </a:p>
        </p:txBody>
      </p:sp>
    </p:spTree>
    <p:extLst>
      <p:ext uri="{BB962C8B-B14F-4D97-AF65-F5344CB8AC3E}">
        <p14:creationId xmlns:p14="http://schemas.microsoft.com/office/powerpoint/2010/main" val="2867304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ctrTitle"/>
          </p:nvPr>
        </p:nvSpPr>
        <p:spPr/>
        <p:txBody>
          <a:bodyPr/>
          <a:lstStyle/>
          <a:p>
            <a:pPr eaLnBrk="1" hangingPunct="1"/>
            <a:endParaRPr lang="cs-CZ" altLang="cs-CZ"/>
          </a:p>
        </p:txBody>
      </p:sp>
      <p:sp>
        <p:nvSpPr>
          <p:cNvPr id="18435" name="Podnadpis 2"/>
          <p:cNvSpPr>
            <a:spLocks noGrp="1"/>
          </p:cNvSpPr>
          <p:nvPr>
            <p:ph type="subTitle" idx="1"/>
          </p:nvPr>
        </p:nvSpPr>
        <p:spPr/>
        <p:txBody>
          <a:bodyPr/>
          <a:lstStyle/>
          <a:p>
            <a:pPr eaLnBrk="1" hangingPunct="1"/>
            <a:endParaRPr lang="cs-CZ" altLang="cs-CZ"/>
          </a:p>
        </p:txBody>
      </p:sp>
      <p:pic>
        <p:nvPicPr>
          <p:cNvPr id="18436" name="Picture 2" descr="http://www.pitribe.com/pitribe.ashx?act=image&amp;id=2070.1558269391&amp;opt=thumb&amp;form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39756"/>
            <a:ext cx="8820149" cy="688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sah 2"/>
          <p:cNvSpPr>
            <a:spLocks noGrp="1"/>
          </p:cNvSpPr>
          <p:nvPr>
            <p:ph idx="1"/>
          </p:nvPr>
        </p:nvSpPr>
        <p:spPr>
          <a:xfrm>
            <a:off x="0" y="0"/>
            <a:ext cx="12192000" cy="6493919"/>
          </a:xfrm>
        </p:spPr>
        <p:txBody>
          <a:bodyPr>
            <a:normAutofit/>
          </a:bodyPr>
          <a:lstStyle/>
          <a:p>
            <a:pPr eaLnBrk="1" hangingPunct="1"/>
            <a:endParaRPr lang="cs-CZ" altLang="cs-CZ" sz="3600" dirty="0"/>
          </a:p>
          <a:p>
            <a:pPr eaLnBrk="1" hangingPunct="1"/>
            <a:endParaRPr lang="cs-CZ" altLang="cs-CZ" sz="3600" dirty="0"/>
          </a:p>
          <a:p>
            <a:pPr marL="0" indent="0" eaLnBrk="1" hangingPunct="1">
              <a:buNone/>
            </a:pPr>
            <a:r>
              <a:rPr lang="cs-CZ" altLang="cs-CZ" sz="3600" i="1" dirty="0"/>
              <a:t>Inkluze se zaměřuje </a:t>
            </a:r>
            <a:r>
              <a:rPr lang="cs-CZ" altLang="cs-CZ" sz="3600" b="1" i="1" dirty="0">
                <a:solidFill>
                  <a:srgbClr val="0033CC"/>
                </a:solidFill>
              </a:rPr>
              <a:t>na všechny žáky </a:t>
            </a:r>
            <a:r>
              <a:rPr lang="cs-CZ" altLang="cs-CZ" sz="3600" i="1" dirty="0"/>
              <a:t>a mladé lidi ve školách, zaměřuje se na maximální docházku žáků, jejich participaci a na jejich maximální výsledky v rámci jejich disponibilit; inkluze a exkluze jde ruku v ruce v neustálém boji </a:t>
            </a:r>
            <a:r>
              <a:rPr lang="cs-CZ" altLang="cs-CZ" sz="3600" i="1" dirty="0" err="1"/>
              <a:t>proinkluzivních</a:t>
            </a:r>
            <a:r>
              <a:rPr lang="cs-CZ" altLang="cs-CZ" sz="3600" i="1" dirty="0"/>
              <a:t> tendencí s tendencemi „</a:t>
            </a:r>
            <a:r>
              <a:rPr lang="cs-CZ" altLang="cs-CZ" sz="3600" i="1" dirty="0" err="1"/>
              <a:t>exkludovat</a:t>
            </a:r>
            <a:r>
              <a:rPr lang="cs-CZ" altLang="cs-CZ" sz="3600" i="1" dirty="0"/>
              <a:t>“, proto je inkluze nikdy nekončící proces. Tedy inkluzivní škola je spíše ta ve stálém, nikdy nekončícím pohybu, nežli ta, která již jednou dosáhla perfektního stavu.</a:t>
            </a:r>
          </a:p>
          <a:p>
            <a:pPr marL="0" indent="0" algn="r" eaLnBrk="1" hangingPunct="1">
              <a:buNone/>
            </a:pPr>
            <a:r>
              <a:rPr lang="cs-CZ" altLang="cs-CZ" sz="3600" dirty="0"/>
              <a:t>(</a:t>
            </a:r>
            <a:r>
              <a:rPr lang="cs-CZ" altLang="cs-CZ" sz="3600" dirty="0" err="1"/>
              <a:t>Booth</a:t>
            </a:r>
            <a:r>
              <a:rPr lang="cs-CZ" altLang="cs-CZ" sz="3600" dirty="0"/>
              <a:t> et al., 1998)</a:t>
            </a:r>
          </a:p>
        </p:txBody>
      </p:sp>
    </p:spTree>
    <p:extLst>
      <p:ext uri="{BB962C8B-B14F-4D97-AF65-F5344CB8AC3E}">
        <p14:creationId xmlns:p14="http://schemas.microsoft.com/office/powerpoint/2010/main" val="620027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0" y="31039"/>
            <a:ext cx="12192000" cy="1325563"/>
          </a:xfrm>
        </p:spPr>
        <p:txBody>
          <a:bodyPr/>
          <a:lstStyle/>
          <a:p>
            <a:pPr eaLnBrk="1" hangingPunct="1"/>
            <a:r>
              <a:rPr lang="cs-CZ" altLang="cs-CZ" dirty="0"/>
              <a:t>Úmluva OSN o právech osob se zdravotním postižením </a:t>
            </a:r>
          </a:p>
        </p:txBody>
      </p:sp>
      <p:sp>
        <p:nvSpPr>
          <p:cNvPr id="3" name="Zástupný symbol pro obsah 2"/>
          <p:cNvSpPr>
            <a:spLocks noGrp="1"/>
          </p:cNvSpPr>
          <p:nvPr>
            <p:ph idx="1"/>
          </p:nvPr>
        </p:nvSpPr>
        <p:spPr>
          <a:xfrm>
            <a:off x="0" y="2506662"/>
            <a:ext cx="10515600" cy="4351338"/>
          </a:xfrm>
        </p:spPr>
        <p:txBody>
          <a:bodyPr rtlCol="0">
            <a:normAutofit/>
          </a:bodyPr>
          <a:lstStyle/>
          <a:p>
            <a:pPr>
              <a:defRPr/>
            </a:pPr>
            <a:r>
              <a:rPr lang="cs-CZ" b="1" dirty="0"/>
              <a:t>2006 přijata – ČR ratifikovala 2009</a:t>
            </a:r>
          </a:p>
          <a:p>
            <a:pPr>
              <a:defRPr/>
            </a:pPr>
            <a:r>
              <a:rPr lang="cs-CZ" dirty="0"/>
              <a:t>http://www.mpsv.cz/files/clanky/10774/umluva_CJ_rev.pdf</a:t>
            </a:r>
          </a:p>
          <a:p>
            <a:pPr>
              <a:defRPr/>
            </a:pPr>
            <a:r>
              <a:rPr lang="cs-CZ" dirty="0">
                <a:hlinkClick r:id="rId2"/>
              </a:rPr>
              <a:t>http://www.mpsv.cz/files/clanky/10775/umluva_info_160511.pdf</a:t>
            </a:r>
            <a:endParaRPr lang="cs-CZ" dirty="0"/>
          </a:p>
          <a:p>
            <a:pPr marL="0" indent="0">
              <a:buNone/>
              <a:defRPr/>
            </a:pPr>
            <a:r>
              <a:rPr lang="cs-CZ" dirty="0"/>
              <a:t>		</a:t>
            </a:r>
          </a:p>
          <a:p>
            <a:pPr marL="0" indent="0">
              <a:buNone/>
              <a:defRPr/>
            </a:pPr>
            <a:r>
              <a:rPr lang="cs-CZ" dirty="0"/>
              <a:t>		Implementační materiál</a:t>
            </a:r>
          </a:p>
          <a:p>
            <a:pPr lvl="1">
              <a:defRPr/>
            </a:pPr>
            <a:r>
              <a:rPr lang="cs-CZ" b="1" dirty="0"/>
              <a:t>Národní plán podpory rovných příležitostí </a:t>
            </a:r>
            <a:r>
              <a:rPr lang="cs-CZ" dirty="0"/>
              <a:t>pro osoby se zdravotním postižením na období 2015-2020</a:t>
            </a:r>
          </a:p>
          <a:p>
            <a:pPr lvl="1">
              <a:defRPr/>
            </a:pPr>
            <a:r>
              <a:rPr lang="cs-CZ" dirty="0"/>
              <a:t>https://www.vlada.cz/assets/ppov/vvzpo/dokumenty/Narodni-plan-OZP-2015-2020_2.pdf</a:t>
            </a:r>
          </a:p>
          <a:p>
            <a:pPr>
              <a:defRPr/>
            </a:pPr>
            <a:endParaRPr lang="cs-CZ" dirty="0"/>
          </a:p>
        </p:txBody>
      </p:sp>
      <p:pic>
        <p:nvPicPr>
          <p:cNvPr id="4" name="Picture 5" descr="Výsledek obrázku pro FUNNY Incl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775" y="693820"/>
            <a:ext cx="484822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524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70183F-812F-4EC2-B117-BB0CC153085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3BAECBF-066D-49DB-8C7F-C3892884F3C6}"/>
              </a:ext>
            </a:extLst>
          </p:cNvPr>
          <p:cNvSpPr>
            <a:spLocks noGrp="1"/>
          </p:cNvSpPr>
          <p:nvPr>
            <p:ph idx="1"/>
          </p:nvPr>
        </p:nvSpPr>
        <p:spPr/>
        <p:txBody>
          <a:bodyPr/>
          <a:lstStyle/>
          <a:p>
            <a:pPr marL="0" indent="0" algn="ctr">
              <a:buNone/>
            </a:pPr>
            <a:r>
              <a:rPr lang="cs-CZ" sz="9600"/>
              <a:t>2</a:t>
            </a:r>
            <a:endParaRPr lang="cs-CZ" sz="9600" dirty="0"/>
          </a:p>
          <a:p>
            <a:pPr algn="ctr"/>
            <a:endParaRPr lang="cs-CZ" dirty="0"/>
          </a:p>
        </p:txBody>
      </p:sp>
    </p:spTree>
    <p:extLst>
      <p:ext uri="{BB962C8B-B14F-4D97-AF65-F5344CB8AC3E}">
        <p14:creationId xmlns:p14="http://schemas.microsoft.com/office/powerpoint/2010/main" val="2490466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obsah 2"/>
          <p:cNvSpPr>
            <a:spLocks noGrp="1"/>
          </p:cNvSpPr>
          <p:nvPr>
            <p:ph idx="1"/>
          </p:nvPr>
        </p:nvSpPr>
        <p:spPr>
          <a:xfrm>
            <a:off x="1847850" y="1"/>
            <a:ext cx="8820150" cy="6742113"/>
          </a:xfrm>
        </p:spPr>
        <p:txBody>
          <a:bodyPr/>
          <a:lstStyle/>
          <a:p>
            <a:pPr marL="0" indent="0">
              <a:buNone/>
            </a:pPr>
            <a:r>
              <a:rPr lang="cs-CZ" altLang="cs-CZ" sz="3600" i="1"/>
              <a:t>Inkluze se zaměřuje na všechny žáky a mladé lidi ve školách, zaměřuje se na maximální docházku žáků, jejich participaci a na jejich maximální výsledky; inkluze a exkluze jde ruku v ruce v neustálém boji proinkluzivních tendencí s tendencemi „exkludovat“, proto je inkluze nikdy nekončící proces. Tedy inkluzivní škola je spíše ta ve stálém, nikdy nekončícím pohybu, nežli ta, která již jednou dosáhla perfektního stavu.</a:t>
            </a:r>
          </a:p>
          <a:p>
            <a:pPr marL="0" indent="0">
              <a:buNone/>
            </a:pPr>
            <a:r>
              <a:rPr lang="cs-CZ" altLang="cs-CZ" sz="2400"/>
              <a:t>(Booth et al., 1998)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a:xfrm>
            <a:off x="3011089" y="860654"/>
            <a:ext cx="6172200" cy="857250"/>
          </a:xfrm>
        </p:spPr>
        <p:txBody>
          <a:bodyPr>
            <a:normAutofit fontScale="90000"/>
          </a:bodyPr>
          <a:lstStyle/>
          <a:p>
            <a:r>
              <a:rPr lang="cs-CZ" altLang="cs-CZ" b="1" cap="all" dirty="0"/>
              <a:t>Přístupy k lidem s postižením	</a:t>
            </a:r>
          </a:p>
        </p:txBody>
      </p:sp>
      <p:sp>
        <p:nvSpPr>
          <p:cNvPr id="38915" name="Zástupný symbol pro obsah 2"/>
          <p:cNvSpPr>
            <a:spLocks noGrp="1"/>
          </p:cNvSpPr>
          <p:nvPr>
            <p:ph idx="1"/>
          </p:nvPr>
        </p:nvSpPr>
        <p:spPr>
          <a:xfrm>
            <a:off x="2261756" y="2186864"/>
            <a:ext cx="7845137" cy="3813887"/>
          </a:xfrm>
        </p:spPr>
        <p:txBody>
          <a:bodyPr>
            <a:normAutofit/>
          </a:bodyPr>
          <a:lstStyle/>
          <a:p>
            <a:pPr marL="557213" indent="-557213">
              <a:buFont typeface="+mj-lt"/>
              <a:buAutoNum type="alphaUcPeriod"/>
            </a:pPr>
            <a:r>
              <a:rPr lang="cs-CZ" altLang="cs-CZ" sz="3000" dirty="0"/>
              <a:t>zavržení a sociální vyloučení</a:t>
            </a:r>
          </a:p>
          <a:p>
            <a:pPr marL="557213" indent="-557213">
              <a:buFont typeface="+mj-lt"/>
              <a:buAutoNum type="alphaUcPeriod"/>
            </a:pPr>
            <a:r>
              <a:rPr lang="cs-CZ" altLang="cs-CZ" sz="3000" dirty="0"/>
              <a:t>ekonomický a sociální problém </a:t>
            </a:r>
          </a:p>
          <a:p>
            <a:pPr marL="557213" indent="-557213">
              <a:buFont typeface="+mj-lt"/>
              <a:buAutoNum type="alphaUcPeriod"/>
            </a:pPr>
            <a:r>
              <a:rPr lang="cs-CZ" altLang="cs-CZ" sz="3000" dirty="0"/>
              <a:t>tolerantní utilita</a:t>
            </a:r>
          </a:p>
          <a:p>
            <a:pPr marL="557213" indent="-557213">
              <a:buFont typeface="+mj-lt"/>
              <a:buAutoNum type="alphaUcPeriod"/>
            </a:pPr>
            <a:r>
              <a:rPr lang="cs-CZ" altLang="cs-CZ" sz="3000" dirty="0"/>
              <a:t>limitovaná participace (limited </a:t>
            </a:r>
            <a:r>
              <a:rPr lang="cs-CZ" altLang="cs-CZ" sz="3000" dirty="0" err="1"/>
              <a:t>participation</a:t>
            </a:r>
            <a:r>
              <a:rPr lang="cs-CZ" altLang="cs-CZ" sz="3000" dirty="0"/>
              <a:t>)</a:t>
            </a:r>
          </a:p>
          <a:p>
            <a:pPr marL="557213" indent="-557213">
              <a:buFont typeface="+mj-lt"/>
              <a:buAutoNum type="alphaUcPeriod"/>
            </a:pPr>
            <a:r>
              <a:rPr lang="cs-CZ" altLang="cs-CZ" sz="3000" dirty="0"/>
              <a:t>liberální přístup (</a:t>
            </a:r>
            <a:r>
              <a:rPr lang="cs-CZ" altLang="cs-CZ" sz="3000" dirty="0" err="1"/>
              <a:t>laissez-faire</a:t>
            </a:r>
            <a:r>
              <a:rPr lang="cs-CZ" altLang="cs-CZ" sz="3000" dirty="0"/>
              <a:t>). </a:t>
            </a:r>
          </a:p>
          <a:p>
            <a:pPr marL="557213" indent="-557213">
              <a:buFont typeface="+mj-lt"/>
              <a:buAutoNum type="alphaUcPeriod"/>
            </a:pPr>
            <a:r>
              <a:rPr lang="cs-CZ" altLang="cs-CZ" sz="3000" dirty="0"/>
              <a:t>aktivní participace a přizpůsobení prostředí</a:t>
            </a:r>
          </a:p>
        </p:txBody>
      </p:sp>
    </p:spTree>
    <p:extLst>
      <p:ext uri="{BB962C8B-B14F-4D97-AF65-F5344CB8AC3E}">
        <p14:creationId xmlns:p14="http://schemas.microsoft.com/office/powerpoint/2010/main" val="233386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6126"/>
            <a:ext cx="7886700" cy="497977"/>
          </a:xfrm>
        </p:spPr>
        <p:txBody>
          <a:bodyPr>
            <a:normAutofit fontScale="90000"/>
          </a:bodyPr>
          <a:lstStyle/>
          <a:p>
            <a:r>
              <a:rPr lang="cs-CZ" dirty="0"/>
              <a:t>KLÍČOVÉ OTÁZKY/TÉMATA</a:t>
            </a:r>
          </a:p>
        </p:txBody>
      </p:sp>
      <p:sp>
        <p:nvSpPr>
          <p:cNvPr id="3" name="Zástupný symbol pro obsah 2"/>
          <p:cNvSpPr>
            <a:spLocks noGrp="1"/>
          </p:cNvSpPr>
          <p:nvPr>
            <p:ph idx="1"/>
          </p:nvPr>
        </p:nvSpPr>
        <p:spPr>
          <a:xfrm>
            <a:off x="0" y="476672"/>
            <a:ext cx="12192000" cy="6381328"/>
          </a:xfrm>
        </p:spPr>
        <p:txBody>
          <a:bodyPr>
            <a:normAutofit lnSpcReduction="10000"/>
          </a:bodyPr>
          <a:lstStyle/>
          <a:p>
            <a:pPr marL="274320" indent="-274320" algn="r">
              <a:buClr>
                <a:schemeClr val="accent3"/>
              </a:buClr>
              <a:buNone/>
              <a:defRPr/>
            </a:pPr>
            <a:r>
              <a:rPr lang="cs-CZ" sz="2000" b="1" dirty="0"/>
              <a:t>Proč</a:t>
            </a:r>
            <a:r>
              <a:rPr lang="cs-CZ" sz="2000" dirty="0"/>
              <a:t> vůbec inkluze? Jaká byla podstata kausy D.H. 2007?</a:t>
            </a:r>
          </a:p>
          <a:p>
            <a:pPr marL="274320" indent="-274320" algn="r">
              <a:buClr>
                <a:schemeClr val="accent3"/>
              </a:buClr>
              <a:buNone/>
              <a:defRPr/>
            </a:pPr>
            <a:r>
              <a:rPr lang="cs-CZ" sz="2000" b="1" dirty="0"/>
              <a:t>Koho</a:t>
            </a:r>
            <a:r>
              <a:rPr lang="cs-CZ" sz="2000" dirty="0"/>
              <a:t> se inkluze týká?</a:t>
            </a:r>
          </a:p>
          <a:p>
            <a:pPr marL="274320" indent="-274320" algn="r">
              <a:buClr>
                <a:schemeClr val="accent3"/>
              </a:buClr>
              <a:buNone/>
              <a:defRPr/>
            </a:pPr>
            <a:r>
              <a:rPr lang="cs-CZ" sz="2000" b="1" dirty="0"/>
              <a:t>Jaké</a:t>
            </a:r>
            <a:r>
              <a:rPr lang="cs-CZ" sz="2000" dirty="0"/>
              <a:t> přístupy byly historicky aplikovány?</a:t>
            </a:r>
          </a:p>
          <a:p>
            <a:pPr marL="274320" indent="-274320" algn="r">
              <a:buClr>
                <a:schemeClr val="accent3"/>
              </a:buClr>
              <a:buNone/>
              <a:defRPr/>
            </a:pPr>
            <a:endParaRPr lang="cs-CZ" sz="2000" dirty="0"/>
          </a:p>
          <a:p>
            <a:pPr eaLnBrk="1" hangingPunct="1"/>
            <a:r>
              <a:rPr lang="cs-CZ" altLang="cs-CZ" dirty="0"/>
              <a:t>Vymezení problematiky Inkluze ve vztazích</a:t>
            </a:r>
          </a:p>
          <a:p>
            <a:pPr eaLnBrk="1" hangingPunct="1"/>
            <a:r>
              <a:rPr lang="cs-CZ" altLang="cs-CZ" dirty="0"/>
              <a:t>Podmínky inkluzivního vzdělávání</a:t>
            </a:r>
          </a:p>
          <a:p>
            <a:pPr eaLnBrk="1" hangingPunct="1"/>
            <a:r>
              <a:rPr lang="cs-CZ" altLang="cs-CZ" dirty="0"/>
              <a:t>Aktuální legislativa/změny</a:t>
            </a:r>
          </a:p>
          <a:p>
            <a:pPr eaLnBrk="1" hangingPunct="1"/>
            <a:r>
              <a:rPr lang="cs-CZ" altLang="cs-CZ" dirty="0"/>
              <a:t>Didaktické cíle</a:t>
            </a:r>
          </a:p>
          <a:p>
            <a:pPr eaLnBrk="1" hangingPunct="1"/>
            <a:r>
              <a:rPr lang="cs-CZ" altLang="cs-CZ" dirty="0"/>
              <a:t>Přístupy k lidem s postižením</a:t>
            </a:r>
          </a:p>
          <a:p>
            <a:pPr eaLnBrk="1" hangingPunct="1"/>
            <a:r>
              <a:rPr lang="cs-CZ" altLang="cs-CZ" dirty="0"/>
              <a:t>Vývoj inkluze u nás a v zahraničí</a:t>
            </a:r>
          </a:p>
          <a:p>
            <a:pPr eaLnBrk="1" hangingPunct="1"/>
            <a:r>
              <a:rPr lang="cs-CZ" altLang="cs-CZ" dirty="0"/>
              <a:t>Inkluzivně didaktické strategie</a:t>
            </a:r>
          </a:p>
          <a:p>
            <a:pPr eaLnBrk="1" hangingPunct="1"/>
            <a:r>
              <a:rPr lang="cs-CZ" altLang="cs-CZ" dirty="0"/>
              <a:t>Možnosti měření inkluze</a:t>
            </a:r>
          </a:p>
          <a:p>
            <a:pPr eaLnBrk="1" hangingPunct="1"/>
            <a:r>
              <a:rPr lang="cs-CZ" altLang="cs-CZ" dirty="0"/>
              <a:t>Charakteristika inkluzivní školy</a:t>
            </a:r>
          </a:p>
          <a:p>
            <a:pPr eaLnBrk="1" hangingPunct="1"/>
            <a:r>
              <a:rPr lang="cs-CZ" altLang="cs-CZ" dirty="0"/>
              <a:t>IVP/IPP/PLPP</a:t>
            </a:r>
          </a:p>
          <a:p>
            <a:pPr marL="0" indent="0">
              <a:buNone/>
            </a:pPr>
            <a:endParaRPr lang="cs-CZ" dirty="0"/>
          </a:p>
        </p:txBody>
      </p:sp>
      <p:pic>
        <p:nvPicPr>
          <p:cNvPr id="4" name="Picture 4" descr="Výsledek obrázku pro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764" y="3604586"/>
            <a:ext cx="5075236" cy="325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741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p:nvPr>
        </p:nvSpPr>
        <p:spPr>
          <a:xfrm>
            <a:off x="1524000" y="1316736"/>
            <a:ext cx="9144000" cy="401168"/>
          </a:xfrm>
        </p:spPr>
        <p:txBody>
          <a:bodyPr>
            <a:normAutofit fontScale="90000"/>
          </a:bodyPr>
          <a:lstStyle/>
          <a:p>
            <a:pPr algn="ctr"/>
            <a:r>
              <a:rPr lang="cs-CZ" altLang="cs-CZ" b="1" cap="all" dirty="0"/>
              <a:t>A. zavržení a sociální vyloučení (</a:t>
            </a:r>
            <a:r>
              <a:rPr lang="cs-CZ" altLang="cs-CZ" b="1" cap="all" dirty="0" err="1"/>
              <a:t>phariah</a:t>
            </a:r>
            <a:r>
              <a:rPr lang="cs-CZ" altLang="cs-CZ" b="1" cap="all" dirty="0"/>
              <a:t>)</a:t>
            </a:r>
          </a:p>
        </p:txBody>
      </p:sp>
      <p:sp>
        <p:nvSpPr>
          <p:cNvPr id="39939" name="Zástupný symbol pro obsah 2"/>
          <p:cNvSpPr>
            <a:spLocks noGrp="1"/>
          </p:cNvSpPr>
          <p:nvPr>
            <p:ph idx="1"/>
          </p:nvPr>
        </p:nvSpPr>
        <p:spPr>
          <a:xfrm>
            <a:off x="1956054" y="2024846"/>
            <a:ext cx="8711946" cy="4051343"/>
          </a:xfrm>
        </p:spPr>
        <p:txBody>
          <a:bodyPr>
            <a:normAutofit/>
          </a:bodyPr>
          <a:lstStyle/>
          <a:p>
            <a:r>
              <a:rPr lang="cs-CZ" altLang="cs-CZ" sz="2400" dirty="0"/>
              <a:t>Likvidace (represivní stádium)</a:t>
            </a:r>
          </a:p>
          <a:p>
            <a:r>
              <a:rPr lang="cs-CZ" altLang="cs-CZ" sz="2400" dirty="0"/>
              <a:t>Rodina je narozením postiženého dítěte vystavena riziku ztráty sociální pozice, a může se proto snažit dítěte zbavit. Výjimku tvoří pouze situace, kdy žena má povinnost postarat se o manžela se získaným postižením i v případě, že se jej jeho rodina zřekne</a:t>
            </a:r>
          </a:p>
          <a:p>
            <a:r>
              <a:rPr lang="cs-CZ" altLang="cs-CZ" sz="2400" dirty="0"/>
              <a:t>Německá říše navázala na eugenické teorie v roce 1939 zavedením programu </a:t>
            </a:r>
            <a:r>
              <a:rPr lang="cs-CZ" altLang="cs-CZ" sz="2400" b="1" dirty="0"/>
              <a:t>T4</a:t>
            </a:r>
            <a:r>
              <a:rPr lang="cs-CZ" altLang="cs-CZ" sz="2400" dirty="0"/>
              <a:t>. Úkolem tohoto programu byla likvidace tzv. </a:t>
            </a:r>
            <a:r>
              <a:rPr lang="cs-CZ" altLang="cs-CZ" sz="2400" b="1" dirty="0"/>
              <a:t>života nehodného žití</a:t>
            </a:r>
          </a:p>
        </p:txBody>
      </p:sp>
    </p:spTree>
    <p:extLst>
      <p:ext uri="{BB962C8B-B14F-4D97-AF65-F5344CB8AC3E}">
        <p14:creationId xmlns:p14="http://schemas.microsoft.com/office/powerpoint/2010/main" val="3265088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a:xfrm>
            <a:off x="1524000" y="857250"/>
            <a:ext cx="9144000" cy="1186434"/>
          </a:xfrm>
        </p:spPr>
        <p:txBody>
          <a:bodyPr>
            <a:normAutofit fontScale="90000"/>
          </a:bodyPr>
          <a:lstStyle/>
          <a:p>
            <a:pPr algn="ctr"/>
            <a:r>
              <a:rPr lang="cs-CZ" altLang="cs-CZ" b="1" cap="all" dirty="0"/>
              <a:t>B. ekonomický a sociální problém </a:t>
            </a:r>
            <a:br>
              <a:rPr lang="cs-CZ" altLang="cs-CZ" b="1" cap="all" dirty="0"/>
            </a:br>
            <a:r>
              <a:rPr lang="cs-CZ" altLang="cs-CZ" b="1" cap="all" dirty="0"/>
              <a:t>(</a:t>
            </a:r>
            <a:r>
              <a:rPr lang="cs-CZ" altLang="cs-CZ" b="1" cap="all" dirty="0" err="1"/>
              <a:t>economic</a:t>
            </a:r>
            <a:r>
              <a:rPr lang="cs-CZ" altLang="cs-CZ" b="1" cap="all" dirty="0"/>
              <a:t> and </a:t>
            </a:r>
            <a:r>
              <a:rPr lang="cs-CZ" altLang="cs-CZ" b="1" cap="all" dirty="0" err="1"/>
              <a:t>social</a:t>
            </a:r>
            <a:r>
              <a:rPr lang="cs-CZ" altLang="cs-CZ" b="1" cap="all" dirty="0"/>
              <a:t> </a:t>
            </a:r>
            <a:r>
              <a:rPr lang="cs-CZ" altLang="cs-CZ" b="1" cap="all" dirty="0" err="1"/>
              <a:t>liability</a:t>
            </a:r>
            <a:r>
              <a:rPr lang="cs-CZ" altLang="cs-CZ" b="1" cap="all" dirty="0"/>
              <a:t>)</a:t>
            </a:r>
          </a:p>
        </p:txBody>
      </p:sp>
      <p:sp>
        <p:nvSpPr>
          <p:cNvPr id="40963" name="Zástupný symbol pro obsah 2"/>
          <p:cNvSpPr>
            <a:spLocks noGrp="1"/>
          </p:cNvSpPr>
          <p:nvPr>
            <p:ph idx="1"/>
          </p:nvPr>
        </p:nvSpPr>
        <p:spPr>
          <a:xfrm>
            <a:off x="1626870" y="2366012"/>
            <a:ext cx="9041130" cy="3682745"/>
          </a:xfrm>
        </p:spPr>
        <p:txBody>
          <a:bodyPr>
            <a:normAutofit/>
          </a:bodyPr>
          <a:lstStyle/>
          <a:p>
            <a:r>
              <a:rPr lang="cs-CZ" altLang="cs-CZ" sz="2400" dirty="0"/>
              <a:t>narušující ekonomickou stabilitu a vitalitu společnosti</a:t>
            </a:r>
          </a:p>
          <a:p>
            <a:r>
              <a:rPr lang="cs-CZ" altLang="cs-CZ" sz="2400" dirty="0"/>
              <a:t>nevítaná součást společnosti, neboť se předpokládá, že je jejich existence pro společnost ekonomicky velmi náročná a znemožňuje využití prostředků na jiné, potřebnější úkoly</a:t>
            </a:r>
          </a:p>
          <a:p>
            <a:r>
              <a:rPr lang="cs-CZ" altLang="cs-CZ" sz="2400" b="1" dirty="0"/>
              <a:t>institucionalizace a </a:t>
            </a:r>
            <a:r>
              <a:rPr lang="cs-CZ" altLang="cs-CZ" sz="2400" b="1" dirty="0" err="1"/>
              <a:t>medikalizace</a:t>
            </a:r>
            <a:r>
              <a:rPr lang="cs-CZ" altLang="cs-CZ" sz="2400" dirty="0"/>
              <a:t> všech oblastí života osob s postižením. Úroveň těchto opatření byla považována za ukazatel společenského pokroku</a:t>
            </a:r>
          </a:p>
          <a:p>
            <a:r>
              <a:rPr lang="cs-CZ" altLang="cs-CZ" sz="2400" dirty="0"/>
              <a:t>konec tolerance</a:t>
            </a:r>
            <a:endParaRPr lang="cs-CZ" altLang="cs-CZ" sz="2400" b="1" dirty="0"/>
          </a:p>
        </p:txBody>
      </p:sp>
    </p:spTree>
    <p:extLst>
      <p:ext uri="{BB962C8B-B14F-4D97-AF65-F5344CB8AC3E}">
        <p14:creationId xmlns:p14="http://schemas.microsoft.com/office/powerpoint/2010/main" val="2465566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Zástupný symbol pro obsah 2"/>
          <p:cNvSpPr>
            <a:spLocks noGrp="1"/>
          </p:cNvSpPr>
          <p:nvPr>
            <p:ph idx="1"/>
          </p:nvPr>
        </p:nvSpPr>
        <p:spPr>
          <a:xfrm>
            <a:off x="1578864" y="2077974"/>
            <a:ext cx="9144000" cy="2194560"/>
          </a:xfrm>
        </p:spPr>
        <p:txBody>
          <a:bodyPr>
            <a:normAutofit fontScale="92500" lnSpcReduction="10000"/>
          </a:bodyPr>
          <a:lstStyle/>
          <a:p>
            <a:pPr>
              <a:buFont typeface="Wingdings 2" panose="05020102010507070707" pitchFamily="18" charset="2"/>
              <a:buNone/>
            </a:pPr>
            <a:r>
              <a:rPr lang="cs-CZ" altLang="cs-CZ" sz="2400" dirty="0"/>
              <a:t>„Do budoucna se nejvíce obávám toho, že dítě s Downovým syndromem jako je James se stane pro zaměstnavatele a zdravotní pojišťovny přílišným „luxusem“, který si nebudou moci dovolit, stane se přílišným „luxusem“ pro stát nebo pro celou planetu. Nechtěl bych se dožít doby, kdy bude lidský život posuzován na základě analýzy nákladů a výnosů a „návratnosti“ sociálních investic.“</a:t>
            </a:r>
          </a:p>
          <a:p>
            <a:pPr algn="r">
              <a:buFont typeface="Wingdings 2" panose="05020102010507070707" pitchFamily="18" charset="2"/>
              <a:buNone/>
            </a:pPr>
            <a:r>
              <a:rPr lang="cs-CZ" altLang="cs-CZ" sz="2400" dirty="0"/>
              <a:t> </a:t>
            </a:r>
            <a:r>
              <a:rPr lang="cs-CZ" altLang="cs-CZ" sz="2400" dirty="0" err="1"/>
              <a:t>Berubé</a:t>
            </a:r>
            <a:r>
              <a:rPr lang="cs-CZ" altLang="cs-CZ" sz="2400" dirty="0"/>
              <a:t> (1996)</a:t>
            </a:r>
            <a:endParaRPr lang="cs-CZ" altLang="cs-CZ" sz="2400" b="1" dirty="0"/>
          </a:p>
        </p:txBody>
      </p:sp>
      <p:sp>
        <p:nvSpPr>
          <p:cNvPr id="4" name="Nadpis 1">
            <a:extLst>
              <a:ext uri="{FF2B5EF4-FFF2-40B4-BE49-F238E27FC236}">
                <a16:creationId xmlns:a16="http://schemas.microsoft.com/office/drawing/2014/main" id="{361F89AD-545A-4DF0-969D-DEEB2E7BDBCB}"/>
              </a:ext>
            </a:extLst>
          </p:cNvPr>
          <p:cNvSpPr txBox="1">
            <a:spLocks/>
          </p:cNvSpPr>
          <p:nvPr/>
        </p:nvSpPr>
        <p:spPr>
          <a:xfrm>
            <a:off x="1551432" y="857250"/>
            <a:ext cx="9144000" cy="118643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3300" b="1" cap="all" dirty="0"/>
              <a:t>B. ekonomický a sociální problém </a:t>
            </a:r>
            <a:br>
              <a:rPr lang="cs-CZ" altLang="cs-CZ" sz="3300" b="1" cap="all" dirty="0"/>
            </a:br>
            <a:r>
              <a:rPr lang="cs-CZ" altLang="cs-CZ" sz="3300" b="1" cap="all" dirty="0"/>
              <a:t>(</a:t>
            </a:r>
            <a:r>
              <a:rPr lang="cs-CZ" altLang="cs-CZ" sz="3300" b="1" cap="all" dirty="0" err="1"/>
              <a:t>economic</a:t>
            </a:r>
            <a:r>
              <a:rPr lang="cs-CZ" altLang="cs-CZ" sz="3300" b="1" cap="all" dirty="0"/>
              <a:t> and </a:t>
            </a:r>
            <a:r>
              <a:rPr lang="cs-CZ" altLang="cs-CZ" sz="3300" b="1" cap="all" dirty="0" err="1"/>
              <a:t>social</a:t>
            </a:r>
            <a:r>
              <a:rPr lang="cs-CZ" altLang="cs-CZ" sz="3300" b="1" cap="all" dirty="0"/>
              <a:t> </a:t>
            </a:r>
            <a:r>
              <a:rPr lang="cs-CZ" altLang="cs-CZ" sz="3300" b="1" cap="all" dirty="0" err="1"/>
              <a:t>liability</a:t>
            </a:r>
            <a:r>
              <a:rPr lang="cs-CZ" altLang="cs-CZ" sz="3300" b="1" cap="all" dirty="0"/>
              <a:t>)</a:t>
            </a:r>
          </a:p>
        </p:txBody>
      </p:sp>
      <p:sp>
        <p:nvSpPr>
          <p:cNvPr id="7" name="Zástupný symbol pro obsah 2">
            <a:extLst>
              <a:ext uri="{FF2B5EF4-FFF2-40B4-BE49-F238E27FC236}">
                <a16:creationId xmlns:a16="http://schemas.microsoft.com/office/drawing/2014/main" id="{501C5B7B-858A-4952-9B5B-66D8A2496799}"/>
              </a:ext>
            </a:extLst>
          </p:cNvPr>
          <p:cNvSpPr txBox="1">
            <a:spLocks/>
          </p:cNvSpPr>
          <p:nvPr/>
        </p:nvSpPr>
        <p:spPr>
          <a:xfrm>
            <a:off x="1626870" y="3933064"/>
            <a:ext cx="8986266" cy="206768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2" panose="05020102010507070707" pitchFamily="18" charset="2"/>
              <a:buNone/>
            </a:pPr>
            <a:endParaRPr lang="cs-CZ" altLang="cs-CZ" sz="2400"/>
          </a:p>
          <a:p>
            <a:pPr>
              <a:buFont typeface="Wingdings 2" panose="05020102010507070707" pitchFamily="18" charset="2"/>
              <a:buNone/>
            </a:pPr>
            <a:r>
              <a:rPr lang="cs-CZ" altLang="cs-CZ" sz="2400"/>
              <a:t>Obecně jsou sice známy způsoby zacházení se starými a nemocnými lidmi, např. u Eskymáků, kdy byli v kmenové skupině podporováni jen do té doby, dokud bylo dost potravy. Když zdroje potravy klesly pod určitou mez, byli odvezeni do pustiny a tam ponecháni svému osudu </a:t>
            </a:r>
            <a:endParaRPr lang="cs-CZ" altLang="cs-CZ" sz="2400" b="1" dirty="0"/>
          </a:p>
        </p:txBody>
      </p:sp>
    </p:spTree>
    <p:extLst>
      <p:ext uri="{BB962C8B-B14F-4D97-AF65-F5344CB8AC3E}">
        <p14:creationId xmlns:p14="http://schemas.microsoft.com/office/powerpoint/2010/main" val="16805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a:xfrm>
            <a:off x="1475994" y="860654"/>
            <a:ext cx="9192006" cy="857250"/>
          </a:xfrm>
        </p:spPr>
        <p:txBody>
          <a:bodyPr>
            <a:normAutofit fontScale="90000"/>
          </a:bodyPr>
          <a:lstStyle/>
          <a:p>
            <a:pPr algn="ctr"/>
            <a:r>
              <a:rPr lang="cs-CZ" altLang="cs-CZ" b="1" cap="all" dirty="0"/>
              <a:t>C. Tolerantní utilita (</a:t>
            </a:r>
            <a:r>
              <a:rPr lang="cs-CZ" altLang="cs-CZ" b="1" cap="all" dirty="0" err="1"/>
              <a:t>tolerant</a:t>
            </a:r>
            <a:r>
              <a:rPr lang="cs-CZ" altLang="cs-CZ" b="1" cap="all" dirty="0"/>
              <a:t> </a:t>
            </a:r>
            <a:r>
              <a:rPr lang="cs-CZ" altLang="cs-CZ" b="1" cap="all" dirty="0" err="1"/>
              <a:t>utilization</a:t>
            </a:r>
            <a:r>
              <a:rPr lang="cs-CZ" altLang="cs-CZ" b="1" cap="all" dirty="0"/>
              <a:t>)</a:t>
            </a:r>
          </a:p>
        </p:txBody>
      </p:sp>
      <p:sp>
        <p:nvSpPr>
          <p:cNvPr id="44035" name="Zástupný symbol pro obsah 2"/>
          <p:cNvSpPr>
            <a:spLocks noGrp="1"/>
          </p:cNvSpPr>
          <p:nvPr>
            <p:ph idx="1"/>
          </p:nvPr>
        </p:nvSpPr>
        <p:spPr>
          <a:xfrm>
            <a:off x="1674876" y="2187702"/>
            <a:ext cx="8993124" cy="3813048"/>
          </a:xfrm>
        </p:spPr>
        <p:txBody>
          <a:bodyPr>
            <a:normAutofit/>
          </a:bodyPr>
          <a:lstStyle/>
          <a:p>
            <a:r>
              <a:rPr lang="cs-CZ" altLang="cs-CZ" sz="2700" dirty="0"/>
              <a:t>stále marginalizováni</a:t>
            </a:r>
          </a:p>
          <a:p>
            <a:r>
              <a:rPr lang="cs-CZ" altLang="cs-CZ" sz="2700" b="1" dirty="0"/>
              <a:t>Účast v přesně vyhrazených rolích od většinové společnosti</a:t>
            </a:r>
          </a:p>
          <a:p>
            <a:r>
              <a:rPr lang="cs-CZ" altLang="cs-CZ" sz="2700" b="1" dirty="0"/>
              <a:t>II. WW – Lidi s postižením v továrnách (bez postižení ve válce)</a:t>
            </a:r>
          </a:p>
          <a:p>
            <a:r>
              <a:rPr lang="cs-CZ" altLang="cs-CZ" sz="2700" dirty="0"/>
              <a:t>neslyšící pracující ve velmi hlučném prostředí výrobních linek</a:t>
            </a:r>
          </a:p>
          <a:p>
            <a:r>
              <a:rPr lang="cs-CZ" altLang="cs-CZ" sz="2700" b="1" dirty="0"/>
              <a:t>Extrém:  </a:t>
            </a:r>
            <a:r>
              <a:rPr lang="cs-CZ" altLang="cs-CZ" sz="2700" dirty="0"/>
              <a:t>Lidé v</a:t>
            </a:r>
            <a:r>
              <a:rPr lang="cs-CZ" altLang="cs-CZ" sz="2700" b="1" dirty="0"/>
              <a:t> </a:t>
            </a:r>
            <a:r>
              <a:rPr lang="cs-CZ" altLang="cs-CZ" sz="2700" dirty="0"/>
              <a:t>železných klecích vystavováni pro pobavení veřejnosti na Zelném rynku (Brno:  1582)</a:t>
            </a:r>
            <a:endParaRPr lang="cs-CZ" altLang="cs-CZ" sz="2700" b="1" dirty="0"/>
          </a:p>
        </p:txBody>
      </p:sp>
    </p:spTree>
    <p:extLst>
      <p:ext uri="{BB962C8B-B14F-4D97-AF65-F5344CB8AC3E}">
        <p14:creationId xmlns:p14="http://schemas.microsoft.com/office/powerpoint/2010/main" val="1555777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a:xfrm>
            <a:off x="1524000" y="857250"/>
            <a:ext cx="9144000" cy="857250"/>
          </a:xfrm>
        </p:spPr>
        <p:txBody>
          <a:bodyPr>
            <a:normAutofit fontScale="90000"/>
          </a:bodyPr>
          <a:lstStyle/>
          <a:p>
            <a:pPr algn="ctr"/>
            <a:r>
              <a:rPr lang="cs-CZ" altLang="cs-CZ" b="1" cap="all" dirty="0"/>
              <a:t>D. </a:t>
            </a:r>
            <a:r>
              <a:rPr lang="pt-BR" altLang="cs-CZ" b="1" cap="all" dirty="0"/>
              <a:t>Limitovaná participace osob s postižením </a:t>
            </a:r>
            <a:br>
              <a:rPr lang="cs-CZ" altLang="cs-CZ" b="1" cap="all" dirty="0"/>
            </a:br>
            <a:r>
              <a:rPr lang="cs-CZ" altLang="cs-CZ" cap="all" dirty="0"/>
              <a:t>	</a:t>
            </a:r>
          </a:p>
        </p:txBody>
      </p:sp>
      <p:sp>
        <p:nvSpPr>
          <p:cNvPr id="45059" name="Zástupný symbol pro obsah 2"/>
          <p:cNvSpPr>
            <a:spLocks noGrp="1"/>
          </p:cNvSpPr>
          <p:nvPr>
            <p:ph idx="1"/>
          </p:nvPr>
        </p:nvSpPr>
        <p:spPr>
          <a:xfrm>
            <a:off x="1647444" y="1862826"/>
            <a:ext cx="8915400" cy="4137924"/>
          </a:xfrm>
        </p:spPr>
        <p:txBody>
          <a:bodyPr>
            <a:normAutofit/>
          </a:bodyPr>
          <a:lstStyle/>
          <a:p>
            <a:r>
              <a:rPr lang="cs-CZ" altLang="cs-CZ" sz="2700" dirty="0"/>
              <a:t>podle schopnosti či neschopnosti být produktivními</a:t>
            </a:r>
          </a:p>
          <a:p>
            <a:r>
              <a:rPr lang="cs-CZ" altLang="cs-CZ" sz="2700" dirty="0"/>
              <a:t>založena na individuálním (medicínském) modelu postižení</a:t>
            </a:r>
          </a:p>
          <a:p>
            <a:r>
              <a:rPr lang="cs-CZ" altLang="cs-CZ" sz="2700" dirty="0"/>
              <a:t>většinová společnost akceptuje člověka s postižením v jakékoliv sociální sféře, pokud je schopen udržet tempo a standardy nepostižené většiny</a:t>
            </a:r>
          </a:p>
          <a:p>
            <a:r>
              <a:rPr lang="cs-CZ" altLang="cs-CZ" sz="2700" dirty="0"/>
              <a:t>glorifikace úspěšných jedinců s postižením</a:t>
            </a:r>
            <a:endParaRPr lang="cs-CZ" altLang="cs-CZ" sz="2700" b="1" dirty="0"/>
          </a:p>
          <a:p>
            <a:r>
              <a:rPr lang="cs-CZ" altLang="cs-CZ" sz="2700" b="1" dirty="0"/>
              <a:t>Extrém:  </a:t>
            </a:r>
            <a:r>
              <a:rPr lang="cs-CZ" altLang="cs-CZ" sz="2700" dirty="0"/>
              <a:t>F. W. Roosevelt</a:t>
            </a:r>
            <a:endParaRPr lang="cs-CZ" altLang="cs-CZ" sz="2700" b="1" dirty="0"/>
          </a:p>
        </p:txBody>
      </p:sp>
    </p:spTree>
    <p:extLst>
      <p:ext uri="{BB962C8B-B14F-4D97-AF65-F5344CB8AC3E}">
        <p14:creationId xmlns:p14="http://schemas.microsoft.com/office/powerpoint/2010/main" val="1275999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a:xfrm>
            <a:off x="1524000" y="857250"/>
            <a:ext cx="9144000" cy="1167594"/>
          </a:xfrm>
        </p:spPr>
        <p:txBody>
          <a:bodyPr>
            <a:normAutofit fontScale="90000"/>
          </a:bodyPr>
          <a:lstStyle/>
          <a:p>
            <a:pPr algn="ctr"/>
            <a:r>
              <a:rPr lang="cs-CZ" altLang="cs-CZ" b="1" cap="all" dirty="0"/>
              <a:t>E. </a:t>
            </a:r>
            <a:r>
              <a:rPr lang="pt-BR" altLang="cs-CZ" b="1" cap="all" dirty="0"/>
              <a:t>Liberální přístup k osobám s postižením </a:t>
            </a:r>
            <a:r>
              <a:rPr lang="cs-CZ" altLang="cs-CZ" b="1" cap="all" dirty="0"/>
              <a:t>(</a:t>
            </a:r>
            <a:r>
              <a:rPr lang="pt-BR" altLang="cs-CZ" b="1" cap="all" dirty="0"/>
              <a:t>Laissez faire </a:t>
            </a:r>
            <a:r>
              <a:rPr lang="cs-CZ" altLang="cs-CZ" b="1" cap="all" dirty="0"/>
              <a:t>)</a:t>
            </a:r>
          </a:p>
        </p:txBody>
      </p:sp>
      <p:sp>
        <p:nvSpPr>
          <p:cNvPr id="47107" name="Zástupný symbol pro obsah 2"/>
          <p:cNvSpPr>
            <a:spLocks noGrp="1"/>
          </p:cNvSpPr>
          <p:nvPr>
            <p:ph idx="1"/>
          </p:nvPr>
        </p:nvSpPr>
        <p:spPr>
          <a:xfrm>
            <a:off x="1633728" y="2348881"/>
            <a:ext cx="9034272" cy="3651871"/>
          </a:xfrm>
        </p:spPr>
        <p:txBody>
          <a:bodyPr>
            <a:normAutofit/>
          </a:bodyPr>
          <a:lstStyle/>
          <a:p>
            <a:r>
              <a:rPr lang="cs-CZ" altLang="cs-CZ" sz="2400" dirty="0"/>
              <a:t>již existují komplexní vztahy mezi lidmi s postižením a bez postižení</a:t>
            </a:r>
          </a:p>
          <a:p>
            <a:r>
              <a:rPr lang="cs-CZ" altLang="cs-CZ" sz="2400" dirty="0"/>
              <a:t>rozvinutá pomoc a podpora</a:t>
            </a:r>
          </a:p>
          <a:p>
            <a:r>
              <a:rPr lang="cs-CZ" altLang="cs-CZ" sz="2400" dirty="0"/>
              <a:t>komunita různým způsobem a v různém rozsahu podporuje osoby s postižením bez ohledu na to, zda jsou vnímány jako produktivní součást společnosti či nikoliv</a:t>
            </a:r>
          </a:p>
          <a:p>
            <a:r>
              <a:rPr lang="cs-CZ" altLang="cs-CZ" sz="2400" b="1" dirty="0"/>
              <a:t>nesegreguje se, avšak ani se příliš nesnaží o začlenění</a:t>
            </a:r>
          </a:p>
          <a:p>
            <a:r>
              <a:rPr lang="cs-CZ" altLang="cs-CZ" sz="2400" b="1" dirty="0"/>
              <a:t>normy a hodnoty nepostižené většiny jsou považovány za jediné platné a správné</a:t>
            </a:r>
            <a:r>
              <a:rPr lang="cs-CZ" altLang="cs-CZ" sz="2400" dirty="0"/>
              <a:t> </a:t>
            </a:r>
          </a:p>
        </p:txBody>
      </p:sp>
    </p:spTree>
    <p:extLst>
      <p:ext uri="{BB962C8B-B14F-4D97-AF65-F5344CB8AC3E}">
        <p14:creationId xmlns:p14="http://schemas.microsoft.com/office/powerpoint/2010/main" val="3907287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Zástupný symbol pro obsah 2"/>
          <p:cNvSpPr>
            <a:spLocks noGrp="1"/>
          </p:cNvSpPr>
          <p:nvPr>
            <p:ph idx="1"/>
          </p:nvPr>
        </p:nvSpPr>
        <p:spPr>
          <a:xfrm>
            <a:off x="2152650" y="2226470"/>
            <a:ext cx="8515350" cy="3774281"/>
          </a:xfrm>
        </p:spPr>
        <p:txBody>
          <a:bodyPr>
            <a:normAutofit/>
          </a:bodyPr>
          <a:lstStyle/>
          <a:p>
            <a:r>
              <a:rPr lang="cs-CZ" altLang="cs-CZ" sz="2700" dirty="0"/>
              <a:t>O tom, co je pro osoby s postižením dobré, jaké jsou jejich potřeby a jakým způsobem by měly být uspokojovány, rozhoduje majoritní společnost.</a:t>
            </a:r>
          </a:p>
          <a:p>
            <a:endParaRPr lang="cs-CZ" altLang="cs-CZ" sz="2700" dirty="0"/>
          </a:p>
          <a:p>
            <a:r>
              <a:rPr lang="cs-CZ" altLang="cs-CZ" sz="2700" dirty="0"/>
              <a:t>Lidé s postižením se tak ocitají v nezáviděníhodné pozici, kdy jsou </a:t>
            </a:r>
            <a:r>
              <a:rPr lang="cs-CZ" altLang="cs-CZ" sz="2700" b="1" i="1" dirty="0"/>
              <a:t>nuceni se přizpůsobit normám </a:t>
            </a:r>
            <a:r>
              <a:rPr lang="cs-CZ" altLang="cs-CZ" sz="2700" dirty="0"/>
              <a:t>a standardům většinové společnosti </a:t>
            </a:r>
            <a:r>
              <a:rPr lang="cs-CZ" altLang="cs-CZ" sz="2700" b="1" dirty="0"/>
              <a:t>bez možnosti tyto normy jakkoli ovlivnit</a:t>
            </a:r>
            <a:r>
              <a:rPr lang="cs-CZ" altLang="cs-CZ" sz="2700" dirty="0"/>
              <a:t>. </a:t>
            </a:r>
          </a:p>
        </p:txBody>
      </p:sp>
      <p:sp>
        <p:nvSpPr>
          <p:cNvPr id="6" name="Nadpis 1">
            <a:extLst>
              <a:ext uri="{FF2B5EF4-FFF2-40B4-BE49-F238E27FC236}">
                <a16:creationId xmlns:a16="http://schemas.microsoft.com/office/drawing/2014/main" id="{B594F7A6-A382-4052-8A70-72D0EAD940F9}"/>
              </a:ext>
            </a:extLst>
          </p:cNvPr>
          <p:cNvSpPr txBox="1">
            <a:spLocks/>
          </p:cNvSpPr>
          <p:nvPr/>
        </p:nvSpPr>
        <p:spPr>
          <a:xfrm>
            <a:off x="1524000" y="857250"/>
            <a:ext cx="9144000" cy="116759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3300" b="1" cap="all"/>
              <a:t>E. </a:t>
            </a:r>
            <a:r>
              <a:rPr lang="pt-BR" altLang="cs-CZ" sz="3300" b="1" cap="all"/>
              <a:t>Liberální přístup k osobám s postižením </a:t>
            </a:r>
            <a:r>
              <a:rPr lang="cs-CZ" altLang="cs-CZ" sz="3300" b="1" cap="all"/>
              <a:t>(</a:t>
            </a:r>
            <a:r>
              <a:rPr lang="pt-BR" altLang="cs-CZ" sz="3300" b="1" cap="all"/>
              <a:t>Laissez faire </a:t>
            </a:r>
            <a:r>
              <a:rPr lang="cs-CZ" altLang="cs-CZ" sz="3300" b="1" cap="all"/>
              <a:t>)</a:t>
            </a:r>
            <a:endParaRPr lang="cs-CZ" altLang="cs-CZ" sz="3300" b="1" cap="all" dirty="0"/>
          </a:p>
        </p:txBody>
      </p:sp>
    </p:spTree>
    <p:extLst>
      <p:ext uri="{BB962C8B-B14F-4D97-AF65-F5344CB8AC3E}">
        <p14:creationId xmlns:p14="http://schemas.microsoft.com/office/powerpoint/2010/main" val="1902296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a:xfrm>
            <a:off x="2992610" y="860654"/>
            <a:ext cx="6172200" cy="857250"/>
          </a:xfrm>
        </p:spPr>
        <p:txBody>
          <a:bodyPr/>
          <a:lstStyle/>
          <a:p>
            <a:r>
              <a:rPr lang="cs-CZ" altLang="cs-CZ" b="1" cap="all" dirty="0"/>
              <a:t>F. Aktivní participace</a:t>
            </a:r>
          </a:p>
        </p:txBody>
      </p:sp>
      <p:sp>
        <p:nvSpPr>
          <p:cNvPr id="49155" name="Zástupný symbol pro obsah 2"/>
          <p:cNvSpPr>
            <a:spLocks noGrp="1"/>
          </p:cNvSpPr>
          <p:nvPr>
            <p:ph idx="1"/>
          </p:nvPr>
        </p:nvSpPr>
        <p:spPr>
          <a:xfrm>
            <a:off x="1606296" y="2036827"/>
            <a:ext cx="8970264" cy="3963925"/>
          </a:xfrm>
        </p:spPr>
        <p:txBody>
          <a:bodyPr>
            <a:normAutofit/>
          </a:bodyPr>
          <a:lstStyle/>
          <a:p>
            <a:r>
              <a:rPr lang="cs-CZ" altLang="cs-CZ" sz="2700" dirty="0"/>
              <a:t>dochází k přijetí a participaci všech členů společnosti bez ohledu na míru jejich postižení</a:t>
            </a:r>
          </a:p>
          <a:p>
            <a:r>
              <a:rPr lang="cs-CZ" altLang="cs-CZ" sz="2700" dirty="0"/>
              <a:t>to však neznamená snižování standardů, ale větší flexibilitu, širší pojetí normy a přehodnocení společenských cílů</a:t>
            </a:r>
          </a:p>
          <a:p>
            <a:r>
              <a:rPr lang="cs-CZ" altLang="cs-CZ" sz="2700" dirty="0"/>
              <a:t>snaha o inkluzivní vzdělávání, kdy </a:t>
            </a:r>
            <a:r>
              <a:rPr lang="cs-CZ" altLang="cs-CZ" sz="2700" b="1" dirty="0"/>
              <a:t>všichni žáci docházejí do spádové školy v místě svého bydliště </a:t>
            </a:r>
            <a:r>
              <a:rPr lang="cs-CZ" altLang="cs-CZ" sz="2700" dirty="0"/>
              <a:t>a ve třídách jsou vzděláváni společně bez ohledu na výsledky hodnocení, diagnózu nebo aktuální školní výkon</a:t>
            </a:r>
          </a:p>
        </p:txBody>
      </p:sp>
    </p:spTree>
    <p:extLst>
      <p:ext uri="{BB962C8B-B14F-4D97-AF65-F5344CB8AC3E}">
        <p14:creationId xmlns:p14="http://schemas.microsoft.com/office/powerpoint/2010/main" val="1789806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Zástupný symbol pro obsah 2"/>
          <p:cNvSpPr>
            <a:spLocks noGrp="1"/>
          </p:cNvSpPr>
          <p:nvPr>
            <p:ph idx="1"/>
          </p:nvPr>
        </p:nvSpPr>
        <p:spPr>
          <a:xfrm>
            <a:off x="1695450" y="2078852"/>
            <a:ext cx="8778240" cy="3921899"/>
          </a:xfrm>
        </p:spPr>
        <p:txBody>
          <a:bodyPr>
            <a:normAutofit/>
          </a:bodyPr>
          <a:lstStyle/>
          <a:p>
            <a:r>
              <a:rPr lang="cs-CZ" altLang="cs-CZ" sz="2700" dirty="0"/>
              <a:t>ideální stav, kdy se lidé s postižením účastní ve všech sférách společenského života ve srovnatelné míře jako lidé bez postižení</a:t>
            </a:r>
          </a:p>
          <a:p>
            <a:endParaRPr lang="cs-CZ" altLang="cs-CZ" sz="2700" dirty="0"/>
          </a:p>
          <a:p>
            <a:r>
              <a:rPr lang="cs-CZ" altLang="cs-CZ" sz="2700" dirty="0"/>
              <a:t>Extrém: ostrov </a:t>
            </a:r>
            <a:r>
              <a:rPr lang="cs-CZ" altLang="cs-CZ" sz="2700" dirty="0" err="1"/>
              <a:t>Martha's</a:t>
            </a:r>
            <a:r>
              <a:rPr lang="cs-CZ" altLang="cs-CZ" sz="2700" dirty="0"/>
              <a:t> </a:t>
            </a:r>
            <a:r>
              <a:rPr lang="cs-CZ" altLang="cs-CZ" sz="2700" dirty="0" err="1"/>
              <a:t>Vineyard</a:t>
            </a:r>
            <a:r>
              <a:rPr lang="cs-CZ" altLang="cs-CZ" sz="2700" dirty="0"/>
              <a:t>, </a:t>
            </a:r>
            <a:r>
              <a:rPr lang="cs-CZ" altLang="cs-CZ" sz="2700" dirty="0" err="1"/>
              <a:t>Massachuttets</a:t>
            </a:r>
            <a:r>
              <a:rPr lang="cs-CZ" altLang="cs-CZ" sz="2700" dirty="0"/>
              <a:t> (žilo zde tolik neslyšících, že obyvatelé vyvinuli znakový jazyk) hluchota zde nikdy nebyla považována za postižení a znakový i mluvený jazyk byl přirozeně používaný jak neslyšícími, tak slyšícími obyvateli</a:t>
            </a:r>
          </a:p>
        </p:txBody>
      </p:sp>
      <p:sp>
        <p:nvSpPr>
          <p:cNvPr id="6" name="Nadpis 1">
            <a:extLst>
              <a:ext uri="{FF2B5EF4-FFF2-40B4-BE49-F238E27FC236}">
                <a16:creationId xmlns:a16="http://schemas.microsoft.com/office/drawing/2014/main" id="{E707220A-6370-45A7-8178-7867A1B80296}"/>
              </a:ext>
            </a:extLst>
          </p:cNvPr>
          <p:cNvSpPr>
            <a:spLocks noGrp="1"/>
          </p:cNvSpPr>
          <p:nvPr>
            <p:ph type="title"/>
          </p:nvPr>
        </p:nvSpPr>
        <p:spPr>
          <a:xfrm>
            <a:off x="2992610" y="860654"/>
            <a:ext cx="6172200" cy="857250"/>
          </a:xfrm>
        </p:spPr>
        <p:txBody>
          <a:bodyPr/>
          <a:lstStyle/>
          <a:p>
            <a:r>
              <a:rPr lang="cs-CZ" altLang="cs-CZ" b="1" cap="all" dirty="0"/>
              <a:t>F. Aktivní participace</a:t>
            </a:r>
          </a:p>
        </p:txBody>
      </p:sp>
    </p:spTree>
    <p:extLst>
      <p:ext uri="{BB962C8B-B14F-4D97-AF65-F5344CB8AC3E}">
        <p14:creationId xmlns:p14="http://schemas.microsoft.com/office/powerpoint/2010/main" val="847569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Zástupný symbol pro obsah 2"/>
          <p:cNvSpPr>
            <a:spLocks noGrp="1"/>
          </p:cNvSpPr>
          <p:nvPr>
            <p:ph idx="1"/>
          </p:nvPr>
        </p:nvSpPr>
        <p:spPr>
          <a:xfrm>
            <a:off x="2747628" y="1484786"/>
            <a:ext cx="6777372" cy="4515965"/>
          </a:xfrm>
        </p:spPr>
        <p:txBody>
          <a:bodyPr/>
          <a:lstStyle/>
          <a:p>
            <a:pPr marL="0" indent="0">
              <a:buNone/>
            </a:pPr>
            <a:endParaRPr lang="cs-CZ" altLang="cs-CZ" dirty="0"/>
          </a:p>
          <a:p>
            <a:pPr>
              <a:buFont typeface="Wingdings 2" panose="05020102010507070707" pitchFamily="18" charset="2"/>
              <a:buNone/>
            </a:pPr>
            <a:endParaRPr lang="cs-CZ" altLang="cs-CZ" dirty="0"/>
          </a:p>
        </p:txBody>
      </p:sp>
      <p:pic>
        <p:nvPicPr>
          <p:cNvPr id="512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199" y="1484786"/>
            <a:ext cx="8419216" cy="451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a:extLst>
              <a:ext uri="{FF2B5EF4-FFF2-40B4-BE49-F238E27FC236}">
                <a16:creationId xmlns:a16="http://schemas.microsoft.com/office/drawing/2014/main" id="{AB419A0D-3EBD-4D1D-9187-6930D678BD7C}"/>
              </a:ext>
            </a:extLst>
          </p:cNvPr>
          <p:cNvSpPr>
            <a:spLocks noGrp="1"/>
          </p:cNvSpPr>
          <p:nvPr>
            <p:ph type="title"/>
          </p:nvPr>
        </p:nvSpPr>
        <p:spPr>
          <a:xfrm>
            <a:off x="2992610" y="860654"/>
            <a:ext cx="6172200" cy="857250"/>
          </a:xfrm>
        </p:spPr>
        <p:txBody>
          <a:bodyPr>
            <a:normAutofit fontScale="90000"/>
          </a:bodyPr>
          <a:lstStyle/>
          <a:p>
            <a:r>
              <a:rPr lang="cs-CZ" altLang="cs-CZ" b="1" cap="all" dirty="0"/>
              <a:t>F. Aktivní participace - OBJEKTIVNÍ</a:t>
            </a:r>
          </a:p>
        </p:txBody>
      </p:sp>
    </p:spTree>
    <p:extLst>
      <p:ext uri="{BB962C8B-B14F-4D97-AF65-F5344CB8AC3E}">
        <p14:creationId xmlns:p14="http://schemas.microsoft.com/office/powerpoint/2010/main" val="84060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450B29-BFE4-4219-BF4C-08F8F1E8FC1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B280B9A-97D5-4616-832F-A6398A11AA49}"/>
              </a:ext>
            </a:extLst>
          </p:cNvPr>
          <p:cNvSpPr>
            <a:spLocks noGrp="1"/>
          </p:cNvSpPr>
          <p:nvPr>
            <p:ph idx="1"/>
          </p:nvPr>
        </p:nvSpPr>
        <p:spPr/>
        <p:txBody>
          <a:bodyPr>
            <a:normAutofit/>
          </a:bodyPr>
          <a:lstStyle/>
          <a:p>
            <a:pPr marL="0" indent="0" algn="ctr">
              <a:buNone/>
            </a:pPr>
            <a:r>
              <a:rPr lang="cs-CZ" sz="9600" dirty="0"/>
              <a:t>1</a:t>
            </a:r>
          </a:p>
        </p:txBody>
      </p:sp>
    </p:spTree>
    <p:extLst>
      <p:ext uri="{BB962C8B-B14F-4D97-AF65-F5344CB8AC3E}">
        <p14:creationId xmlns:p14="http://schemas.microsoft.com/office/powerpoint/2010/main" val="3483968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Zástupný symbol pro obsah 2"/>
          <p:cNvSpPr>
            <a:spLocks noGrp="1"/>
          </p:cNvSpPr>
          <p:nvPr>
            <p:ph idx="1"/>
          </p:nvPr>
        </p:nvSpPr>
        <p:spPr>
          <a:xfrm>
            <a:off x="2801636" y="1700810"/>
            <a:ext cx="6388801" cy="3885605"/>
          </a:xfrm>
        </p:spPr>
        <p:txBody>
          <a:bodyPr/>
          <a:lstStyle/>
          <a:p>
            <a:pPr marL="0" indent="0">
              <a:buNone/>
            </a:pPr>
            <a:endParaRPr lang="cs-CZ" altLang="cs-CZ" dirty="0"/>
          </a:p>
          <a:p>
            <a:pPr>
              <a:buFont typeface="Wingdings 2" panose="05020102010507070707" pitchFamily="18" charset="2"/>
              <a:buNone/>
            </a:pPr>
            <a:endParaRPr lang="cs-CZ" altLang="cs-CZ" dirty="0"/>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595" y="1700810"/>
            <a:ext cx="7745408" cy="429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a:extLst>
              <a:ext uri="{FF2B5EF4-FFF2-40B4-BE49-F238E27FC236}">
                <a16:creationId xmlns:a16="http://schemas.microsoft.com/office/drawing/2014/main" id="{ABDF1697-884F-4DE8-A149-C9E4B06562D8}"/>
              </a:ext>
            </a:extLst>
          </p:cNvPr>
          <p:cNvSpPr>
            <a:spLocks noGrp="1"/>
          </p:cNvSpPr>
          <p:nvPr>
            <p:ph type="title"/>
          </p:nvPr>
        </p:nvSpPr>
        <p:spPr>
          <a:xfrm>
            <a:off x="2992610" y="860654"/>
            <a:ext cx="6172200" cy="857250"/>
          </a:xfrm>
        </p:spPr>
        <p:txBody>
          <a:bodyPr>
            <a:normAutofit fontScale="90000"/>
          </a:bodyPr>
          <a:lstStyle/>
          <a:p>
            <a:r>
              <a:rPr lang="cs-CZ" altLang="cs-CZ" b="1" cap="all" dirty="0"/>
              <a:t>F. Aktivní participace - SUBJEKTIVNÍ</a:t>
            </a:r>
          </a:p>
        </p:txBody>
      </p:sp>
    </p:spTree>
    <p:extLst>
      <p:ext uri="{BB962C8B-B14F-4D97-AF65-F5344CB8AC3E}">
        <p14:creationId xmlns:p14="http://schemas.microsoft.com/office/powerpoint/2010/main" val="1389432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a:xfrm>
            <a:off x="2063750" y="3175"/>
            <a:ext cx="8229600" cy="1143000"/>
          </a:xfrm>
        </p:spPr>
        <p:txBody>
          <a:bodyPr/>
          <a:lstStyle/>
          <a:p>
            <a:pPr eaLnBrk="1" hangingPunct="1"/>
            <a:r>
              <a:rPr lang="cs-CZ" altLang="cs-CZ"/>
              <a:t>Typologie modelů postižení</a:t>
            </a:r>
          </a:p>
        </p:txBody>
      </p:sp>
      <p:sp>
        <p:nvSpPr>
          <p:cNvPr id="8195" name="Zástupný symbol pro obsah 2"/>
          <p:cNvSpPr>
            <a:spLocks noGrp="1"/>
          </p:cNvSpPr>
          <p:nvPr>
            <p:ph idx="1"/>
          </p:nvPr>
        </p:nvSpPr>
        <p:spPr>
          <a:xfrm>
            <a:off x="1847850" y="2206625"/>
            <a:ext cx="8229600" cy="3741738"/>
          </a:xfrm>
        </p:spPr>
        <p:txBody>
          <a:bodyPr/>
          <a:lstStyle/>
          <a:p>
            <a:pPr marL="0" indent="0" algn="ctr">
              <a:buNone/>
            </a:pPr>
            <a:r>
              <a:rPr lang="cs-CZ" altLang="cs-CZ" sz="3600"/>
              <a:t>od individuálního </a:t>
            </a:r>
          </a:p>
          <a:p>
            <a:pPr marL="0" indent="0" algn="ctr">
              <a:buNone/>
            </a:pPr>
            <a:r>
              <a:rPr lang="cs-CZ" altLang="cs-CZ" sz="3600"/>
              <a:t>přes funkční a sociální</a:t>
            </a:r>
          </a:p>
          <a:p>
            <a:pPr marL="0" indent="0" algn="ctr">
              <a:buNone/>
            </a:pPr>
            <a:r>
              <a:rPr lang="cs-CZ" altLang="cs-CZ" sz="3600"/>
              <a:t>po integrovaný</a:t>
            </a:r>
          </a:p>
        </p:txBody>
      </p:sp>
      <p:sp>
        <p:nvSpPr>
          <p:cNvPr id="2" name="Šipka doprava 1">
            <a:extLst>
              <a:ext uri="{FF2B5EF4-FFF2-40B4-BE49-F238E27FC236}">
                <a16:creationId xmlns:a16="http://schemas.microsoft.com/office/drawing/2014/main" id="{A534FFE9-7CCA-4307-A351-76890A31606B}"/>
              </a:ext>
            </a:extLst>
          </p:cNvPr>
          <p:cNvSpPr/>
          <p:nvPr/>
        </p:nvSpPr>
        <p:spPr>
          <a:xfrm>
            <a:off x="2495550" y="2276476"/>
            <a:ext cx="1296988"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 name="Šipka doprava 4">
            <a:extLst>
              <a:ext uri="{FF2B5EF4-FFF2-40B4-BE49-F238E27FC236}">
                <a16:creationId xmlns:a16="http://schemas.microsoft.com/office/drawing/2014/main" id="{D65C731E-99C2-436A-AA18-1BB36D83AEA2}"/>
              </a:ext>
            </a:extLst>
          </p:cNvPr>
          <p:cNvSpPr/>
          <p:nvPr/>
        </p:nvSpPr>
        <p:spPr>
          <a:xfrm rot="10800000">
            <a:off x="8112125" y="3644901"/>
            <a:ext cx="1296988"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a:xfrm>
            <a:off x="1962150" y="-33338"/>
            <a:ext cx="8229600" cy="1143001"/>
          </a:xfrm>
        </p:spPr>
        <p:txBody>
          <a:bodyPr/>
          <a:lstStyle/>
          <a:p>
            <a:pPr eaLnBrk="1" hangingPunct="1"/>
            <a:r>
              <a:rPr lang="cs-CZ" altLang="cs-CZ">
                <a:solidFill>
                  <a:srgbClr val="FF0000"/>
                </a:solidFill>
              </a:rPr>
              <a:t>Medicínský model (individuální)</a:t>
            </a:r>
          </a:p>
        </p:txBody>
      </p:sp>
      <p:sp>
        <p:nvSpPr>
          <p:cNvPr id="9219" name="Zástupný symbol pro obsah 2"/>
          <p:cNvSpPr>
            <a:spLocks noGrp="1"/>
          </p:cNvSpPr>
          <p:nvPr>
            <p:ph idx="1"/>
          </p:nvPr>
        </p:nvSpPr>
        <p:spPr/>
        <p:txBody>
          <a:bodyPr/>
          <a:lstStyle/>
          <a:p>
            <a:pPr eaLnBrk="1" hangingPunct="1"/>
            <a:endParaRPr lang="cs-CZ" altLang="cs-CZ"/>
          </a:p>
          <a:p>
            <a:pPr marL="200025" lvl="1" indent="0">
              <a:buNone/>
            </a:pPr>
            <a:endParaRPr lang="cs-CZ" altLang="cs-CZ"/>
          </a:p>
        </p:txBody>
      </p:sp>
      <p:pic>
        <p:nvPicPr>
          <p:cNvPr id="9220"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7626" y="1628776"/>
            <a:ext cx="926941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1946275" y="0"/>
            <a:ext cx="8229600" cy="1143000"/>
          </a:xfrm>
        </p:spPr>
        <p:txBody>
          <a:bodyPr/>
          <a:lstStyle/>
          <a:p>
            <a:pPr eaLnBrk="1" hangingPunct="1"/>
            <a:r>
              <a:rPr lang="cs-CZ" altLang="cs-CZ"/>
              <a:t>Medicínský model (individuální)</a:t>
            </a:r>
          </a:p>
        </p:txBody>
      </p:sp>
      <p:sp>
        <p:nvSpPr>
          <p:cNvPr id="10243" name="Zástupný symbol pro obsah 2"/>
          <p:cNvSpPr>
            <a:spLocks noGrp="1"/>
          </p:cNvSpPr>
          <p:nvPr>
            <p:ph idx="1"/>
          </p:nvPr>
        </p:nvSpPr>
        <p:spPr>
          <a:xfrm>
            <a:off x="1944688" y="1143001"/>
            <a:ext cx="8723312" cy="5599113"/>
          </a:xfrm>
        </p:spPr>
        <p:txBody>
          <a:bodyPr/>
          <a:lstStyle/>
          <a:p>
            <a:pPr eaLnBrk="1" hangingPunct="1"/>
            <a:endParaRPr lang="cs-CZ" altLang="cs-CZ"/>
          </a:p>
          <a:p>
            <a:pPr lvl="1" eaLnBrk="1" hangingPunct="1">
              <a:buFont typeface="Arial" panose="020B0604020202020204" pitchFamily="34" charset="0"/>
              <a:buChar char="•"/>
            </a:pPr>
            <a:r>
              <a:rPr lang="cs-CZ" altLang="cs-CZ" sz="2800">
                <a:solidFill>
                  <a:srgbClr val="0070C0"/>
                </a:solidFill>
              </a:rPr>
              <a:t>postižení = nemoc</a:t>
            </a:r>
            <a:r>
              <a:rPr lang="cs-CZ" altLang="cs-CZ" sz="2800"/>
              <a:t> – nutné vyléčit, překonat, odstranit – řešit</a:t>
            </a:r>
          </a:p>
          <a:p>
            <a:pPr lvl="1" eaLnBrk="1" hangingPunct="1">
              <a:buFont typeface="Arial" panose="020B0604020202020204" pitchFamily="34" charset="0"/>
              <a:buChar char="•"/>
            </a:pPr>
            <a:r>
              <a:rPr lang="cs-CZ" altLang="cs-CZ" sz="2800"/>
              <a:t>vychází z </a:t>
            </a:r>
            <a:r>
              <a:rPr lang="cs-CZ" altLang="cs-CZ" sz="2800">
                <a:solidFill>
                  <a:srgbClr val="0070C0"/>
                </a:solidFill>
              </a:rPr>
              <a:t>biologicko-organických příčin</a:t>
            </a:r>
          </a:p>
          <a:p>
            <a:pPr lvl="1" eaLnBrk="1" hangingPunct="1">
              <a:buFont typeface="Arial" panose="020B0604020202020204" pitchFamily="34" charset="0"/>
              <a:buChar char="•"/>
            </a:pPr>
            <a:r>
              <a:rPr lang="cs-CZ" altLang="cs-CZ" sz="2800"/>
              <a:t>vede k </a:t>
            </a:r>
            <a:r>
              <a:rPr lang="cs-CZ" altLang="cs-CZ" sz="2800">
                <a:solidFill>
                  <a:srgbClr val="0070C0"/>
                </a:solidFill>
              </a:rPr>
              <a:t>medicínsky organizované péči</a:t>
            </a:r>
          </a:p>
          <a:p>
            <a:pPr lvl="1" eaLnBrk="1" hangingPunct="1">
              <a:buFont typeface="Arial" panose="020B0604020202020204" pitchFamily="34" charset="0"/>
              <a:buChar char="•"/>
            </a:pPr>
            <a:r>
              <a:rPr lang="cs-CZ" altLang="cs-CZ" sz="2800"/>
              <a:t>nejdříve</a:t>
            </a:r>
            <a:r>
              <a:rPr lang="cs-CZ" altLang="cs-CZ" sz="2800">
                <a:solidFill>
                  <a:srgbClr val="0070C0"/>
                </a:solidFill>
              </a:rPr>
              <a:t> označen</a:t>
            </a:r>
            <a:r>
              <a:rPr lang="cs-CZ" altLang="cs-CZ" sz="2800"/>
              <a:t>, následně </a:t>
            </a:r>
            <a:r>
              <a:rPr lang="cs-CZ" altLang="cs-CZ" sz="2800">
                <a:solidFill>
                  <a:srgbClr val="0070C0"/>
                </a:solidFill>
              </a:rPr>
              <a:t>vyřazen</a:t>
            </a:r>
          </a:p>
          <a:p>
            <a:pPr lvl="1" eaLnBrk="1" hangingPunct="1">
              <a:buFont typeface="Arial" panose="020B0604020202020204" pitchFamily="34" charset="0"/>
              <a:buChar char="•"/>
            </a:pPr>
            <a:r>
              <a:rPr lang="cs-CZ" altLang="cs-CZ" sz="2800"/>
              <a:t>nutná </a:t>
            </a:r>
            <a:r>
              <a:rPr lang="cs-CZ" altLang="cs-CZ" sz="2800">
                <a:solidFill>
                  <a:srgbClr val="0070C0"/>
                </a:solidFill>
              </a:rPr>
              <a:t>normalizace</a:t>
            </a:r>
            <a:r>
              <a:rPr lang="cs-CZ" altLang="cs-CZ" sz="2800"/>
              <a:t> k reintegraci</a:t>
            </a:r>
          </a:p>
          <a:p>
            <a:pPr lvl="1" eaLnBrk="1" hangingPunct="1">
              <a:buFont typeface="Arial" panose="020B0604020202020204" pitchFamily="34" charset="0"/>
              <a:buChar char="•"/>
            </a:pPr>
            <a:r>
              <a:rPr lang="cs-CZ" altLang="cs-CZ" sz="2800">
                <a:solidFill>
                  <a:srgbClr val="0070C0"/>
                </a:solidFill>
              </a:rPr>
              <a:t>jedinec není rovným partnerem ale recipientem péče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1990725" y="-30163"/>
            <a:ext cx="8229600" cy="866776"/>
          </a:xfrm>
        </p:spPr>
        <p:txBody>
          <a:bodyPr/>
          <a:lstStyle/>
          <a:p>
            <a:pPr eaLnBrk="1" hangingPunct="1"/>
            <a:r>
              <a:rPr lang="cs-CZ" altLang="cs-CZ"/>
              <a:t>Medicínský model (individuální)</a:t>
            </a:r>
          </a:p>
        </p:txBody>
      </p:sp>
      <p:sp>
        <p:nvSpPr>
          <p:cNvPr id="26627" name="Zástupný symbol pro obsah 2">
            <a:extLst>
              <a:ext uri="{FF2B5EF4-FFF2-40B4-BE49-F238E27FC236}">
                <a16:creationId xmlns:a16="http://schemas.microsoft.com/office/drawing/2014/main" id="{D8F31484-7B49-40E3-ABBF-931D515AB411}"/>
              </a:ext>
            </a:extLst>
          </p:cNvPr>
          <p:cNvSpPr>
            <a:spLocks noGrp="1"/>
          </p:cNvSpPr>
          <p:nvPr>
            <p:ph idx="1"/>
          </p:nvPr>
        </p:nvSpPr>
        <p:spPr>
          <a:xfrm>
            <a:off x="1524000" y="836614"/>
            <a:ext cx="9144000" cy="6021387"/>
          </a:xfrm>
        </p:spPr>
        <p:txBody>
          <a:bodyPr>
            <a:normAutofit lnSpcReduction="10000"/>
          </a:bodyPr>
          <a:lstStyle/>
          <a:p>
            <a:pPr marL="0" indent="0">
              <a:buNone/>
              <a:defRPr/>
            </a:pPr>
            <a:r>
              <a:rPr lang="cs-CZ" altLang="cs-CZ" dirty="0"/>
              <a:t>Předpoklady:</a:t>
            </a:r>
          </a:p>
          <a:p>
            <a:pPr eaLnBrk="1" hangingPunct="1">
              <a:defRPr/>
            </a:pPr>
            <a:r>
              <a:rPr lang="cs-CZ" altLang="cs-CZ" dirty="0"/>
              <a:t>Lidé s postižením jsou </a:t>
            </a:r>
            <a:r>
              <a:rPr lang="cs-CZ" altLang="cs-CZ" dirty="0">
                <a:solidFill>
                  <a:srgbClr val="0070C0"/>
                </a:solidFill>
              </a:rPr>
              <a:t>vyčleněni </a:t>
            </a:r>
            <a:r>
              <a:rPr lang="cs-CZ" altLang="cs-CZ" dirty="0"/>
              <a:t>ze společnosti z důvodů jejich odlišného myšlení, chování, tělesné stránky nebo smyslového vnímání. </a:t>
            </a:r>
          </a:p>
          <a:p>
            <a:pPr eaLnBrk="1" hangingPunct="1">
              <a:defRPr/>
            </a:pPr>
            <a:r>
              <a:rPr lang="cs-CZ" altLang="cs-CZ" dirty="0"/>
              <a:t>Onemocnění, vada nebo omezená funkce některé části těla je </a:t>
            </a:r>
            <a:r>
              <a:rPr lang="cs-CZ" altLang="cs-CZ" dirty="0">
                <a:solidFill>
                  <a:srgbClr val="0070C0"/>
                </a:solidFill>
              </a:rPr>
              <a:t>důvodem segregace</a:t>
            </a:r>
            <a:r>
              <a:rPr lang="cs-CZ" altLang="cs-CZ" dirty="0"/>
              <a:t>. </a:t>
            </a:r>
          </a:p>
          <a:p>
            <a:pPr eaLnBrk="1" hangingPunct="1">
              <a:defRPr/>
            </a:pPr>
            <a:r>
              <a:rPr lang="cs-CZ" altLang="cs-CZ" dirty="0"/>
              <a:t>Jedná se o tzv. individuální model, neboť </a:t>
            </a:r>
            <a:r>
              <a:rPr lang="cs-CZ" altLang="cs-CZ" b="1" dirty="0">
                <a:solidFill>
                  <a:srgbClr val="0070C0"/>
                </a:solidFill>
              </a:rPr>
              <a:t>problém je třeba řešit na úrovni jedince. </a:t>
            </a:r>
          </a:p>
          <a:p>
            <a:pPr eaLnBrk="1" hangingPunct="1">
              <a:defRPr/>
            </a:pPr>
            <a:r>
              <a:rPr lang="cs-CZ" altLang="cs-CZ" dirty="0"/>
              <a:t>Člověk s postižením je </a:t>
            </a:r>
            <a:r>
              <a:rPr lang="cs-CZ" altLang="cs-CZ" dirty="0">
                <a:solidFill>
                  <a:srgbClr val="0070C0"/>
                </a:solidFill>
              </a:rPr>
              <a:t>přítěží </a:t>
            </a:r>
            <a:r>
              <a:rPr lang="cs-CZ" altLang="cs-CZ" dirty="0"/>
              <a:t>pro společnost, která musí jeho problém řešit (s vynaložením velkého množství finančních prostředků). </a:t>
            </a:r>
          </a:p>
          <a:p>
            <a:pPr eaLnBrk="1" hangingPunct="1">
              <a:defRPr/>
            </a:pPr>
            <a:r>
              <a:rPr lang="pt-BR" altLang="cs-CZ" dirty="0"/>
              <a:t>Spoléhání se na diagnózy, které určují </a:t>
            </a:r>
            <a:r>
              <a:rPr lang="pt-BR" altLang="cs-CZ" dirty="0">
                <a:solidFill>
                  <a:srgbClr val="0070C0"/>
                </a:solidFill>
              </a:rPr>
              <a:t>druh a stupeň postižení</a:t>
            </a:r>
            <a:r>
              <a:rPr lang="pt-BR" altLang="cs-CZ" dirty="0"/>
              <a:t> a způsob práce s jedincem. </a:t>
            </a:r>
          </a:p>
          <a:p>
            <a:pPr eaLnBrk="1" hangingPunct="1">
              <a:defRPr/>
            </a:pPr>
            <a:r>
              <a:rPr lang="cs-CZ" altLang="cs-CZ" dirty="0" err="1"/>
              <a:t>Labelling</a:t>
            </a:r>
            <a:r>
              <a:rPr lang="cs-CZ" altLang="cs-CZ" dirty="0"/>
              <a:t>/</a:t>
            </a:r>
            <a:r>
              <a:rPr lang="cs-CZ" altLang="cs-CZ" dirty="0">
                <a:solidFill>
                  <a:srgbClr val="0070C0"/>
                </a:solidFill>
              </a:rPr>
              <a:t>nálepkování</a:t>
            </a:r>
            <a:r>
              <a:rPr lang="cs-CZ" altLang="cs-CZ" dirty="0"/>
              <a:t>/označování.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a:xfrm>
            <a:off x="1847850" y="-9525"/>
            <a:ext cx="8229600" cy="1143000"/>
          </a:xfrm>
        </p:spPr>
        <p:txBody>
          <a:bodyPr/>
          <a:lstStyle/>
          <a:p>
            <a:pPr eaLnBrk="1" hangingPunct="1"/>
            <a:r>
              <a:rPr lang="cs-CZ" altLang="cs-CZ"/>
              <a:t>Medicínský model (individuální)</a:t>
            </a:r>
          </a:p>
        </p:txBody>
      </p:sp>
      <p:sp>
        <p:nvSpPr>
          <p:cNvPr id="27651" name="Zástupný symbol pro obsah 2">
            <a:extLst>
              <a:ext uri="{FF2B5EF4-FFF2-40B4-BE49-F238E27FC236}">
                <a16:creationId xmlns:a16="http://schemas.microsoft.com/office/drawing/2014/main" id="{0236FA1E-30CC-4F8B-8B01-4105909AAA43}"/>
              </a:ext>
            </a:extLst>
          </p:cNvPr>
          <p:cNvSpPr>
            <a:spLocks noGrp="1"/>
          </p:cNvSpPr>
          <p:nvPr>
            <p:ph idx="1"/>
          </p:nvPr>
        </p:nvSpPr>
        <p:spPr/>
        <p:txBody>
          <a:bodyPr/>
          <a:lstStyle/>
          <a:p>
            <a:pPr marL="0" indent="0">
              <a:buNone/>
              <a:defRPr/>
            </a:pPr>
            <a:r>
              <a:rPr lang="cs-CZ" altLang="cs-CZ" dirty="0"/>
              <a:t>Předpoklady:</a:t>
            </a:r>
          </a:p>
          <a:p>
            <a:pPr eaLnBrk="1" hangingPunct="1">
              <a:defRPr/>
            </a:pPr>
            <a:r>
              <a:rPr lang="cs-CZ" altLang="cs-CZ" dirty="0" err="1"/>
              <a:t>Labelling</a:t>
            </a:r>
            <a:r>
              <a:rPr lang="cs-CZ" altLang="cs-CZ" dirty="0"/>
              <a:t>/</a:t>
            </a:r>
            <a:r>
              <a:rPr lang="cs-CZ" altLang="cs-CZ" dirty="0">
                <a:solidFill>
                  <a:srgbClr val="0070C0"/>
                </a:solidFill>
              </a:rPr>
              <a:t>nálepkování</a:t>
            </a:r>
            <a:r>
              <a:rPr lang="cs-CZ" altLang="cs-CZ" dirty="0"/>
              <a:t>/označování. </a:t>
            </a:r>
          </a:p>
          <a:p>
            <a:pPr eaLnBrk="1" hangingPunct="1">
              <a:defRPr/>
            </a:pPr>
            <a:r>
              <a:rPr lang="pl-PL" altLang="cs-CZ" dirty="0"/>
              <a:t>Vada či porucha je </a:t>
            </a:r>
            <a:r>
              <a:rPr lang="pl-PL" altLang="cs-CZ" dirty="0">
                <a:solidFill>
                  <a:srgbClr val="0070C0"/>
                </a:solidFill>
              </a:rPr>
              <a:t>středem pozornosti </a:t>
            </a:r>
            <a:r>
              <a:rPr lang="pl-PL" altLang="cs-CZ" dirty="0"/>
              <a:t>při terapii a podpoře. </a:t>
            </a:r>
          </a:p>
          <a:p>
            <a:pPr eaLnBrk="1" hangingPunct="1">
              <a:defRPr/>
            </a:pPr>
            <a:r>
              <a:rPr lang="cs-CZ" altLang="cs-CZ" dirty="0"/>
              <a:t>Hlavním trendem je </a:t>
            </a:r>
            <a:r>
              <a:rPr lang="cs-CZ" altLang="cs-CZ" dirty="0">
                <a:solidFill>
                  <a:srgbClr val="0070C0"/>
                </a:solidFill>
              </a:rPr>
              <a:t>segregace</a:t>
            </a:r>
            <a:r>
              <a:rPr lang="cs-CZ" altLang="cs-CZ" dirty="0"/>
              <a:t> a nabídka alternativních služeb. </a:t>
            </a:r>
          </a:p>
          <a:p>
            <a:pPr eaLnBrk="1" hangingPunct="1">
              <a:defRPr/>
            </a:pPr>
            <a:r>
              <a:rPr lang="cs-CZ" altLang="cs-CZ" dirty="0"/>
              <a:t>Možnost návratu do společnosti pouze tehdy, dojde-li k </a:t>
            </a:r>
            <a:r>
              <a:rPr lang="cs-CZ" altLang="cs-CZ" dirty="0">
                <a:solidFill>
                  <a:srgbClr val="0070C0"/>
                </a:solidFill>
              </a:rPr>
              <a:t>nápravě</a:t>
            </a:r>
            <a:r>
              <a:rPr lang="cs-CZ" altLang="cs-CZ" dirty="0"/>
              <a:t>, jinak trvalá segregace. </a:t>
            </a:r>
          </a:p>
          <a:p>
            <a:pPr marL="0" indent="0">
              <a:buNone/>
              <a:defRPr/>
            </a:pPr>
            <a:r>
              <a:rPr lang="cs-CZ" altLang="cs-CZ" dirty="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a:xfrm>
            <a:off x="1981200" y="0"/>
            <a:ext cx="8229600" cy="1143000"/>
          </a:xfrm>
        </p:spPr>
        <p:txBody>
          <a:bodyPr/>
          <a:lstStyle/>
          <a:p>
            <a:pPr eaLnBrk="1" hangingPunct="1"/>
            <a:r>
              <a:rPr lang="cs-CZ" altLang="cs-CZ">
                <a:solidFill>
                  <a:srgbClr val="FF0000"/>
                </a:solidFill>
              </a:rPr>
              <a:t>Funkční model postižení</a:t>
            </a:r>
          </a:p>
        </p:txBody>
      </p:sp>
      <p:sp>
        <p:nvSpPr>
          <p:cNvPr id="13315" name="Zástupný symbol pro obsah 2"/>
          <p:cNvSpPr>
            <a:spLocks noGrp="1"/>
          </p:cNvSpPr>
          <p:nvPr>
            <p:ph idx="1"/>
          </p:nvPr>
        </p:nvSpPr>
        <p:spPr>
          <a:xfrm>
            <a:off x="1847850" y="1341438"/>
            <a:ext cx="8820150" cy="5516562"/>
          </a:xfrm>
        </p:spPr>
        <p:txBody>
          <a:bodyPr/>
          <a:lstStyle/>
          <a:p>
            <a:pPr eaLnBrk="1" hangingPunct="1">
              <a:buFont typeface="Arial" panose="020B0604020202020204" pitchFamily="34" charset="0"/>
              <a:buChar char="•"/>
            </a:pPr>
            <a:r>
              <a:rPr lang="cs-CZ" altLang="cs-CZ"/>
              <a:t>vychází ze stejného pojetí jako medicínský model</a:t>
            </a:r>
          </a:p>
          <a:p>
            <a:pPr eaLnBrk="1" hangingPunct="1">
              <a:buFont typeface="Arial" panose="020B0604020202020204" pitchFamily="34" charset="0"/>
              <a:buChar char="•"/>
            </a:pPr>
            <a:r>
              <a:rPr lang="cs-CZ" altLang="cs-CZ"/>
              <a:t>postižení vzniká z nemoci</a:t>
            </a:r>
          </a:p>
          <a:p>
            <a:pPr eaLnBrk="1" hangingPunct="1">
              <a:buFont typeface="Arial" panose="020B0604020202020204" pitchFamily="34" charset="0"/>
              <a:buChar char="•"/>
            </a:pPr>
            <a:r>
              <a:rPr lang="cs-CZ" altLang="cs-CZ"/>
              <a:t>snížená ztráta „</a:t>
            </a:r>
            <a:r>
              <a:rPr lang="cs-CZ" altLang="cs-CZ">
                <a:solidFill>
                  <a:srgbClr val="0070C0"/>
                </a:solidFill>
              </a:rPr>
              <a:t>funkce člověka</a:t>
            </a:r>
            <a:r>
              <a:rPr lang="cs-CZ" altLang="cs-CZ"/>
              <a:t>“</a:t>
            </a:r>
          </a:p>
          <a:p>
            <a:pPr eaLnBrk="1" hangingPunct="1">
              <a:buFont typeface="Arial" panose="020B0604020202020204" pitchFamily="34" charset="0"/>
              <a:buChar char="•"/>
            </a:pPr>
            <a:r>
              <a:rPr lang="cs-CZ" altLang="cs-CZ"/>
              <a:t>nabídka služeb taková, aby mohli </a:t>
            </a:r>
            <a:r>
              <a:rPr lang="cs-CZ" altLang="cs-CZ">
                <a:solidFill>
                  <a:srgbClr val="0070C0"/>
                </a:solidFill>
              </a:rPr>
              <a:t>fungovat</a:t>
            </a:r>
            <a:r>
              <a:rPr lang="cs-CZ" altLang="cs-CZ"/>
              <a:t> (vykonávat aktivity)</a:t>
            </a:r>
          </a:p>
          <a:p>
            <a:pPr eaLnBrk="1" hangingPunct="1">
              <a:buFont typeface="Arial" panose="020B0604020202020204" pitchFamily="34" charset="0"/>
              <a:buChar char="•"/>
            </a:pPr>
            <a:r>
              <a:rPr lang="cs-CZ" altLang="cs-CZ"/>
              <a:t>důraz kladen na </a:t>
            </a:r>
            <a:r>
              <a:rPr lang="cs-CZ" altLang="cs-CZ">
                <a:solidFill>
                  <a:srgbClr val="0070C0"/>
                </a:solidFill>
              </a:rPr>
              <a:t>terapii</a:t>
            </a:r>
            <a:r>
              <a:rPr lang="cs-CZ" altLang="cs-CZ"/>
              <a:t>, nikoliv pouze léčbu</a:t>
            </a:r>
          </a:p>
          <a:p>
            <a:pPr eaLnBrk="1" hangingPunct="1">
              <a:buFont typeface="Arial" panose="020B0604020202020204" pitchFamily="34" charset="0"/>
              <a:buChar char="•"/>
            </a:pPr>
            <a:r>
              <a:rPr lang="cs-CZ" altLang="cs-CZ"/>
              <a:t>dle Zákona o sociálních službách č. 108/2006 Sb., je příspěvek na péči pro osoby se zdravotním postižením určován na základě </a:t>
            </a:r>
            <a:r>
              <a:rPr lang="cs-CZ" altLang="cs-CZ">
                <a:solidFill>
                  <a:srgbClr val="0070C0"/>
                </a:solidFill>
              </a:rPr>
              <a:t>schopnosti jedince vykonávat taxativně vymezený okruh činností </a:t>
            </a:r>
            <a:r>
              <a:rPr lang="cs-CZ" altLang="cs-CZ"/>
              <a:t>(viz vyhláška č. 505/2006 Sb.). </a:t>
            </a:r>
          </a:p>
          <a:p>
            <a:pPr eaLnBrk="1" hangingPunct="1">
              <a:buFont typeface="Arial" panose="020B0604020202020204" pitchFamily="34" charset="0"/>
              <a:buChar char="•"/>
            </a:pPr>
            <a:r>
              <a:rPr lang="cs-CZ" altLang="cs-CZ" b="1"/>
              <a:t>nehodnotí se tedy typ vady, ale </a:t>
            </a:r>
            <a:r>
              <a:rPr lang="cs-CZ" altLang="cs-CZ" b="1">
                <a:solidFill>
                  <a:srgbClr val="FF0000"/>
                </a:solidFill>
              </a:rPr>
              <a:t>schopnosti a omezení</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a:xfrm>
            <a:off x="2197100" y="-9525"/>
            <a:ext cx="8229600" cy="1143000"/>
          </a:xfrm>
        </p:spPr>
        <p:txBody>
          <a:bodyPr/>
          <a:lstStyle/>
          <a:p>
            <a:pPr eaLnBrk="1" hangingPunct="1"/>
            <a:r>
              <a:rPr lang="cs-CZ" altLang="cs-CZ">
                <a:solidFill>
                  <a:srgbClr val="FF0000"/>
                </a:solidFill>
              </a:rPr>
              <a:t>Sociální model postižení</a:t>
            </a:r>
          </a:p>
        </p:txBody>
      </p:sp>
      <p:pic>
        <p:nvPicPr>
          <p:cNvPr id="14339"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9089" y="1412876"/>
            <a:ext cx="9012237"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1981200" y="0"/>
            <a:ext cx="8229600" cy="1143000"/>
          </a:xfrm>
        </p:spPr>
        <p:txBody>
          <a:bodyPr/>
          <a:lstStyle/>
          <a:p>
            <a:pPr eaLnBrk="1" hangingPunct="1"/>
            <a:r>
              <a:rPr lang="cs-CZ" altLang="cs-CZ"/>
              <a:t>Sociální model postižení</a:t>
            </a:r>
          </a:p>
        </p:txBody>
      </p:sp>
      <p:sp>
        <p:nvSpPr>
          <p:cNvPr id="15363" name="Zástupný symbol pro obsah 2"/>
          <p:cNvSpPr>
            <a:spLocks noGrp="1"/>
          </p:cNvSpPr>
          <p:nvPr>
            <p:ph idx="1"/>
          </p:nvPr>
        </p:nvSpPr>
        <p:spPr>
          <a:xfrm>
            <a:off x="1774826" y="1412876"/>
            <a:ext cx="8893175" cy="5300663"/>
          </a:xfrm>
        </p:spPr>
        <p:txBody>
          <a:bodyPr/>
          <a:lstStyle/>
          <a:p>
            <a:pPr eaLnBrk="1" hangingPunct="1">
              <a:buFont typeface="Arial" panose="020B0604020202020204" pitchFamily="34" charset="0"/>
              <a:buChar char="•"/>
            </a:pPr>
            <a:r>
              <a:rPr lang="cs-CZ" altLang="cs-CZ" sz="2400"/>
              <a:t> </a:t>
            </a:r>
            <a:r>
              <a:rPr lang="cs-CZ" altLang="cs-CZ" sz="2400">
                <a:solidFill>
                  <a:srgbClr val="0070C0"/>
                </a:solidFill>
              </a:rPr>
              <a:t>Neexistuje přímá úměra </a:t>
            </a:r>
            <a:r>
              <a:rPr lang="cs-CZ" altLang="cs-CZ" sz="2400"/>
              <a:t>mezi nemocí a postižením</a:t>
            </a:r>
          </a:p>
          <a:p>
            <a:pPr eaLnBrk="1" hangingPunct="1">
              <a:buFont typeface="Arial" panose="020B0604020202020204" pitchFamily="34" charset="0"/>
              <a:buChar char="•"/>
            </a:pPr>
            <a:r>
              <a:rPr lang="cs-CZ" altLang="cs-CZ" sz="2400"/>
              <a:t> Pozornost se tak z kategorizace a míry individuálního orgánového nebo funkčního poškození přesouvá na </a:t>
            </a:r>
            <a:r>
              <a:rPr lang="cs-CZ" altLang="cs-CZ" sz="2400">
                <a:solidFill>
                  <a:srgbClr val="0070C0"/>
                </a:solidFill>
              </a:rPr>
              <a:t>bariéry</a:t>
            </a:r>
            <a:r>
              <a:rPr lang="cs-CZ" altLang="cs-CZ" sz="2400"/>
              <a:t>, se kterými se lidé při interakci s prostředím potýkají </a:t>
            </a:r>
          </a:p>
          <a:p>
            <a:pPr eaLnBrk="1" hangingPunct="1">
              <a:buFont typeface="Arial" panose="020B0604020202020204" pitchFamily="34" charset="0"/>
              <a:buChar char="•"/>
            </a:pPr>
            <a:r>
              <a:rPr lang="cs-CZ" altLang="cs-CZ" sz="2400"/>
              <a:t> Fyzické prostředí zahrnuje prostředí vytvořené člověkem, jako např. veřejné budovy, obytné stavby, systém veřejné doprav </a:t>
            </a:r>
          </a:p>
          <a:p>
            <a:pPr eaLnBrk="1" hangingPunct="1">
              <a:buFont typeface="Arial" panose="020B0604020202020204" pitchFamily="34" charset="0"/>
              <a:buChar char="•"/>
            </a:pPr>
            <a:r>
              <a:rPr lang="cs-CZ" altLang="cs-CZ" sz="2400"/>
              <a:t> Schopnost účastnit se společenských aktivit a zastávat sociální role tak závisí především na </a:t>
            </a:r>
            <a:r>
              <a:rPr lang="cs-CZ" altLang="cs-CZ" sz="2400">
                <a:solidFill>
                  <a:srgbClr val="0070C0"/>
                </a:solidFill>
              </a:rPr>
              <a:t>přístupnosti různých prostředí </a:t>
            </a:r>
          </a:p>
          <a:p>
            <a:pPr eaLnBrk="1" hangingPunct="1">
              <a:buFont typeface="Arial" panose="020B0604020202020204" pitchFamily="34" charset="0"/>
              <a:buChar char="•"/>
            </a:pPr>
            <a:r>
              <a:rPr lang="cs-CZ" altLang="cs-CZ" sz="2400" b="1">
                <a:solidFill>
                  <a:srgbClr val="0070C0"/>
                </a:solidFill>
              </a:rPr>
              <a:t>Omezení aktivní participace </a:t>
            </a:r>
            <a:r>
              <a:rPr lang="cs-CZ" altLang="cs-CZ" sz="2400" b="1"/>
              <a:t>není způsobeno onemocněním, vadou nebo poruchou, ale </a:t>
            </a:r>
            <a:r>
              <a:rPr lang="cs-CZ" altLang="cs-CZ" sz="2400" b="1">
                <a:solidFill>
                  <a:srgbClr val="0070C0"/>
                </a:solidFill>
              </a:rPr>
              <a:t>důsledkem organizace sociálního prostředí – proto název </a:t>
            </a:r>
            <a:r>
              <a:rPr lang="cs-CZ" altLang="cs-CZ" sz="2400" b="1" i="1">
                <a:solidFill>
                  <a:srgbClr val="0070C0"/>
                </a:solidFill>
              </a:rPr>
              <a:t>sociální model</a:t>
            </a:r>
            <a:r>
              <a:rPr lang="cs-CZ" altLang="cs-CZ" sz="2400" b="1">
                <a:solidFill>
                  <a:srgbClr val="0070C0"/>
                </a:solidFill>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a:xfrm>
            <a:off x="1981200" y="0"/>
            <a:ext cx="8229600" cy="1143000"/>
          </a:xfrm>
        </p:spPr>
        <p:txBody>
          <a:bodyPr/>
          <a:lstStyle/>
          <a:p>
            <a:pPr eaLnBrk="1" hangingPunct="1"/>
            <a:r>
              <a:rPr lang="cs-CZ" altLang="cs-CZ"/>
              <a:t>Sociální model postižení</a:t>
            </a:r>
          </a:p>
        </p:txBody>
      </p:sp>
      <p:sp>
        <p:nvSpPr>
          <p:cNvPr id="16387" name="Zástupný symbol pro obsah 2"/>
          <p:cNvSpPr>
            <a:spLocks noGrp="1"/>
          </p:cNvSpPr>
          <p:nvPr>
            <p:ph idx="1"/>
          </p:nvPr>
        </p:nvSpPr>
        <p:spPr>
          <a:xfrm>
            <a:off x="1847850" y="1700214"/>
            <a:ext cx="8686800" cy="4922837"/>
          </a:xfrm>
        </p:spPr>
        <p:txBody>
          <a:bodyPr/>
          <a:lstStyle/>
          <a:p>
            <a:pPr marL="0" indent="0">
              <a:buNone/>
            </a:pPr>
            <a:r>
              <a:rPr lang="cs-CZ" altLang="cs-CZ" i="1"/>
              <a:t>„</a:t>
            </a:r>
            <a:r>
              <a:rPr lang="cs-CZ" altLang="cs-CZ" sz="3200" i="1"/>
              <a:t>Z našeho pohledu je to právě společnost, která vytváří postižení u lidí s tělesnou vadou. </a:t>
            </a:r>
            <a:r>
              <a:rPr lang="cs-CZ" altLang="cs-CZ" sz="3200" i="1">
                <a:solidFill>
                  <a:srgbClr val="0070C0"/>
                </a:solidFill>
              </a:rPr>
              <a:t>Postižení</a:t>
            </a:r>
            <a:r>
              <a:rPr lang="cs-CZ" altLang="cs-CZ" sz="3200" i="1"/>
              <a:t> je něco, co je na nás uvaleno </a:t>
            </a:r>
            <a:r>
              <a:rPr lang="cs-CZ" altLang="cs-CZ" sz="3200" i="1">
                <a:solidFill>
                  <a:srgbClr val="0070C0"/>
                </a:solidFill>
              </a:rPr>
              <a:t>navíc k tělesné vadě</a:t>
            </a:r>
            <a:r>
              <a:rPr lang="cs-CZ" altLang="cs-CZ" sz="3200" i="1"/>
              <a:t> tím, jak jsme zbytečně izolováni a vyčleňováni z aktivní participace ve společnosti.“ </a:t>
            </a:r>
          </a:p>
          <a:p>
            <a:pPr marL="0" indent="0">
              <a:buNone/>
            </a:pPr>
            <a:r>
              <a:rPr lang="cs-CZ" altLang="cs-CZ" sz="2000"/>
              <a:t>(The Union of Physically Impaired 1975).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93E77448-2493-478A-BDE9-3B0457D63E0B}"/>
              </a:ext>
            </a:extLst>
          </p:cNvPr>
          <p:cNvSpPr>
            <a:spLocks noGrp="1"/>
          </p:cNvSpPr>
          <p:nvPr>
            <p:ph type="title"/>
          </p:nvPr>
        </p:nvSpPr>
        <p:spPr>
          <a:xfrm>
            <a:off x="1524000" y="-31750"/>
            <a:ext cx="9144000" cy="1143000"/>
          </a:xfrm>
        </p:spPr>
        <p:txBody>
          <a:bodyPr/>
          <a:lstStyle/>
          <a:p>
            <a:pPr eaLnBrk="1" hangingPunct="1"/>
            <a:r>
              <a:rPr lang="cs-CZ" altLang="cs-CZ" sz="3600" b="1"/>
              <a:t>POSTAVENÍ PEDAGOGIKY V SYSTÉMU VĚD</a:t>
            </a:r>
          </a:p>
        </p:txBody>
      </p:sp>
      <p:pic>
        <p:nvPicPr>
          <p:cNvPr id="5123" name="obrázek 1" descr="rozdeleni_ved">
            <a:extLst>
              <a:ext uri="{FF2B5EF4-FFF2-40B4-BE49-F238E27FC236}">
                <a16:creationId xmlns:a16="http://schemas.microsoft.com/office/drawing/2014/main" id="{A8CEAA4D-6BC0-40B5-B529-EE342387D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263" y="955675"/>
            <a:ext cx="6408737" cy="592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ovéPole 3">
            <a:extLst>
              <a:ext uri="{FF2B5EF4-FFF2-40B4-BE49-F238E27FC236}">
                <a16:creationId xmlns:a16="http://schemas.microsoft.com/office/drawing/2014/main" id="{42EBEE05-2A3B-415E-967D-B5E78297F2BC}"/>
              </a:ext>
            </a:extLst>
          </p:cNvPr>
          <p:cNvSpPr txBox="1">
            <a:spLocks noChangeArrowheads="1"/>
          </p:cNvSpPr>
          <p:nvPr/>
        </p:nvSpPr>
        <p:spPr bwMode="auto">
          <a:xfrm>
            <a:off x="-457200" y="1255713"/>
            <a:ext cx="4716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cs-CZ" altLang="cs-CZ" sz="2400" b="1" i="1" dirty="0">
                <a:solidFill>
                  <a:srgbClr val="0000FF"/>
                </a:solidFill>
              </a:rPr>
              <a:t>           Kam patří pedagogika???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2019300" y="0"/>
            <a:ext cx="8229600" cy="1143000"/>
          </a:xfrm>
        </p:spPr>
        <p:txBody>
          <a:bodyPr/>
          <a:lstStyle/>
          <a:p>
            <a:pPr eaLnBrk="1" hangingPunct="1"/>
            <a:r>
              <a:rPr lang="cs-CZ" altLang="cs-CZ"/>
              <a:t>Sociální model postižení</a:t>
            </a:r>
          </a:p>
        </p:txBody>
      </p:sp>
      <p:sp>
        <p:nvSpPr>
          <p:cNvPr id="32771" name="Zástupný symbol pro obsah 2">
            <a:extLst>
              <a:ext uri="{FF2B5EF4-FFF2-40B4-BE49-F238E27FC236}">
                <a16:creationId xmlns:a16="http://schemas.microsoft.com/office/drawing/2014/main" id="{6BA7F8C8-E823-4D33-9CC6-A881EA8B87DD}"/>
              </a:ext>
            </a:extLst>
          </p:cNvPr>
          <p:cNvSpPr>
            <a:spLocks noGrp="1"/>
          </p:cNvSpPr>
          <p:nvPr>
            <p:ph idx="1"/>
          </p:nvPr>
        </p:nvSpPr>
        <p:spPr>
          <a:xfrm>
            <a:off x="1847850" y="1143000"/>
            <a:ext cx="8820150" cy="5715000"/>
          </a:xfrm>
        </p:spPr>
        <p:txBody>
          <a:bodyPr/>
          <a:lstStyle/>
          <a:p>
            <a:pPr marL="0" indent="0">
              <a:buNone/>
              <a:defRPr/>
            </a:pPr>
            <a:r>
              <a:rPr lang="cs-CZ" altLang="cs-CZ" sz="2400" i="1" dirty="0"/>
              <a:t>Předpoklady:</a:t>
            </a:r>
          </a:p>
          <a:p>
            <a:pPr eaLnBrk="1" hangingPunct="1">
              <a:defRPr/>
            </a:pPr>
            <a:r>
              <a:rPr lang="cs-CZ" altLang="cs-CZ" sz="2400" dirty="0"/>
              <a:t>Existuje významný </a:t>
            </a:r>
            <a:r>
              <a:rPr lang="cs-CZ" altLang="cs-CZ" sz="2400" dirty="0">
                <a:solidFill>
                  <a:srgbClr val="0070C0"/>
                </a:solidFill>
              </a:rPr>
              <a:t>rozdíl mezi </a:t>
            </a:r>
            <a:r>
              <a:rPr lang="cs-CZ" altLang="cs-CZ" sz="2400" i="1" dirty="0">
                <a:solidFill>
                  <a:srgbClr val="0070C0"/>
                </a:solidFill>
              </a:rPr>
              <a:t>poruchou </a:t>
            </a:r>
            <a:r>
              <a:rPr lang="cs-CZ" altLang="cs-CZ" sz="2400" dirty="0"/>
              <a:t>(ztrátou nebo omezení funkce </a:t>
            </a:r>
            <a:r>
              <a:rPr lang="cs-CZ" altLang="cs-CZ" sz="2400" b="1" dirty="0"/>
              <a:t>na úrovni jed</a:t>
            </a:r>
            <a:r>
              <a:rPr lang="cs-CZ" altLang="cs-CZ" sz="2400" dirty="0"/>
              <a:t>ince) </a:t>
            </a:r>
            <a:r>
              <a:rPr lang="cs-CZ" altLang="cs-CZ" sz="2400" dirty="0">
                <a:solidFill>
                  <a:srgbClr val="0070C0"/>
                </a:solidFill>
              </a:rPr>
              <a:t>a </a:t>
            </a:r>
            <a:r>
              <a:rPr lang="cs-CZ" altLang="cs-CZ" sz="2400" i="1" dirty="0">
                <a:solidFill>
                  <a:srgbClr val="0070C0"/>
                </a:solidFill>
              </a:rPr>
              <a:t>postižením </a:t>
            </a:r>
            <a:r>
              <a:rPr lang="cs-CZ" altLang="cs-CZ" sz="2400" dirty="0"/>
              <a:t>(disabilitou) ztrátou nebo omezením možností participace </a:t>
            </a:r>
            <a:r>
              <a:rPr lang="cs-CZ" altLang="cs-CZ" sz="2400" b="1" dirty="0"/>
              <a:t>ve společnosti </a:t>
            </a:r>
            <a:r>
              <a:rPr lang="cs-CZ" altLang="cs-CZ" sz="2400" dirty="0"/>
              <a:t>na stejné úrovni jako ostatní z důvodu bariér v prostředí, v postojích, v organizaci a komunikaci. </a:t>
            </a:r>
          </a:p>
          <a:p>
            <a:pPr eaLnBrk="1" hangingPunct="1">
              <a:defRPr/>
            </a:pPr>
            <a:r>
              <a:rPr lang="cs-CZ" altLang="cs-CZ" sz="2400" dirty="0"/>
              <a:t>Postižení (disabilita) je </a:t>
            </a:r>
            <a:r>
              <a:rPr lang="cs-CZ" altLang="cs-CZ" sz="2400" dirty="0">
                <a:solidFill>
                  <a:srgbClr val="0070C0"/>
                </a:solidFill>
              </a:rPr>
              <a:t>ztráta, omezení nebo odepření práv </a:t>
            </a:r>
            <a:r>
              <a:rPr lang="cs-CZ" altLang="cs-CZ" sz="2400" dirty="0"/>
              <a:t>do takové míry, že je člověk omezován nebo vyčleněn ze společenského života. </a:t>
            </a:r>
          </a:p>
          <a:p>
            <a:pPr eaLnBrk="1" hangingPunct="1">
              <a:defRPr/>
            </a:pPr>
            <a:r>
              <a:rPr lang="cs-CZ" altLang="cs-CZ" sz="2400" dirty="0">
                <a:solidFill>
                  <a:srgbClr val="0070C0"/>
                </a:solidFill>
              </a:rPr>
              <a:t>Postižení</a:t>
            </a:r>
            <a:r>
              <a:rPr lang="cs-CZ" altLang="cs-CZ" sz="2400" dirty="0"/>
              <a:t> (disabilita) je každodenní </a:t>
            </a:r>
            <a:r>
              <a:rPr lang="cs-CZ" altLang="cs-CZ" sz="2400" dirty="0">
                <a:solidFill>
                  <a:srgbClr val="0070C0"/>
                </a:solidFill>
              </a:rPr>
              <a:t>zkušenost</a:t>
            </a:r>
            <a:r>
              <a:rPr lang="cs-CZ" altLang="cs-CZ" sz="2400" dirty="0"/>
              <a:t>, ne zdravotní stav. </a:t>
            </a:r>
          </a:p>
          <a:p>
            <a:pPr eaLnBrk="1" hangingPunct="1">
              <a:defRPr/>
            </a:pPr>
            <a:r>
              <a:rPr lang="cs-CZ" altLang="cs-CZ" sz="2400" b="1" dirty="0">
                <a:solidFill>
                  <a:srgbClr val="0070C0"/>
                </a:solidFill>
              </a:rPr>
              <a:t>Člověk může mít určitou poruchu, nikoliv postižení.</a:t>
            </a:r>
            <a:r>
              <a:rPr lang="cs-CZ" altLang="cs-CZ" sz="2400" dirty="0">
                <a:solidFill>
                  <a:srgbClr val="0070C0"/>
                </a:solidFill>
              </a:rPr>
              <a:t> </a:t>
            </a:r>
          </a:p>
          <a:p>
            <a:pPr eaLnBrk="1" hangingPunct="1">
              <a:defRPr/>
            </a:pPr>
            <a:endParaRPr lang="cs-CZ" altLang="cs-CZ"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a:xfrm>
            <a:off x="2019300" y="0"/>
            <a:ext cx="8229600" cy="1143000"/>
          </a:xfrm>
        </p:spPr>
        <p:txBody>
          <a:bodyPr/>
          <a:lstStyle/>
          <a:p>
            <a:pPr eaLnBrk="1" hangingPunct="1"/>
            <a:r>
              <a:rPr lang="cs-CZ" altLang="cs-CZ"/>
              <a:t>Sociální model postižení</a:t>
            </a:r>
          </a:p>
        </p:txBody>
      </p:sp>
      <p:sp>
        <p:nvSpPr>
          <p:cNvPr id="33795" name="Zástupný symbol pro obsah 2">
            <a:extLst>
              <a:ext uri="{FF2B5EF4-FFF2-40B4-BE49-F238E27FC236}">
                <a16:creationId xmlns:a16="http://schemas.microsoft.com/office/drawing/2014/main" id="{A16B5E34-EE07-48A2-949C-2867FF48BCA1}"/>
              </a:ext>
            </a:extLst>
          </p:cNvPr>
          <p:cNvSpPr>
            <a:spLocks noGrp="1"/>
          </p:cNvSpPr>
          <p:nvPr>
            <p:ph idx="1"/>
          </p:nvPr>
        </p:nvSpPr>
        <p:spPr>
          <a:xfrm>
            <a:off x="1847850" y="1268413"/>
            <a:ext cx="8820150" cy="5473700"/>
          </a:xfrm>
        </p:spPr>
        <p:txBody>
          <a:bodyPr/>
          <a:lstStyle/>
          <a:p>
            <a:pPr marL="0" indent="0">
              <a:buNone/>
              <a:defRPr/>
            </a:pPr>
            <a:r>
              <a:rPr lang="cs-CZ" altLang="cs-CZ" i="1" dirty="0"/>
              <a:t>Předpoklady:</a:t>
            </a:r>
            <a:endParaRPr lang="cs-CZ" altLang="cs-CZ" dirty="0"/>
          </a:p>
          <a:p>
            <a:pPr eaLnBrk="1" hangingPunct="1">
              <a:defRPr/>
            </a:pPr>
            <a:r>
              <a:rPr lang="cs-CZ" altLang="cs-CZ" dirty="0"/>
              <a:t>Sociální model zdůrazňuje </a:t>
            </a:r>
            <a:r>
              <a:rPr lang="cs-CZ" altLang="cs-CZ" dirty="0">
                <a:solidFill>
                  <a:srgbClr val="0070C0"/>
                </a:solidFill>
              </a:rPr>
              <a:t>společenské bariéry</a:t>
            </a:r>
            <a:r>
              <a:rPr lang="cs-CZ" altLang="cs-CZ" dirty="0"/>
              <a:t>, které vedou ke vzniku postižení. </a:t>
            </a:r>
          </a:p>
          <a:p>
            <a:pPr eaLnBrk="1" hangingPunct="1">
              <a:defRPr/>
            </a:pPr>
            <a:r>
              <a:rPr lang="pl-PL" altLang="cs-CZ" dirty="0"/>
              <a:t>Společnost je </a:t>
            </a:r>
            <a:r>
              <a:rPr lang="pl-PL" altLang="cs-CZ" dirty="0">
                <a:solidFill>
                  <a:srgbClr val="0070C0"/>
                </a:solidFill>
              </a:rPr>
              <a:t>strukturována </a:t>
            </a:r>
            <a:r>
              <a:rPr lang="pl-PL" altLang="cs-CZ" dirty="0"/>
              <a:t>tak, aby uspokojovala zejména potřeby lidí bez postižení. </a:t>
            </a:r>
          </a:p>
          <a:p>
            <a:pPr eaLnBrk="1" hangingPunct="1">
              <a:defRPr/>
            </a:pPr>
            <a:r>
              <a:rPr lang="cs-CZ" altLang="cs-CZ" dirty="0"/>
              <a:t>Politické procesy a konání institucí veřejné správy potlačují a odpírají mnohá </a:t>
            </a:r>
            <a:r>
              <a:rPr lang="cs-CZ" altLang="cs-CZ" dirty="0">
                <a:solidFill>
                  <a:srgbClr val="0070C0"/>
                </a:solidFill>
              </a:rPr>
              <a:t>práva lidem s postižením</a:t>
            </a:r>
            <a:r>
              <a:rPr lang="cs-CZ" altLang="cs-CZ" dirty="0"/>
              <a:t>, včetně základních lidských práv. </a:t>
            </a:r>
          </a:p>
          <a:p>
            <a:pPr eaLnBrk="1" hangingPunct="1">
              <a:defRPr/>
            </a:pPr>
            <a:r>
              <a:rPr lang="cs-CZ" altLang="cs-CZ" dirty="0"/>
              <a:t>Sociální model se snaží o </a:t>
            </a:r>
            <a:r>
              <a:rPr lang="cs-CZ" altLang="cs-CZ" b="1" dirty="0">
                <a:solidFill>
                  <a:srgbClr val="0070C0"/>
                </a:solidFill>
              </a:rPr>
              <a:t>přesun moci rozhodovat o svém osudu do rukou jedinců s postižením</a:t>
            </a:r>
            <a:r>
              <a:rPr lang="cs-CZ" altLang="cs-CZ" dirty="0"/>
              <a:t>, uznává jejich potřeby a názory. </a:t>
            </a:r>
          </a:p>
          <a:p>
            <a:pPr eaLnBrk="1" hangingPunct="1">
              <a:defRPr/>
            </a:pPr>
            <a:endParaRPr lang="cs-CZ" alt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a:xfrm>
            <a:off x="1981200" y="0"/>
            <a:ext cx="8229600" cy="1143000"/>
          </a:xfrm>
        </p:spPr>
        <p:txBody>
          <a:bodyPr/>
          <a:lstStyle/>
          <a:p>
            <a:pPr eaLnBrk="1" hangingPunct="1"/>
            <a:r>
              <a:rPr lang="cs-CZ" altLang="cs-CZ"/>
              <a:t>Integrované modely postižení</a:t>
            </a:r>
          </a:p>
        </p:txBody>
      </p:sp>
      <p:sp>
        <p:nvSpPr>
          <p:cNvPr id="20483" name="Zástupný symbol pro obsah 2"/>
          <p:cNvSpPr>
            <a:spLocks noGrp="1"/>
          </p:cNvSpPr>
          <p:nvPr>
            <p:ph idx="1"/>
          </p:nvPr>
        </p:nvSpPr>
        <p:spPr/>
        <p:txBody>
          <a:bodyPr/>
          <a:lstStyle/>
          <a:p>
            <a:pPr marL="0" indent="0">
              <a:buNone/>
            </a:pPr>
            <a:r>
              <a:rPr lang="cs-CZ" altLang="cs-CZ"/>
              <a:t>Vzhledem k tomu, že výše uvedené modely se ukázaly pro praxi jako nedostačující, bylo vytvořeno několik modelů, které v sobě integrují prvky jak medicínského, tak funkčního a sociálního modelu.</a:t>
            </a:r>
          </a:p>
          <a:p>
            <a:pPr marL="0" indent="0">
              <a:buNone/>
            </a:pPr>
            <a:endParaRPr lang="cs-CZ" altLang="cs-CZ"/>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549275"/>
            <a:ext cx="11150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a:xfrm>
            <a:off x="1949450" y="0"/>
            <a:ext cx="8229600" cy="1143000"/>
          </a:xfrm>
        </p:spPr>
        <p:txBody>
          <a:bodyPr/>
          <a:lstStyle/>
          <a:p>
            <a:pPr eaLnBrk="1" hangingPunct="1"/>
            <a:r>
              <a:rPr lang="cs-CZ" altLang="cs-CZ"/>
              <a:t>Integrované modely postižení</a:t>
            </a:r>
          </a:p>
        </p:txBody>
      </p:sp>
      <p:sp>
        <p:nvSpPr>
          <p:cNvPr id="22531" name="Zástupný symbol pro obsah 2"/>
          <p:cNvSpPr>
            <a:spLocks noGrp="1"/>
          </p:cNvSpPr>
          <p:nvPr>
            <p:ph idx="1"/>
          </p:nvPr>
        </p:nvSpPr>
        <p:spPr/>
        <p:txBody>
          <a:bodyPr/>
          <a:lstStyle/>
          <a:p>
            <a:pPr eaLnBrk="1" hangingPunct="1"/>
            <a:endParaRPr lang="cs-CZ" altLang="cs-CZ"/>
          </a:p>
        </p:txBody>
      </p:sp>
      <p:pic>
        <p:nvPicPr>
          <p:cNvPr id="22532"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1177926"/>
            <a:ext cx="93980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1981200" y="44450"/>
            <a:ext cx="8229600" cy="1143000"/>
          </a:xfrm>
        </p:spPr>
        <p:txBody>
          <a:bodyPr/>
          <a:lstStyle/>
          <a:p>
            <a:pPr algn="ctr"/>
            <a:r>
              <a:rPr lang="cs-CZ" altLang="cs-CZ"/>
              <a:t>Mýty o školních reformách </a:t>
            </a:r>
          </a:p>
        </p:txBody>
      </p:sp>
      <p:sp>
        <p:nvSpPr>
          <p:cNvPr id="23555" name="Zástupný symbol pro obsah 2"/>
          <p:cNvSpPr>
            <a:spLocks noGrp="1"/>
          </p:cNvSpPr>
          <p:nvPr>
            <p:ph idx="1"/>
          </p:nvPr>
        </p:nvSpPr>
        <p:spPr/>
        <p:txBody>
          <a:bodyPr/>
          <a:lstStyle/>
          <a:p>
            <a:pPr>
              <a:buFont typeface="Wingdings 2" panose="05020102010507070707" pitchFamily="18" charset="2"/>
              <a:buNone/>
            </a:pPr>
            <a:r>
              <a:rPr lang="cs-CZ" altLang="cs-CZ">
                <a:solidFill>
                  <a:srgbClr val="FF0000"/>
                </a:solidFill>
              </a:rPr>
              <a:t>Andreas Schleicher (OECD Director of education)</a:t>
            </a:r>
          </a:p>
          <a:p>
            <a:r>
              <a:rPr lang="cs-CZ" altLang="cs-CZ"/>
              <a:t>lidé s jakýmkoli znevýhodněním jsou odsouzeni k špatnému prospěchu ve škole</a:t>
            </a:r>
          </a:p>
          <a:p>
            <a:r>
              <a:rPr lang="cs-CZ" altLang="cs-CZ"/>
              <a:t>imigranti snižují výsledky ve vzdělávání</a:t>
            </a:r>
          </a:p>
          <a:p>
            <a:r>
              <a:rPr lang="cs-CZ" altLang="cs-CZ"/>
              <a:t>vše je o penězích</a:t>
            </a:r>
          </a:p>
          <a:p>
            <a:r>
              <a:rPr lang="cs-CZ" altLang="cs-CZ"/>
              <a:t>menší třídy zlepšují výsledky ve vzdělávání</a:t>
            </a:r>
          </a:p>
          <a:p>
            <a:r>
              <a:rPr lang="cs-CZ" altLang="cs-CZ"/>
              <a:t>inkluze pro spravedlnost, selektivita pro výsledky</a:t>
            </a:r>
          </a:p>
          <a:p>
            <a:r>
              <a:rPr lang="cs-CZ" altLang="cs-CZ"/>
              <a:t>úspěch je v talentu</a:t>
            </a:r>
          </a:p>
          <a:p>
            <a:endParaRPr lang="cs-CZ" altLang="cs-CZ"/>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1524000" y="1"/>
            <a:ext cx="9144000" cy="1484313"/>
          </a:xfrm>
        </p:spPr>
        <p:txBody>
          <a:bodyPr/>
          <a:lstStyle/>
          <a:p>
            <a:pPr algn="ctr"/>
            <a:r>
              <a:rPr lang="cs-CZ" altLang="cs-CZ"/>
              <a:t>Žáci se znevýhodněním jsou odsouzeni ke špatnému prospěchu ve škole?</a:t>
            </a:r>
          </a:p>
        </p:txBody>
      </p:sp>
      <p:sp>
        <p:nvSpPr>
          <p:cNvPr id="56323" name="Zástupný symbol pro obsah 2">
            <a:extLst>
              <a:ext uri="{FF2B5EF4-FFF2-40B4-BE49-F238E27FC236}">
                <a16:creationId xmlns:a16="http://schemas.microsoft.com/office/drawing/2014/main" id="{C68E6CFF-D577-43BF-BFE7-1C396662638F}"/>
              </a:ext>
            </a:extLst>
          </p:cNvPr>
          <p:cNvSpPr>
            <a:spLocks noGrp="1"/>
          </p:cNvSpPr>
          <p:nvPr>
            <p:ph idx="1"/>
          </p:nvPr>
        </p:nvSpPr>
        <p:spPr>
          <a:xfrm>
            <a:off x="1919288" y="2133600"/>
            <a:ext cx="8445500" cy="4718050"/>
          </a:xfrm>
        </p:spPr>
        <p:txBody>
          <a:bodyPr/>
          <a:lstStyle/>
          <a:p>
            <a:pPr marL="0" indent="0" algn="ctr">
              <a:buNone/>
              <a:defRPr/>
            </a:pPr>
            <a:r>
              <a:rPr lang="cs-CZ" altLang="cs-CZ" dirty="0" err="1"/>
              <a:t>Shanghai</a:t>
            </a:r>
            <a:r>
              <a:rPr lang="cs-CZ" altLang="cs-CZ" dirty="0"/>
              <a:t>: 10% dětí z nejhoršího sociálního prostředí (sociálně znevýhodnění)</a:t>
            </a:r>
          </a:p>
          <a:p>
            <a:pPr>
              <a:defRPr/>
            </a:pPr>
            <a:endParaRPr lang="cs-CZ" altLang="cs-CZ" dirty="0"/>
          </a:p>
          <a:p>
            <a:pPr>
              <a:defRPr/>
            </a:pPr>
            <a:endParaRPr lang="cs-CZ" altLang="cs-CZ" dirty="0"/>
          </a:p>
          <a:p>
            <a:pPr>
              <a:defRPr/>
            </a:pPr>
            <a:endParaRPr lang="cs-CZ" altLang="cs-CZ" dirty="0"/>
          </a:p>
          <a:p>
            <a:pPr algn="ctr">
              <a:buFont typeface="Wingdings 2" panose="05020102010507070707" pitchFamily="18" charset="2"/>
              <a:buNone/>
              <a:defRPr/>
            </a:pPr>
            <a:r>
              <a:rPr lang="cs-CZ" altLang="cs-CZ" dirty="0"/>
              <a:t>Lepší výsledky  v matematické gramotnosti než 10% nejprivilegovanějších z USA</a:t>
            </a:r>
          </a:p>
        </p:txBody>
      </p:sp>
      <p:sp>
        <p:nvSpPr>
          <p:cNvPr id="4" name="Šipka dolů 3">
            <a:extLst>
              <a:ext uri="{FF2B5EF4-FFF2-40B4-BE49-F238E27FC236}">
                <a16:creationId xmlns:a16="http://schemas.microsoft.com/office/drawing/2014/main" id="{E1D22CE0-D5AF-4EE7-8AE8-21DE8768DE4F}"/>
              </a:ext>
            </a:extLst>
          </p:cNvPr>
          <p:cNvSpPr/>
          <p:nvPr/>
        </p:nvSpPr>
        <p:spPr>
          <a:xfrm>
            <a:off x="5232401" y="3009901"/>
            <a:ext cx="1489075" cy="1482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a:xfrm>
            <a:off x="1524000" y="188913"/>
            <a:ext cx="9144000" cy="1439862"/>
          </a:xfrm>
        </p:spPr>
        <p:txBody>
          <a:bodyPr/>
          <a:lstStyle/>
          <a:p>
            <a:pPr algn="ctr"/>
            <a:r>
              <a:rPr lang="cs-CZ" altLang="cs-CZ"/>
              <a:t>Žáci se znevýhodněním jsou odsouzeni ke špatnému prospěchu ve škole?</a:t>
            </a:r>
          </a:p>
        </p:txBody>
      </p:sp>
      <p:sp>
        <p:nvSpPr>
          <p:cNvPr id="57347" name="Zástupný symbol pro obsah 2">
            <a:extLst>
              <a:ext uri="{FF2B5EF4-FFF2-40B4-BE49-F238E27FC236}">
                <a16:creationId xmlns:a16="http://schemas.microsoft.com/office/drawing/2014/main" id="{00A71034-24E1-4D3E-94D6-B54C8E1960C3}"/>
              </a:ext>
            </a:extLst>
          </p:cNvPr>
          <p:cNvSpPr>
            <a:spLocks noGrp="1"/>
          </p:cNvSpPr>
          <p:nvPr>
            <p:ph idx="1"/>
          </p:nvPr>
        </p:nvSpPr>
        <p:spPr>
          <a:xfrm>
            <a:off x="1989138" y="2354264"/>
            <a:ext cx="8229600" cy="4389437"/>
          </a:xfrm>
        </p:spPr>
        <p:txBody>
          <a:bodyPr/>
          <a:lstStyle/>
          <a:p>
            <a:pPr marL="0" indent="0" algn="ctr">
              <a:buNone/>
              <a:defRPr/>
            </a:pPr>
            <a:r>
              <a:rPr lang="cs-CZ" altLang="cs-CZ" dirty="0"/>
              <a:t>Děti z podobného sociálního statusu mají rozdílnou úroveň dovedností</a:t>
            </a:r>
          </a:p>
          <a:p>
            <a:pPr algn="ctr">
              <a:defRPr/>
            </a:pPr>
            <a:endParaRPr lang="cs-CZ" altLang="cs-CZ" dirty="0"/>
          </a:p>
          <a:p>
            <a:pPr algn="ctr">
              <a:defRPr/>
            </a:pPr>
            <a:endParaRPr lang="cs-CZ" altLang="cs-CZ" dirty="0"/>
          </a:p>
          <a:p>
            <a:pPr algn="ctr">
              <a:defRPr/>
            </a:pPr>
            <a:endParaRPr lang="cs-CZ" altLang="cs-CZ" dirty="0"/>
          </a:p>
          <a:p>
            <a:pPr algn="ctr">
              <a:buFont typeface="Wingdings 2" panose="05020102010507070707" pitchFamily="18" charset="2"/>
              <a:buNone/>
              <a:defRPr/>
            </a:pPr>
            <a:r>
              <a:rPr lang="cs-CZ" altLang="cs-CZ" dirty="0"/>
              <a:t>Je zde závislost na škole, ve které se vzdělávají a ve státě, kde žijí.</a:t>
            </a:r>
          </a:p>
        </p:txBody>
      </p:sp>
      <p:sp>
        <p:nvSpPr>
          <p:cNvPr id="4" name="Šipka dolů 3">
            <a:extLst>
              <a:ext uri="{FF2B5EF4-FFF2-40B4-BE49-F238E27FC236}">
                <a16:creationId xmlns:a16="http://schemas.microsoft.com/office/drawing/2014/main" id="{CBE8396F-649D-473A-B594-9C540C5F2F28}"/>
              </a:ext>
            </a:extLst>
          </p:cNvPr>
          <p:cNvSpPr/>
          <p:nvPr/>
        </p:nvSpPr>
        <p:spPr>
          <a:xfrm>
            <a:off x="5351464" y="3213101"/>
            <a:ext cx="1489075" cy="1482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a:xfrm>
            <a:off x="1524000" y="404813"/>
            <a:ext cx="9144000" cy="1439862"/>
          </a:xfrm>
        </p:spPr>
        <p:txBody>
          <a:bodyPr/>
          <a:lstStyle/>
          <a:p>
            <a:pPr algn="ctr"/>
            <a:r>
              <a:rPr lang="cs-CZ" altLang="cs-CZ"/>
              <a:t>Žáci se znevýhodněním jsou odsouzeni ke špatnému prospěchu ve škole?</a:t>
            </a:r>
          </a:p>
        </p:txBody>
      </p:sp>
      <p:sp>
        <p:nvSpPr>
          <p:cNvPr id="26627" name="Zástupný symbol pro obsah 2"/>
          <p:cNvSpPr>
            <a:spLocks noGrp="1"/>
          </p:cNvSpPr>
          <p:nvPr>
            <p:ph idx="1"/>
          </p:nvPr>
        </p:nvSpPr>
        <p:spPr>
          <a:xfrm>
            <a:off x="1774826" y="1935164"/>
            <a:ext cx="8893175" cy="4389437"/>
          </a:xfrm>
        </p:spPr>
        <p:txBody>
          <a:bodyPr/>
          <a:lstStyle/>
          <a:p>
            <a:pPr>
              <a:buFont typeface="Wingdings 2" panose="05020102010507070707" pitchFamily="18" charset="2"/>
              <a:buNone/>
            </a:pPr>
            <a:endParaRPr lang="cs-CZ" altLang="cs-CZ" sz="3200"/>
          </a:p>
          <a:p>
            <a:pPr>
              <a:buFont typeface="Wingdings 2" panose="05020102010507070707" pitchFamily="18" charset="2"/>
              <a:buNone/>
            </a:pPr>
            <a:endParaRPr lang="cs-CZ" altLang="cs-CZ" sz="3200"/>
          </a:p>
          <a:p>
            <a:pPr>
              <a:buFont typeface="Wingdings 2" panose="05020102010507070707" pitchFamily="18" charset="2"/>
              <a:buNone/>
            </a:pPr>
            <a:r>
              <a:rPr lang="cs-CZ" altLang="cs-CZ" sz="3200"/>
              <a:t>  Vzdělávací systém, kde jsou úspěšní ti se znevýhodněním, je schopen </a:t>
            </a:r>
            <a:r>
              <a:rPr lang="cs-CZ" altLang="cs-CZ" sz="3200">
                <a:solidFill>
                  <a:srgbClr val="0070C0"/>
                </a:solidFill>
              </a:rPr>
              <a:t>vyrovnat sociální nerovnosti (socio-ekonomické).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1981200" y="0"/>
            <a:ext cx="8229600" cy="1143000"/>
          </a:xfrm>
        </p:spPr>
        <p:txBody>
          <a:bodyPr/>
          <a:lstStyle/>
          <a:p>
            <a:pPr algn="ctr"/>
            <a:r>
              <a:rPr lang="cs-CZ" altLang="cs-CZ"/>
              <a:t>Vše je o penězích</a:t>
            </a:r>
          </a:p>
        </p:txBody>
      </p:sp>
      <p:sp>
        <p:nvSpPr>
          <p:cNvPr id="59395" name="Zástupný symbol pro obsah 2">
            <a:extLst>
              <a:ext uri="{FF2B5EF4-FFF2-40B4-BE49-F238E27FC236}">
                <a16:creationId xmlns:a16="http://schemas.microsoft.com/office/drawing/2014/main" id="{9CF25749-C316-4F09-95E0-587A88936B39}"/>
              </a:ext>
            </a:extLst>
          </p:cNvPr>
          <p:cNvSpPr>
            <a:spLocks noGrp="1"/>
          </p:cNvSpPr>
          <p:nvPr>
            <p:ph idx="1"/>
          </p:nvPr>
        </p:nvSpPr>
        <p:spPr/>
        <p:txBody>
          <a:bodyPr/>
          <a:lstStyle/>
          <a:p>
            <a:pPr marL="0" indent="0">
              <a:buNone/>
              <a:defRPr/>
            </a:pPr>
            <a:r>
              <a:rPr lang="cs-CZ" altLang="cs-CZ" dirty="0"/>
              <a:t>Svět není rozdělen na bohaté a vzdělané systémy a na chudé a nevzdělané systémy:</a:t>
            </a:r>
          </a:p>
          <a:p>
            <a:pPr>
              <a:defRPr/>
            </a:pPr>
            <a:r>
              <a:rPr lang="cs-CZ" altLang="cs-CZ" dirty="0"/>
              <a:t>Slovensko vydá na žáka 945 000,- (přepočteno na Kč)</a:t>
            </a:r>
          </a:p>
          <a:p>
            <a:pPr>
              <a:defRPr/>
            </a:pPr>
            <a:r>
              <a:rPr lang="cs-CZ" altLang="cs-CZ" dirty="0"/>
              <a:t>USA 2 812 000,- (přepočteno na Kč)</a:t>
            </a:r>
          </a:p>
          <a:p>
            <a:pPr>
              <a:defRPr/>
            </a:pPr>
            <a:endParaRPr lang="cs-CZ" altLang="cs-CZ" dirty="0"/>
          </a:p>
          <a:p>
            <a:pPr>
              <a:defRPr/>
            </a:pPr>
            <a:r>
              <a:rPr lang="cs-CZ" altLang="cs-CZ" dirty="0">
                <a:solidFill>
                  <a:srgbClr val="FF0000"/>
                </a:solidFill>
              </a:rPr>
              <a:t>Výsledky žáků v 15. letech jsou porovnatelné!!!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id="{49B2FF4D-9FFC-4A7B-93A3-ED3299647FDB}"/>
              </a:ext>
            </a:extLst>
          </p:cNvPr>
          <p:cNvSpPr>
            <a:spLocks noGrp="1"/>
          </p:cNvSpPr>
          <p:nvPr>
            <p:ph type="title"/>
          </p:nvPr>
        </p:nvSpPr>
        <p:spPr>
          <a:xfrm>
            <a:off x="0" y="17463"/>
            <a:ext cx="12192000" cy="1325562"/>
          </a:xfrm>
        </p:spPr>
        <p:txBody>
          <a:bodyPr/>
          <a:lstStyle/>
          <a:p>
            <a:r>
              <a:rPr lang="cs-CZ" altLang="cs-CZ" sz="3600" b="1" dirty="0"/>
              <a:t>STRUKTURA PEDAGOGICKÉ VĚDY </a:t>
            </a:r>
            <a:br>
              <a:rPr lang="cs-CZ" altLang="cs-CZ" sz="3600" b="1" dirty="0"/>
            </a:br>
            <a:r>
              <a:rPr lang="cs-CZ" altLang="cs-CZ" sz="2000" b="1" dirty="0"/>
              <a:t>(Průcha a kol., 2009, Pedagogická encyklopedie)</a:t>
            </a:r>
          </a:p>
        </p:txBody>
      </p:sp>
      <p:sp>
        <p:nvSpPr>
          <p:cNvPr id="6147" name="Zástupný obsah 2">
            <a:extLst>
              <a:ext uri="{FF2B5EF4-FFF2-40B4-BE49-F238E27FC236}">
                <a16:creationId xmlns:a16="http://schemas.microsoft.com/office/drawing/2014/main" id="{BDA16EEB-8797-4FE9-83AE-503D34D04C5E}"/>
              </a:ext>
            </a:extLst>
          </p:cNvPr>
          <p:cNvSpPr>
            <a:spLocks noGrp="1"/>
          </p:cNvSpPr>
          <p:nvPr>
            <p:ph idx="1"/>
          </p:nvPr>
        </p:nvSpPr>
        <p:spPr>
          <a:xfrm>
            <a:off x="3175" y="1376363"/>
            <a:ext cx="12052300" cy="5464175"/>
          </a:xfrm>
        </p:spPr>
        <p:txBody>
          <a:bodyPr/>
          <a:lstStyle/>
          <a:p>
            <a:pPr>
              <a:lnSpc>
                <a:spcPct val="100000"/>
              </a:lnSpc>
              <a:spcBef>
                <a:spcPct val="0"/>
              </a:spcBef>
            </a:pPr>
            <a:r>
              <a:rPr lang="cs-CZ" altLang="cs-CZ"/>
              <a:t>Obecná pedagogika</a:t>
            </a:r>
          </a:p>
          <a:p>
            <a:pPr>
              <a:lnSpc>
                <a:spcPct val="100000"/>
              </a:lnSpc>
              <a:spcBef>
                <a:spcPct val="0"/>
              </a:spcBef>
            </a:pPr>
            <a:r>
              <a:rPr lang="cs-CZ" altLang="cs-CZ"/>
              <a:t>Teorie výchovy</a:t>
            </a:r>
          </a:p>
          <a:p>
            <a:pPr>
              <a:lnSpc>
                <a:spcPct val="100000"/>
              </a:lnSpc>
              <a:spcBef>
                <a:spcPct val="0"/>
              </a:spcBef>
            </a:pPr>
            <a:r>
              <a:rPr lang="cs-CZ" altLang="cs-CZ"/>
              <a:t>Filozofie výchovy</a:t>
            </a:r>
          </a:p>
          <a:p>
            <a:pPr>
              <a:lnSpc>
                <a:spcPct val="100000"/>
              </a:lnSpc>
              <a:spcBef>
                <a:spcPct val="0"/>
              </a:spcBef>
            </a:pPr>
            <a:r>
              <a:rPr lang="cs-CZ" altLang="cs-CZ"/>
              <a:t>Historická pedagogika</a:t>
            </a:r>
          </a:p>
          <a:p>
            <a:pPr>
              <a:lnSpc>
                <a:spcPct val="100000"/>
              </a:lnSpc>
              <a:spcBef>
                <a:spcPct val="0"/>
              </a:spcBef>
            </a:pPr>
            <a:r>
              <a:rPr lang="cs-CZ" altLang="cs-CZ"/>
              <a:t>Srovnávací pedagogika</a:t>
            </a:r>
          </a:p>
          <a:p>
            <a:pPr>
              <a:lnSpc>
                <a:spcPct val="100000"/>
              </a:lnSpc>
              <a:spcBef>
                <a:spcPct val="0"/>
              </a:spcBef>
            </a:pPr>
            <a:r>
              <a:rPr lang="cs-CZ" altLang="cs-CZ"/>
              <a:t>Obecná didaktika</a:t>
            </a:r>
          </a:p>
          <a:p>
            <a:pPr>
              <a:lnSpc>
                <a:spcPct val="100000"/>
              </a:lnSpc>
              <a:spcBef>
                <a:spcPct val="0"/>
              </a:spcBef>
            </a:pPr>
            <a:r>
              <a:rPr lang="cs-CZ" altLang="cs-CZ"/>
              <a:t>Speciální didaktiky</a:t>
            </a:r>
          </a:p>
          <a:p>
            <a:pPr>
              <a:lnSpc>
                <a:spcPct val="100000"/>
              </a:lnSpc>
              <a:spcBef>
                <a:spcPct val="0"/>
              </a:spcBef>
            </a:pPr>
            <a:r>
              <a:rPr lang="cs-CZ" altLang="cs-CZ"/>
              <a:t>Pedagogická psychologie</a:t>
            </a:r>
          </a:p>
          <a:p>
            <a:pPr>
              <a:lnSpc>
                <a:spcPct val="100000"/>
              </a:lnSpc>
              <a:spcBef>
                <a:spcPct val="0"/>
              </a:spcBef>
            </a:pPr>
            <a:r>
              <a:rPr lang="cs-CZ" altLang="cs-CZ"/>
              <a:t>Sociologie výchovy</a:t>
            </a:r>
          </a:p>
          <a:p>
            <a:pPr>
              <a:lnSpc>
                <a:spcPct val="100000"/>
              </a:lnSpc>
              <a:spcBef>
                <a:spcPct val="0"/>
              </a:spcBef>
            </a:pPr>
            <a:r>
              <a:rPr lang="cs-CZ" altLang="cs-CZ"/>
              <a:t>Sociální pedagogika</a:t>
            </a:r>
          </a:p>
          <a:p>
            <a:pPr>
              <a:lnSpc>
                <a:spcPct val="100000"/>
              </a:lnSpc>
              <a:spcBef>
                <a:spcPct val="0"/>
              </a:spcBef>
            </a:pPr>
            <a:r>
              <a:rPr lang="cs-CZ" altLang="cs-CZ"/>
              <a:t>Ped. diagnostika a poradenství</a:t>
            </a:r>
          </a:p>
        </p:txBody>
      </p:sp>
      <p:sp>
        <p:nvSpPr>
          <p:cNvPr id="6148" name="Zástupný symbol pro obsah 2">
            <a:extLst>
              <a:ext uri="{FF2B5EF4-FFF2-40B4-BE49-F238E27FC236}">
                <a16:creationId xmlns:a16="http://schemas.microsoft.com/office/drawing/2014/main" id="{F8004D37-2082-4CA6-8F4B-1AB2827C03A4}"/>
              </a:ext>
            </a:extLst>
          </p:cNvPr>
          <p:cNvSpPr txBox="1">
            <a:spLocks/>
          </p:cNvSpPr>
          <p:nvPr/>
        </p:nvSpPr>
        <p:spPr bwMode="auto">
          <a:xfrm>
            <a:off x="5370513" y="1393825"/>
            <a:ext cx="6821487"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cs-CZ" altLang="cs-CZ" dirty="0"/>
              <a:t>Pedagogika volného času</a:t>
            </a:r>
          </a:p>
          <a:p>
            <a:pPr eaLnBrk="1" hangingPunct="1">
              <a:lnSpc>
                <a:spcPct val="100000"/>
              </a:lnSpc>
              <a:spcBef>
                <a:spcPct val="0"/>
              </a:spcBef>
            </a:pPr>
            <a:r>
              <a:rPr lang="cs-CZ" altLang="cs-CZ" dirty="0"/>
              <a:t>Speciální pedagogika</a:t>
            </a:r>
          </a:p>
          <a:p>
            <a:pPr eaLnBrk="1" hangingPunct="1">
              <a:lnSpc>
                <a:spcPct val="100000"/>
              </a:lnSpc>
              <a:spcBef>
                <a:spcPct val="0"/>
              </a:spcBef>
            </a:pPr>
            <a:r>
              <a:rPr lang="cs-CZ" altLang="cs-CZ" b="1" dirty="0">
                <a:solidFill>
                  <a:srgbClr val="0033CC"/>
                </a:solidFill>
              </a:rPr>
              <a:t>Inkluzivní pedagogika </a:t>
            </a:r>
          </a:p>
          <a:p>
            <a:pPr eaLnBrk="1" hangingPunct="1">
              <a:lnSpc>
                <a:spcPct val="100000"/>
              </a:lnSpc>
              <a:spcBef>
                <a:spcPct val="0"/>
              </a:spcBef>
            </a:pPr>
            <a:r>
              <a:rPr lang="cs-CZ" altLang="cs-CZ" dirty="0"/>
              <a:t>Ekonomie vzdělávání a školství</a:t>
            </a:r>
          </a:p>
          <a:p>
            <a:pPr eaLnBrk="1" hangingPunct="1">
              <a:lnSpc>
                <a:spcPct val="100000"/>
              </a:lnSpc>
              <a:spcBef>
                <a:spcPct val="0"/>
              </a:spcBef>
            </a:pPr>
            <a:r>
              <a:rPr lang="cs-CZ" altLang="cs-CZ" dirty="0"/>
              <a:t>Pedagogická evaluace</a:t>
            </a:r>
          </a:p>
          <a:p>
            <a:pPr eaLnBrk="1" hangingPunct="1">
              <a:lnSpc>
                <a:spcPct val="100000"/>
              </a:lnSpc>
              <a:spcBef>
                <a:spcPct val="0"/>
              </a:spcBef>
            </a:pPr>
            <a:r>
              <a:rPr lang="cs-CZ" altLang="cs-CZ" dirty="0"/>
              <a:t>Pedagogická prognostika</a:t>
            </a:r>
          </a:p>
          <a:p>
            <a:pPr eaLnBrk="1" hangingPunct="1">
              <a:lnSpc>
                <a:spcPct val="100000"/>
              </a:lnSpc>
              <a:spcBef>
                <a:spcPct val="0"/>
              </a:spcBef>
            </a:pPr>
            <a:r>
              <a:rPr lang="cs-CZ" altLang="cs-CZ" dirty="0"/>
              <a:t>Teorie vzdělávací politiky</a:t>
            </a:r>
          </a:p>
          <a:p>
            <a:pPr eaLnBrk="1" hangingPunct="1">
              <a:lnSpc>
                <a:spcPct val="100000"/>
              </a:lnSpc>
              <a:spcBef>
                <a:spcPct val="0"/>
              </a:spcBef>
            </a:pPr>
            <a:r>
              <a:rPr lang="cs-CZ" altLang="cs-CZ" dirty="0"/>
              <a:t>Teorie učitelské profese (</a:t>
            </a:r>
            <a:r>
              <a:rPr lang="cs-CZ" altLang="cs-CZ" dirty="0" err="1"/>
              <a:t>pedeutologie</a:t>
            </a:r>
            <a:r>
              <a:rPr lang="cs-CZ" altLang="cs-CZ" dirty="0"/>
              <a:t>)</a:t>
            </a:r>
          </a:p>
          <a:p>
            <a:pPr eaLnBrk="1" hangingPunct="1">
              <a:lnSpc>
                <a:spcPct val="100000"/>
              </a:lnSpc>
              <a:spcBef>
                <a:spcPct val="0"/>
              </a:spcBef>
            </a:pPr>
            <a:r>
              <a:rPr lang="cs-CZ" altLang="cs-CZ" dirty="0" err="1"/>
              <a:t>Etnopedagogika</a:t>
            </a:r>
            <a:endParaRPr lang="cs-CZ" altLang="cs-CZ" dirty="0"/>
          </a:p>
          <a:p>
            <a:pPr eaLnBrk="1" hangingPunct="1">
              <a:lnSpc>
                <a:spcPct val="100000"/>
              </a:lnSpc>
              <a:spcBef>
                <a:spcPct val="0"/>
              </a:spcBef>
            </a:pPr>
            <a:r>
              <a:rPr lang="cs-CZ" altLang="cs-CZ" dirty="0"/>
              <a:t>Andragogika</a:t>
            </a:r>
          </a:p>
          <a:p>
            <a:pPr eaLnBrk="1" hangingPunct="1">
              <a:lnSpc>
                <a:spcPct val="100000"/>
              </a:lnSpc>
              <a:spcBef>
                <a:spcPct val="0"/>
              </a:spcBef>
            </a:pPr>
            <a:r>
              <a:rPr lang="cs-CZ" altLang="cs-CZ" dirty="0"/>
              <a:t>Komeniologie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3B5482-8D4D-4E19-9FD1-13327692C51D}"/>
              </a:ext>
            </a:extLst>
          </p:cNvPr>
          <p:cNvSpPr>
            <a:spLocks noGrp="1"/>
          </p:cNvSpPr>
          <p:nvPr>
            <p:ph type="title"/>
          </p:nvPr>
        </p:nvSpPr>
        <p:spPr>
          <a:xfrm>
            <a:off x="1682750" y="1"/>
            <a:ext cx="8985250" cy="2106613"/>
          </a:xfrm>
        </p:spPr>
        <p:txBody>
          <a:bodyPr>
            <a:normAutofit/>
          </a:bodyPr>
          <a:lstStyle/>
          <a:p>
            <a:pPr>
              <a:defRPr/>
            </a:pPr>
            <a:r>
              <a:rPr lang="cs-CZ" dirty="0"/>
              <a:t>Inkluze pro spravedlnost, selektivita pro vyšší výsledky</a:t>
            </a:r>
            <a:br>
              <a:rPr lang="cs-CZ" dirty="0"/>
            </a:br>
            <a:endParaRPr lang="cs-CZ" dirty="0"/>
          </a:p>
        </p:txBody>
      </p:sp>
      <p:sp>
        <p:nvSpPr>
          <p:cNvPr id="3" name="Zástupný symbol pro obsah 2">
            <a:extLst>
              <a:ext uri="{FF2B5EF4-FFF2-40B4-BE49-F238E27FC236}">
                <a16:creationId xmlns:a16="http://schemas.microsoft.com/office/drawing/2014/main" id="{0260122E-7CDB-472C-995B-AB7D64A130E9}"/>
              </a:ext>
            </a:extLst>
          </p:cNvPr>
          <p:cNvSpPr>
            <a:spLocks noGrp="1"/>
          </p:cNvSpPr>
          <p:nvPr>
            <p:ph idx="1"/>
          </p:nvPr>
        </p:nvSpPr>
        <p:spPr>
          <a:xfrm>
            <a:off x="2279576" y="1628801"/>
            <a:ext cx="8229600" cy="4389437"/>
          </a:xfrm>
          <a:ln>
            <a:miter lim="800000"/>
            <a:headEnd/>
            <a:tailEnd/>
          </a:ln>
        </p:spPr>
        <p:txBody>
          <a:bodyPr>
            <a:normAutofit fontScale="92500"/>
          </a:bodyPr>
          <a:lstStyle/>
          <a:p>
            <a:pPr>
              <a:buFont typeface="Wingdings 2" panose="05020102010507070707" pitchFamily="18" charset="2"/>
              <a:buNone/>
              <a:defRPr/>
            </a:pPr>
            <a:r>
              <a:rPr lang="cs-CZ" b="1" dirty="0"/>
              <a:t>Neexistuje studie potvrzující výhody selektivních systémů</a:t>
            </a:r>
          </a:p>
          <a:p>
            <a:pPr>
              <a:buFont typeface="Wingdings 2" panose="05020102010507070707" pitchFamily="18" charset="2"/>
              <a:buNone/>
              <a:defRPr/>
            </a:pPr>
            <a:endParaRPr lang="cs-CZ" b="1" dirty="0"/>
          </a:p>
          <a:p>
            <a:pPr>
              <a:buFont typeface="Wingdings 2" panose="05020102010507070707" pitchFamily="18" charset="2"/>
              <a:buNone/>
              <a:defRPr/>
            </a:pPr>
            <a:endParaRPr lang="cs-CZ" b="1" dirty="0"/>
          </a:p>
          <a:p>
            <a:pPr>
              <a:buFont typeface="Wingdings 2" panose="05020102010507070707" pitchFamily="18" charset="2"/>
              <a:buNone/>
              <a:defRPr/>
            </a:pPr>
            <a:endParaRPr lang="cs-CZ" dirty="0"/>
          </a:p>
          <a:p>
            <a:pPr lvl="5">
              <a:defRPr/>
            </a:pPr>
            <a:endParaRPr lang="cs-CZ" dirty="0"/>
          </a:p>
          <a:p>
            <a:pPr lvl="5">
              <a:buFont typeface="Wingdings 2"/>
              <a:buNone/>
              <a:defRPr/>
            </a:pPr>
            <a:r>
              <a:rPr lang="cs-CZ" sz="3600" dirty="0"/>
              <a:t>Nejlepší vzdělávací systémy kombinují obojí</a:t>
            </a:r>
          </a:p>
          <a:p>
            <a:pPr lvl="5">
              <a:buFont typeface="Wingdings 2"/>
              <a:buNone/>
              <a:defRPr/>
            </a:pPr>
            <a:endParaRPr lang="cs-CZ" sz="3600" dirty="0"/>
          </a:p>
          <a:p>
            <a:pPr lvl="5">
              <a:buFont typeface="Wingdings 2"/>
              <a:buNone/>
              <a:defRPr/>
            </a:pPr>
            <a:r>
              <a:rPr lang="cs-CZ" sz="3600" dirty="0"/>
              <a:t>				</a:t>
            </a:r>
            <a:r>
              <a:rPr lang="cs-CZ" sz="3600" b="1" u="sng" dirty="0"/>
              <a:t>= kvalitu + rovnost</a:t>
            </a:r>
          </a:p>
          <a:p>
            <a:pPr>
              <a:buFont typeface="Wingdings 2" panose="05020102010507070707" pitchFamily="18" charset="2"/>
              <a:buNone/>
              <a:defRPr/>
            </a:pPr>
            <a:endParaRPr lang="cs-CZ" dirty="0"/>
          </a:p>
        </p:txBody>
      </p:sp>
      <p:sp>
        <p:nvSpPr>
          <p:cNvPr id="4" name="Šipka doleva a nahoru 3">
            <a:extLst>
              <a:ext uri="{FF2B5EF4-FFF2-40B4-BE49-F238E27FC236}">
                <a16:creationId xmlns:a16="http://schemas.microsoft.com/office/drawing/2014/main" id="{31519C9D-0003-417A-A958-71B466F67C84}"/>
              </a:ext>
            </a:extLst>
          </p:cNvPr>
          <p:cNvSpPr/>
          <p:nvPr/>
        </p:nvSpPr>
        <p:spPr>
          <a:xfrm rot="5400000">
            <a:off x="2405063" y="2871788"/>
            <a:ext cx="1508125" cy="132715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endParaRPr lang="cs-CZ" altLang="cs-CZ"/>
          </a:p>
        </p:txBody>
      </p:sp>
      <p:sp>
        <p:nvSpPr>
          <p:cNvPr id="29699" name="Zástupný symbol pro obsah 2"/>
          <p:cNvSpPr>
            <a:spLocks noGrp="1"/>
          </p:cNvSpPr>
          <p:nvPr>
            <p:ph idx="1"/>
          </p:nvPr>
        </p:nvSpPr>
        <p:spPr/>
        <p:txBody>
          <a:bodyPr/>
          <a:lstStyle/>
          <a:p>
            <a:endParaRPr lang="cs-CZ" altLang="cs-CZ"/>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951" y="0"/>
            <a:ext cx="8081963"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364" y="-38100"/>
            <a:ext cx="6740525"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141A8A-4AC2-475C-886C-ECDB04C62A6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9444D66-05FE-42B4-B197-14F8951A595D}"/>
              </a:ext>
            </a:extLst>
          </p:cNvPr>
          <p:cNvSpPr>
            <a:spLocks noGrp="1"/>
          </p:cNvSpPr>
          <p:nvPr>
            <p:ph idx="1"/>
          </p:nvPr>
        </p:nvSpPr>
        <p:spPr/>
        <p:txBody>
          <a:bodyPr>
            <a:normAutofit/>
          </a:bodyPr>
          <a:lstStyle/>
          <a:p>
            <a:pPr marL="0" indent="0" algn="ctr">
              <a:buNone/>
            </a:pPr>
            <a:r>
              <a:rPr lang="cs-CZ" sz="9600" dirty="0"/>
              <a:t>3</a:t>
            </a:r>
          </a:p>
        </p:txBody>
      </p:sp>
    </p:spTree>
    <p:extLst>
      <p:ext uri="{BB962C8B-B14F-4D97-AF65-F5344CB8AC3E}">
        <p14:creationId xmlns:p14="http://schemas.microsoft.com/office/powerpoint/2010/main" val="37456972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ctrTitle"/>
          </p:nvPr>
        </p:nvSpPr>
        <p:spPr>
          <a:xfrm>
            <a:off x="1558926" y="0"/>
            <a:ext cx="9109075" cy="2387600"/>
          </a:xfrm>
        </p:spPr>
        <p:txBody>
          <a:bodyPr>
            <a:normAutofit fontScale="90000"/>
          </a:bodyPr>
          <a:lstStyle/>
          <a:p>
            <a:r>
              <a:rPr lang="cs-CZ" altLang="cs-CZ" b="1"/>
              <a:t>CO PŘEDSTAVUJE NEJVĚTŠÍ PROBLÉM PŘI IMPLEMENTACI INKLUZE DO ŠKOL???</a:t>
            </a:r>
          </a:p>
        </p:txBody>
      </p:sp>
      <p:sp>
        <p:nvSpPr>
          <p:cNvPr id="4099" name="Podnadpis 2"/>
          <p:cNvSpPr>
            <a:spLocks noGrp="1"/>
          </p:cNvSpPr>
          <p:nvPr>
            <p:ph type="subTitle" idx="1"/>
          </p:nvPr>
        </p:nvSpPr>
        <p:spPr/>
        <p:txBody>
          <a:bodyPr/>
          <a:lstStyle/>
          <a:p>
            <a:r>
              <a:rPr lang="cs-CZ" altLang="cs-CZ" sz="2800" b="1">
                <a:solidFill>
                  <a:srgbClr val="FF0000"/>
                </a:solidFill>
              </a:rPr>
              <a:t>UVEĎTE A VYARGUMENTUJTE PROČ?</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a:xfrm>
            <a:off x="1524000" y="365126"/>
            <a:ext cx="9144000" cy="1325563"/>
          </a:xfrm>
        </p:spPr>
        <p:txBody>
          <a:bodyPr/>
          <a:lstStyle/>
          <a:p>
            <a:r>
              <a:rPr lang="cs-CZ" altLang="cs-CZ" sz="4000" b="1"/>
              <a:t>KROKY IMPLEMENTACE INKLUZE DO PRAXE</a:t>
            </a:r>
          </a:p>
        </p:txBody>
      </p:sp>
      <p:sp>
        <p:nvSpPr>
          <p:cNvPr id="5123" name="Zástupný symbol pro obsah 2"/>
          <p:cNvSpPr>
            <a:spLocks noGrp="1"/>
          </p:cNvSpPr>
          <p:nvPr>
            <p:ph idx="1"/>
          </p:nvPr>
        </p:nvSpPr>
        <p:spPr>
          <a:xfrm>
            <a:off x="2152650" y="1844675"/>
            <a:ext cx="7886700" cy="4351338"/>
          </a:xfrm>
        </p:spPr>
        <p:txBody>
          <a:bodyPr/>
          <a:lstStyle/>
          <a:p>
            <a:pPr marL="457200" indent="-457200">
              <a:buFont typeface="Calibri Light" panose="020F0302020204030204" pitchFamily="34" charset="0"/>
              <a:buAutoNum type="arabicPeriod"/>
            </a:pPr>
            <a:r>
              <a:rPr lang="cs-CZ" altLang="cs-CZ" sz="3200"/>
              <a:t>APLIKACE MODELU „</a:t>
            </a:r>
            <a:r>
              <a:rPr lang="cs-CZ" altLang="cs-CZ" sz="3200" b="1"/>
              <a:t>THE GROW</a:t>
            </a:r>
            <a:r>
              <a:rPr lang="cs-CZ" altLang="cs-CZ" sz="3200"/>
              <a:t>“</a:t>
            </a:r>
          </a:p>
          <a:p>
            <a:pPr marL="457200" indent="-457200">
              <a:buFont typeface="Calibri Light" panose="020F0302020204030204" pitchFamily="34" charset="0"/>
              <a:buAutoNum type="arabicPeriod"/>
            </a:pPr>
            <a:r>
              <a:rPr lang="cs-CZ" altLang="cs-CZ" sz="3200"/>
              <a:t>VYUŽITÍ </a:t>
            </a:r>
            <a:r>
              <a:rPr lang="cs-CZ" altLang="cs-CZ" sz="3200" b="1"/>
              <a:t>SWOT</a:t>
            </a:r>
            <a:r>
              <a:rPr lang="cs-CZ" altLang="cs-CZ" sz="3200"/>
              <a:t> ANALÝZY K UVĚDOMĚNÍ SI „JAK JSME NA TOM“</a:t>
            </a:r>
          </a:p>
          <a:p>
            <a:pPr marL="457200" indent="-457200">
              <a:buFont typeface="Calibri Light" panose="020F0302020204030204" pitchFamily="34" charset="0"/>
              <a:buAutoNum type="arabicPeriod"/>
            </a:pPr>
            <a:r>
              <a:rPr lang="cs-CZ" altLang="cs-CZ" sz="3200"/>
              <a:t>VYUŽITÍ </a:t>
            </a:r>
            <a:r>
              <a:rPr lang="cs-CZ" altLang="cs-CZ" sz="3200" b="1"/>
              <a:t>UKAZATELŮ INKLUZE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1498600" y="1"/>
            <a:ext cx="9107488" cy="1325563"/>
          </a:xfrm>
        </p:spPr>
        <p:txBody>
          <a:bodyPr>
            <a:normAutofit fontScale="90000"/>
          </a:bodyPr>
          <a:lstStyle/>
          <a:p>
            <a:pPr algn="ctr"/>
            <a:r>
              <a:rPr lang="cs-CZ" altLang="cs-CZ"/>
              <a:t>MODEL „</a:t>
            </a:r>
            <a:r>
              <a:rPr lang="cs-CZ" altLang="cs-CZ" b="1"/>
              <a:t>The GROW</a:t>
            </a:r>
            <a:r>
              <a:rPr lang="cs-CZ" altLang="cs-CZ"/>
              <a:t>“ = schéma vhodného postupu managementu změn (růstu) v organizacích</a:t>
            </a:r>
          </a:p>
        </p:txBody>
      </p:sp>
      <p:sp>
        <p:nvSpPr>
          <p:cNvPr id="6147" name="Zástupný symbol pro obsah 2"/>
          <p:cNvSpPr>
            <a:spLocks noGrp="1"/>
          </p:cNvSpPr>
          <p:nvPr>
            <p:ph idx="1"/>
          </p:nvPr>
        </p:nvSpPr>
        <p:spPr>
          <a:xfrm>
            <a:off x="1774826" y="1844676"/>
            <a:ext cx="8893175" cy="5013325"/>
          </a:xfrm>
        </p:spPr>
        <p:txBody>
          <a:bodyPr>
            <a:normAutofit lnSpcReduction="10000"/>
          </a:bodyPr>
          <a:lstStyle/>
          <a:p>
            <a:pPr marL="0" indent="0">
              <a:buNone/>
            </a:pPr>
            <a:r>
              <a:rPr lang="cs-CZ" altLang="cs-CZ" b="1"/>
              <a:t>T – Theme, Topic: </a:t>
            </a:r>
            <a:r>
              <a:rPr lang="cs-CZ" altLang="cs-CZ" sz="2400"/>
              <a:t>	téma </a:t>
            </a:r>
            <a:r>
              <a:rPr lang="cs-CZ" altLang="cs-CZ" sz="2400">
                <a:solidFill>
                  <a:srgbClr val="0000FF"/>
                </a:solidFill>
              </a:rPr>
              <a:t>vymezení a mapování změn </a:t>
            </a:r>
            <a:r>
              <a:rPr lang="cs-CZ" altLang="cs-CZ" sz="2400"/>
              <a:t>(růstu)</a:t>
            </a:r>
          </a:p>
          <a:p>
            <a:pPr marL="0" indent="0">
              <a:buNone/>
            </a:pPr>
            <a:r>
              <a:rPr lang="cs-CZ" altLang="cs-CZ" b="1"/>
              <a:t>G – Goal setting:</a:t>
            </a:r>
            <a:r>
              <a:rPr lang="cs-CZ" altLang="cs-CZ" sz="2400"/>
              <a:t>	nastavení </a:t>
            </a:r>
            <a:r>
              <a:rPr lang="cs-CZ" altLang="cs-CZ" sz="2400">
                <a:solidFill>
                  <a:srgbClr val="0000FF"/>
                </a:solidFill>
              </a:rPr>
              <a:t>cílů</a:t>
            </a:r>
          </a:p>
          <a:p>
            <a:pPr marL="0" indent="0">
              <a:buNone/>
            </a:pPr>
            <a:r>
              <a:rPr lang="cs-CZ" altLang="cs-CZ" b="1"/>
              <a:t>R – Reality:</a:t>
            </a:r>
            <a:r>
              <a:rPr lang="cs-CZ" altLang="cs-CZ" sz="2400"/>
              <a:t>		</a:t>
            </a:r>
            <a:r>
              <a:rPr lang="cs-CZ" altLang="cs-CZ" sz="2400">
                <a:solidFill>
                  <a:srgbClr val="0000FF"/>
                </a:solidFill>
              </a:rPr>
              <a:t>mapování reality</a:t>
            </a:r>
            <a:r>
              <a:rPr lang="cs-CZ" altLang="cs-CZ" sz="2400"/>
              <a:t>, prověření skutečného stavu 				organizace v rámci vymezeného tématu</a:t>
            </a:r>
          </a:p>
          <a:p>
            <a:pPr marL="0" indent="0">
              <a:buNone/>
            </a:pPr>
            <a:r>
              <a:rPr lang="cs-CZ" altLang="cs-CZ" b="1"/>
              <a:t>O – Options:</a:t>
            </a:r>
            <a:r>
              <a:rPr lang="cs-CZ" altLang="cs-CZ" sz="2400"/>
              <a:t>		</a:t>
            </a:r>
            <a:r>
              <a:rPr lang="cs-CZ" altLang="cs-CZ" sz="2400">
                <a:solidFill>
                  <a:srgbClr val="0000FF"/>
                </a:solidFill>
              </a:rPr>
              <a:t>možnosti, podmínky</a:t>
            </a:r>
            <a:r>
              <a:rPr lang="cs-CZ" altLang="cs-CZ" sz="2400"/>
              <a:t>, alternativní strategie nebo 				postup činnosti nutný k dosažení cíle</a:t>
            </a:r>
          </a:p>
          <a:p>
            <a:pPr marL="0" indent="0">
              <a:buNone/>
            </a:pPr>
            <a:r>
              <a:rPr lang="cs-CZ" altLang="cs-CZ" b="1"/>
              <a:t>W – Will:</a:t>
            </a:r>
            <a:r>
              <a:rPr lang="cs-CZ" altLang="cs-CZ" sz="2400"/>
              <a:t>			mapování a podpora </a:t>
            </a:r>
            <a:r>
              <a:rPr lang="cs-CZ" altLang="cs-CZ" sz="2400">
                <a:solidFill>
                  <a:srgbClr val="0000FF"/>
                </a:solidFill>
              </a:rPr>
              <a:t>vůle</a:t>
            </a:r>
            <a:r>
              <a:rPr lang="cs-CZ" altLang="cs-CZ" sz="2400"/>
              <a:t> k dosažení cíle</a:t>
            </a:r>
          </a:p>
          <a:p>
            <a:pPr marL="0" indent="0">
              <a:buNone/>
            </a:pPr>
            <a:endParaRPr lang="cs-CZ" altLang="cs-CZ" sz="2400"/>
          </a:p>
          <a:p>
            <a:pPr marL="0" indent="0">
              <a:buNone/>
            </a:pPr>
            <a:r>
              <a:rPr lang="cs-CZ" altLang="cs-CZ" sz="2400" b="1"/>
              <a:t>Smysl vzdělávání</a:t>
            </a:r>
            <a:r>
              <a:rPr lang="cs-CZ" altLang="cs-CZ" sz="2400"/>
              <a:t>: zkvalitnit vzdělávací prostředí tak, aby umožňovalo </a:t>
            </a:r>
            <a:r>
              <a:rPr lang="cs-CZ" altLang="cs-CZ" sz="2400" b="1"/>
              <a:t>maximální možnou měrou naplnit vzdělávací potenciál všech dětí a každý žák realizoval co největší „</a:t>
            </a:r>
            <a:r>
              <a:rPr lang="cs-CZ" altLang="cs-CZ" sz="2400" b="1">
                <a:solidFill>
                  <a:srgbClr val="0000FF"/>
                </a:solidFill>
              </a:rPr>
              <a:t>přidanou hodnotu</a:t>
            </a:r>
            <a:r>
              <a:rPr lang="cs-CZ" altLang="cs-CZ" sz="2400" b="1"/>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1524000" y="149225"/>
            <a:ext cx="9144000" cy="1143000"/>
          </a:xfrm>
        </p:spPr>
        <p:txBody>
          <a:bodyPr/>
          <a:lstStyle/>
          <a:p>
            <a:pPr eaLnBrk="1" hangingPunct="1"/>
            <a:r>
              <a:rPr lang="cs-CZ" altLang="cs-CZ" b="1"/>
              <a:t>SWOT ANALÝZA</a:t>
            </a:r>
          </a:p>
        </p:txBody>
      </p:sp>
      <p:sp>
        <p:nvSpPr>
          <p:cNvPr id="3" name="Zástupný symbol pro obsah 2"/>
          <p:cNvSpPr>
            <a:spLocks noGrp="1"/>
          </p:cNvSpPr>
          <p:nvPr>
            <p:ph idx="1"/>
          </p:nvPr>
        </p:nvSpPr>
        <p:spPr>
          <a:xfrm>
            <a:off x="1560513" y="2332038"/>
            <a:ext cx="8229600" cy="4525962"/>
          </a:xfrm>
        </p:spPr>
        <p:txBody>
          <a:bodyPr rtlCol="0">
            <a:normAutofit fontScale="77500" lnSpcReduction="20000"/>
          </a:bodyPr>
          <a:lstStyle/>
          <a:p>
            <a:pPr marL="0" indent="0">
              <a:buNone/>
              <a:defRPr/>
            </a:pPr>
            <a:endParaRPr lang="cs-CZ" dirty="0"/>
          </a:p>
          <a:p>
            <a:pPr>
              <a:buNone/>
              <a:defRPr/>
            </a:pPr>
            <a:r>
              <a:rPr lang="cs-CZ" b="1" dirty="0" err="1"/>
              <a:t>Strengths</a:t>
            </a:r>
            <a:r>
              <a:rPr lang="cs-CZ" dirty="0"/>
              <a:t> – silné stránky</a:t>
            </a:r>
          </a:p>
          <a:p>
            <a:pPr>
              <a:buNone/>
              <a:defRPr/>
            </a:pPr>
            <a:r>
              <a:rPr lang="cs-CZ" b="1" dirty="0" err="1"/>
              <a:t>Weaknesses</a:t>
            </a:r>
            <a:r>
              <a:rPr lang="cs-CZ" dirty="0"/>
              <a:t> – slabiny</a:t>
            </a:r>
          </a:p>
          <a:p>
            <a:pPr>
              <a:buNone/>
              <a:defRPr/>
            </a:pPr>
            <a:r>
              <a:rPr lang="cs-CZ" b="1" dirty="0" err="1"/>
              <a:t>Opoortunities</a:t>
            </a:r>
            <a:r>
              <a:rPr lang="cs-CZ" dirty="0"/>
              <a:t> – příležitosti</a:t>
            </a:r>
          </a:p>
          <a:p>
            <a:pPr>
              <a:buNone/>
              <a:defRPr/>
            </a:pPr>
            <a:r>
              <a:rPr lang="cs-CZ" b="1" dirty="0" err="1"/>
              <a:t>Threats</a:t>
            </a:r>
            <a:r>
              <a:rPr lang="cs-CZ" dirty="0"/>
              <a:t> – hrozby </a:t>
            </a:r>
          </a:p>
          <a:p>
            <a:pPr>
              <a:buNone/>
              <a:defRPr/>
            </a:pPr>
            <a:endParaRPr lang="cs-CZ" dirty="0"/>
          </a:p>
          <a:p>
            <a:pPr>
              <a:buNone/>
              <a:defRPr/>
            </a:pPr>
            <a:r>
              <a:rPr lang="cs-CZ" b="1" dirty="0">
                <a:solidFill>
                  <a:srgbClr val="FF0000"/>
                </a:solidFill>
              </a:rPr>
              <a:t>POSLÁNÍ ŠKOLY v kontextu:</a:t>
            </a:r>
          </a:p>
          <a:p>
            <a:pPr>
              <a:defRPr/>
            </a:pPr>
            <a:r>
              <a:rPr lang="cs-CZ" dirty="0"/>
              <a:t>Kdo jsou z</a:t>
            </a:r>
            <a:r>
              <a:rPr lang="cs-CZ" b="1" dirty="0">
                <a:solidFill>
                  <a:srgbClr val="0000FF"/>
                </a:solidFill>
              </a:rPr>
              <a:t>ákazníci</a:t>
            </a:r>
            <a:r>
              <a:rPr lang="cs-CZ" dirty="0"/>
              <a:t>?</a:t>
            </a:r>
          </a:p>
          <a:p>
            <a:pPr>
              <a:defRPr/>
            </a:pPr>
            <a:r>
              <a:rPr lang="cs-CZ" dirty="0"/>
              <a:t>Co je hlavním </a:t>
            </a:r>
            <a:r>
              <a:rPr lang="cs-CZ" b="1" dirty="0">
                <a:solidFill>
                  <a:srgbClr val="0000FF"/>
                </a:solidFill>
              </a:rPr>
              <a:t>cílem</a:t>
            </a:r>
            <a:r>
              <a:rPr lang="cs-CZ" dirty="0"/>
              <a:t> ?</a:t>
            </a:r>
          </a:p>
          <a:p>
            <a:pPr>
              <a:defRPr/>
            </a:pPr>
            <a:r>
              <a:rPr lang="cs-CZ" b="1" dirty="0">
                <a:solidFill>
                  <a:srgbClr val="0000FF"/>
                </a:solidFill>
              </a:rPr>
              <a:t>Kde </a:t>
            </a:r>
            <a:r>
              <a:rPr lang="cs-CZ" dirty="0"/>
              <a:t>škola působí?</a:t>
            </a:r>
          </a:p>
          <a:p>
            <a:pPr>
              <a:defRPr/>
            </a:pPr>
            <a:r>
              <a:rPr lang="cs-CZ" dirty="0"/>
              <a:t>Jaká je </a:t>
            </a:r>
            <a:r>
              <a:rPr lang="cs-CZ" b="1" dirty="0">
                <a:solidFill>
                  <a:srgbClr val="0000FF"/>
                </a:solidFill>
              </a:rPr>
              <a:t>filozofie</a:t>
            </a:r>
            <a:r>
              <a:rPr lang="cs-CZ" dirty="0"/>
              <a:t> školy (základní hodnoty a priority)?</a:t>
            </a:r>
          </a:p>
          <a:p>
            <a:pPr>
              <a:defRPr/>
            </a:pPr>
            <a:r>
              <a:rPr lang="cs-CZ" dirty="0"/>
              <a:t>Jaké jsou </a:t>
            </a:r>
            <a:r>
              <a:rPr lang="cs-CZ" b="1" dirty="0">
                <a:solidFill>
                  <a:srgbClr val="0000FF"/>
                </a:solidFill>
              </a:rPr>
              <a:t>výhody a přednosti </a:t>
            </a:r>
            <a:r>
              <a:rPr lang="cs-CZ" dirty="0"/>
              <a:t>školy ve vztahu k jiným školám?</a:t>
            </a:r>
          </a:p>
          <a:p>
            <a:pPr marL="0" indent="0">
              <a:buNone/>
              <a:defRPr/>
            </a:pPr>
            <a:endParaRPr lang="cs-CZ" dirty="0"/>
          </a:p>
        </p:txBody>
      </p:sp>
      <p:sp>
        <p:nvSpPr>
          <p:cNvPr id="7172" name="Obdélník 5"/>
          <p:cNvSpPr>
            <a:spLocks noChangeArrowheads="1"/>
          </p:cNvSpPr>
          <p:nvPr/>
        </p:nvSpPr>
        <p:spPr bwMode="auto">
          <a:xfrm>
            <a:off x="2279650" y="1268414"/>
            <a:ext cx="741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cs-CZ" altLang="cs-CZ" sz="1800" b="1"/>
              <a:t>Osa X</a:t>
            </a:r>
            <a:r>
              <a:rPr lang="cs-CZ" altLang="cs-CZ" sz="1800"/>
              <a:t>: silné stránky, slabé stránky 		</a:t>
            </a:r>
            <a:r>
              <a:rPr lang="cs-CZ" altLang="cs-CZ" sz="1800" b="1"/>
              <a:t>Osa Y</a:t>
            </a:r>
            <a:r>
              <a:rPr lang="cs-CZ" altLang="cs-CZ" sz="1800"/>
              <a:t>: ohrožení, příležitosti</a:t>
            </a:r>
          </a:p>
        </p:txBody>
      </p:sp>
      <p:graphicFrame>
        <p:nvGraphicFramePr>
          <p:cNvPr id="7" name="Tabulka 6"/>
          <p:cNvGraphicFramePr>
            <a:graphicFrameLocks noGrp="1"/>
          </p:cNvGraphicFramePr>
          <p:nvPr/>
        </p:nvGraphicFramePr>
        <p:xfrm>
          <a:off x="5080000" y="1638301"/>
          <a:ext cx="5568950" cy="3794125"/>
        </p:xfrm>
        <a:graphic>
          <a:graphicData uri="http://schemas.openxmlformats.org/drawingml/2006/table">
            <a:tbl>
              <a:tblPr/>
              <a:tblGrid>
                <a:gridCol w="2784475">
                  <a:extLst>
                    <a:ext uri="{9D8B030D-6E8A-4147-A177-3AD203B41FA5}">
                      <a16:colId xmlns:a16="http://schemas.microsoft.com/office/drawing/2014/main" val="20000"/>
                    </a:ext>
                  </a:extLst>
                </a:gridCol>
                <a:gridCol w="2784475">
                  <a:extLst>
                    <a:ext uri="{9D8B030D-6E8A-4147-A177-3AD203B41FA5}">
                      <a16:colId xmlns:a16="http://schemas.microsoft.com/office/drawing/2014/main" val="20001"/>
                    </a:ext>
                  </a:extLst>
                </a:gridCol>
              </a:tblGrid>
              <a:tr h="1658938">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rgbClr val="FF0000"/>
                          </a:solidFill>
                          <a:effectLst/>
                          <a:latin typeface="Calibri" panose="020F0502020204030204" pitchFamily="34" charset="0"/>
                          <a:cs typeface="Arial" panose="020B0604020202020204" pitchFamily="34" charset="0"/>
                        </a:rPr>
                        <a:t>Strategie SO</a:t>
                      </a:r>
                    </a:p>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a:ln>
                            <a:noFill/>
                          </a:ln>
                          <a:solidFill>
                            <a:srgbClr val="FFFFFF"/>
                          </a:solidFill>
                          <a:effectLst/>
                          <a:latin typeface="Calibri" panose="020F0502020204030204" pitchFamily="34" charset="0"/>
                          <a:cs typeface="Arial" panose="020B0604020202020204" pitchFamily="34" charset="0"/>
                        </a:rPr>
                        <a:t> ideální stav </a:t>
                      </a:r>
                      <a:r>
                        <a:rPr kumimoji="0" lang="cs-CZ" altLang="cs-CZ" sz="1800" b="0" i="0" u="none" strike="noStrike" cap="none" normalizeH="0" baseline="0">
                          <a:ln>
                            <a:noFill/>
                          </a:ln>
                          <a:solidFill>
                            <a:srgbClr val="FFFFFF"/>
                          </a:solidFill>
                          <a:effectLst/>
                          <a:latin typeface="Calibri" panose="020F0502020204030204" pitchFamily="34" charset="0"/>
                          <a:cs typeface="Arial" panose="020B0604020202020204" pitchFamily="34" charset="0"/>
                        </a:rPr>
                        <a:t>(využít silné stránky na získání výhody)</a:t>
                      </a:r>
                    </a:p>
                  </a:txBody>
                  <a:tcPr marL="91451" marR="91451"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rgbClr val="FF0000"/>
                          </a:solidFill>
                          <a:effectLst/>
                          <a:latin typeface="Calibri" panose="020F0502020204030204" pitchFamily="34" charset="0"/>
                          <a:cs typeface="Arial" panose="020B0604020202020204" pitchFamily="34" charset="0"/>
                        </a:rPr>
                        <a:t>Strategie WO</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a:ln>
                            <a:noFill/>
                          </a:ln>
                          <a:solidFill>
                            <a:srgbClr val="FFFFFF"/>
                          </a:solidFill>
                          <a:effectLst/>
                          <a:latin typeface="Calibri" panose="020F0502020204030204" pitchFamily="34" charset="0"/>
                          <a:cs typeface="Arial" panose="020B0604020202020204" pitchFamily="34" charset="0"/>
                        </a:rPr>
                        <a:t>Spekulativní situace </a:t>
                      </a:r>
                      <a:r>
                        <a:rPr kumimoji="0" lang="cs-CZ" altLang="cs-CZ" sz="1800" b="0" i="0" u="none" strike="noStrike" cap="none" normalizeH="0" baseline="0">
                          <a:ln>
                            <a:noFill/>
                          </a:ln>
                          <a:solidFill>
                            <a:srgbClr val="FFFFFF"/>
                          </a:solidFill>
                          <a:effectLst/>
                          <a:latin typeface="Calibri" panose="020F0502020204030204" pitchFamily="34" charset="0"/>
                          <a:cs typeface="Arial" panose="020B0604020202020204" pitchFamily="34" charset="0"/>
                        </a:rPr>
                        <a:t>(překonat slabiny využitím příležitostí)</a:t>
                      </a:r>
                    </a:p>
                  </a:txBody>
                  <a:tcPr marL="91451" marR="91451"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135187">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rgbClr val="FF0000"/>
                          </a:solidFill>
                          <a:effectLst/>
                          <a:latin typeface="Calibri" panose="020F0502020204030204" pitchFamily="34" charset="0"/>
                          <a:cs typeface="Arial" panose="020B0604020202020204" pitchFamily="34" charset="0"/>
                        </a:rPr>
                        <a:t>Strategie ST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a:ln>
                            <a:noFill/>
                          </a:ln>
                          <a:solidFill>
                            <a:srgbClr val="000000"/>
                          </a:solidFill>
                          <a:effectLst/>
                          <a:latin typeface="Calibri" panose="020F0502020204030204" pitchFamily="34" charset="0"/>
                          <a:cs typeface="Arial" panose="020B0604020202020204" pitchFamily="34" charset="0"/>
                        </a:rPr>
                        <a:t>Stav zralosti </a:t>
                      </a:r>
                      <a:r>
                        <a:rPr kumimoji="0" lang="cs-CZ" altLang="cs-CZ" sz="1800" b="0" i="0" u="none" strike="noStrike" cap="none" normalizeH="0" baseline="0">
                          <a:ln>
                            <a:noFill/>
                          </a:ln>
                          <a:solidFill>
                            <a:srgbClr val="000000"/>
                          </a:solidFill>
                          <a:effectLst/>
                          <a:latin typeface="Calibri" panose="020F0502020204030204" pitchFamily="34" charset="0"/>
                          <a:cs typeface="Arial" panose="020B0604020202020204" pitchFamily="34" charset="0"/>
                        </a:rPr>
                        <a:t>(využít silné stránky na obranu proti hrozbám)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marL="91451" marR="91451"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rgbClr val="FF0000"/>
                          </a:solidFill>
                          <a:effectLst/>
                          <a:latin typeface="Calibri" panose="020F0502020204030204" pitchFamily="34" charset="0"/>
                          <a:cs typeface="Arial" panose="020B0604020202020204" pitchFamily="34" charset="0"/>
                        </a:rPr>
                        <a:t>Strategie WT</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a:ln>
                            <a:noFill/>
                          </a:ln>
                          <a:solidFill>
                            <a:srgbClr val="000000"/>
                          </a:solidFill>
                          <a:effectLst/>
                          <a:latin typeface="Calibri" panose="020F0502020204030204" pitchFamily="34" charset="0"/>
                          <a:cs typeface="Arial" panose="020B0604020202020204" pitchFamily="34" charset="0"/>
                        </a:rPr>
                        <a:t>Problémová situace </a:t>
                      </a:r>
                      <a:r>
                        <a:rPr kumimoji="0" lang="cs-CZ" altLang="cs-CZ" sz="1800" b="0" i="0" u="none" strike="noStrike" cap="none" normalizeH="0" baseline="0">
                          <a:ln>
                            <a:noFill/>
                          </a:ln>
                          <a:solidFill>
                            <a:srgbClr val="000000"/>
                          </a:solidFill>
                          <a:effectLst/>
                          <a:latin typeface="Calibri" panose="020F0502020204030204" pitchFamily="34" charset="0"/>
                          <a:cs typeface="Arial" panose="020B0604020202020204" pitchFamily="34" charset="0"/>
                        </a:rPr>
                        <a:t>(minimalizovat náklady/slabiny a čelit hrozbám)</a:t>
                      </a:r>
                    </a:p>
                  </a:txBody>
                  <a:tcPr marL="91451" marR="91451"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a:xfrm>
            <a:off x="1524000" y="1"/>
            <a:ext cx="9144000" cy="836613"/>
          </a:xfrm>
        </p:spPr>
        <p:txBody>
          <a:bodyPr/>
          <a:lstStyle/>
          <a:p>
            <a:pPr eaLnBrk="1" hangingPunct="1"/>
            <a:r>
              <a:rPr lang="cs-CZ" altLang="cs-CZ" sz="3200" b="1"/>
              <a:t>PŘÍKLAD PRAKTICKÉ APLIKACE: </a:t>
            </a:r>
            <a:r>
              <a:rPr lang="cs-CZ" altLang="cs-CZ" sz="2400">
                <a:solidFill>
                  <a:srgbClr val="0000FF"/>
                </a:solidFill>
              </a:rPr>
              <a:t>doplňte dle konkrétní situace</a:t>
            </a:r>
          </a:p>
        </p:txBody>
      </p:sp>
      <p:graphicFrame>
        <p:nvGraphicFramePr>
          <p:cNvPr id="4" name="Zástupný symbol pro obsah 3"/>
          <p:cNvGraphicFramePr>
            <a:graphicFrameLocks noGrp="1"/>
          </p:cNvGraphicFramePr>
          <p:nvPr>
            <p:ph idx="1"/>
          </p:nvPr>
        </p:nvGraphicFramePr>
        <p:xfrm>
          <a:off x="2424114" y="765176"/>
          <a:ext cx="8243887" cy="5876925"/>
        </p:xfrm>
        <a:graphic>
          <a:graphicData uri="http://schemas.openxmlformats.org/drawingml/2006/table">
            <a:tbl>
              <a:tblPr firstRow="1" firstCol="1" bandRow="1">
                <a:tableStyleId>{5C22544A-7EE6-4342-B048-85BDC9FD1C3A}</a:tableStyleId>
              </a:tblPr>
              <a:tblGrid>
                <a:gridCol w="2747332">
                  <a:extLst>
                    <a:ext uri="{9D8B030D-6E8A-4147-A177-3AD203B41FA5}">
                      <a16:colId xmlns:a16="http://schemas.microsoft.com/office/drawing/2014/main" val="20000"/>
                    </a:ext>
                  </a:extLst>
                </a:gridCol>
                <a:gridCol w="2748277">
                  <a:extLst>
                    <a:ext uri="{9D8B030D-6E8A-4147-A177-3AD203B41FA5}">
                      <a16:colId xmlns:a16="http://schemas.microsoft.com/office/drawing/2014/main" val="20001"/>
                    </a:ext>
                  </a:extLst>
                </a:gridCol>
                <a:gridCol w="2748277">
                  <a:extLst>
                    <a:ext uri="{9D8B030D-6E8A-4147-A177-3AD203B41FA5}">
                      <a16:colId xmlns:a16="http://schemas.microsoft.com/office/drawing/2014/main" val="20002"/>
                    </a:ext>
                  </a:extLst>
                </a:gridCol>
              </a:tblGrid>
              <a:tr h="2468975">
                <a:tc>
                  <a:txBody>
                    <a:bodyPr/>
                    <a:lstStyle/>
                    <a:p>
                      <a:pPr algn="l">
                        <a:lnSpc>
                          <a:spcPct val="100000"/>
                        </a:lnSpc>
                        <a:spcAft>
                          <a:spcPts val="0"/>
                        </a:spcAft>
                      </a:pPr>
                      <a:r>
                        <a:rPr lang="cs-CZ" sz="1800" dirty="0">
                          <a:solidFill>
                            <a:schemeClr val="tx1"/>
                          </a:solidFill>
                          <a:effectLst/>
                        </a:rPr>
                        <a:t>VNITŘNÍ PROSTŘEDÍ</a:t>
                      </a:r>
                    </a:p>
                    <a:p>
                      <a:pPr algn="l">
                        <a:lnSpc>
                          <a:spcPct val="100000"/>
                        </a:lnSpc>
                        <a:spcAft>
                          <a:spcPts val="0"/>
                        </a:spcAft>
                      </a:pPr>
                      <a:r>
                        <a:rPr lang="cs-CZ" sz="1800" dirty="0">
                          <a:effectLst/>
                        </a:rPr>
                        <a:t> </a:t>
                      </a:r>
                    </a:p>
                    <a:p>
                      <a:pPr algn="l">
                        <a:lnSpc>
                          <a:spcPct val="100000"/>
                        </a:lnSpc>
                        <a:spcAft>
                          <a:spcPts val="0"/>
                        </a:spcAft>
                      </a:pPr>
                      <a:r>
                        <a:rPr lang="cs-CZ" sz="1800" dirty="0">
                          <a:effectLst/>
                        </a:rPr>
                        <a:t> </a:t>
                      </a:r>
                    </a:p>
                    <a:p>
                      <a:pPr algn="r">
                        <a:lnSpc>
                          <a:spcPct val="100000"/>
                        </a:lnSpc>
                        <a:spcAft>
                          <a:spcPts val="0"/>
                        </a:spcAft>
                      </a:pPr>
                      <a:br>
                        <a:rPr lang="cs-CZ" sz="1800" dirty="0">
                          <a:effectLst/>
                        </a:rPr>
                      </a:br>
                      <a:r>
                        <a:rPr lang="cs-CZ" sz="1800" dirty="0">
                          <a:solidFill>
                            <a:srgbClr val="0000FF"/>
                          </a:solidFill>
                          <a:effectLst/>
                        </a:rPr>
                        <a:t>VNĚJŠÍ PROSTŘEDÍ</a:t>
                      </a:r>
                      <a:endParaRPr lang="cs-CZ" sz="1800" dirty="0">
                        <a:solidFill>
                          <a:srgbClr val="0000FF"/>
                        </a:solidFill>
                        <a:effectLst/>
                        <a:latin typeface="Times New Roman"/>
                        <a:ea typeface="Times New Roman"/>
                        <a:cs typeface="Times New Roman"/>
                      </a:endParaRPr>
                    </a:p>
                  </a:txBody>
                  <a:tcPr marL="68576" marR="68576" marT="0" marB="0">
                    <a:solidFill>
                      <a:srgbClr val="3399FF"/>
                    </a:solidFill>
                  </a:tcPr>
                </a:tc>
                <a:tc>
                  <a:txBody>
                    <a:bodyPr/>
                    <a:lstStyle/>
                    <a:p>
                      <a:pPr algn="l">
                        <a:lnSpc>
                          <a:spcPct val="100000"/>
                        </a:lnSpc>
                        <a:spcAft>
                          <a:spcPts val="0"/>
                        </a:spcAft>
                      </a:pPr>
                      <a:r>
                        <a:rPr lang="cs-CZ" sz="1800" dirty="0">
                          <a:solidFill>
                            <a:schemeClr val="tx1"/>
                          </a:solidFill>
                          <a:effectLst/>
                        </a:rPr>
                        <a:t>SILNÉ STRÁNKY</a:t>
                      </a:r>
                    </a:p>
                    <a:p>
                      <a:pPr algn="l">
                        <a:lnSpc>
                          <a:spcPct val="100000"/>
                        </a:lnSpc>
                        <a:spcAft>
                          <a:spcPts val="0"/>
                        </a:spcAft>
                      </a:pPr>
                      <a:endParaRPr lang="cs-CZ" sz="180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cs-CZ" sz="1800" dirty="0">
                          <a:effectLst/>
                        </a:rPr>
                        <a:t>Odbornost  učitelů</a:t>
                      </a:r>
                      <a:endParaRPr lang="cs-CZ" sz="1800" dirty="0">
                        <a:effectLst/>
                        <a:latin typeface="Times New Roman"/>
                        <a:ea typeface="Times New Roman"/>
                        <a:cs typeface="Times New Roman"/>
                      </a:endParaRPr>
                    </a:p>
                    <a:p>
                      <a:pPr marL="342900" lvl="0" indent="-342900" algn="l">
                        <a:lnSpc>
                          <a:spcPct val="100000"/>
                        </a:lnSpc>
                        <a:spcAft>
                          <a:spcPts val="0"/>
                        </a:spcAft>
                        <a:buFont typeface="+mj-lt"/>
                        <a:buAutoNum type="arabicPeriod"/>
                      </a:pPr>
                      <a:r>
                        <a:rPr lang="cs-CZ" sz="1800" dirty="0">
                          <a:effectLst/>
                        </a:rPr>
                        <a:t>Plánování a organizace práce</a:t>
                      </a:r>
                    </a:p>
                    <a:p>
                      <a:pPr marL="342900" lvl="0" indent="-342900" algn="l">
                        <a:lnSpc>
                          <a:spcPct val="100000"/>
                        </a:lnSpc>
                        <a:spcAft>
                          <a:spcPts val="0"/>
                        </a:spcAft>
                        <a:buFont typeface="+mj-lt"/>
                        <a:buAutoNum type="arabicPeriod"/>
                      </a:pPr>
                      <a:r>
                        <a:rPr lang="cs-CZ" sz="1800" dirty="0">
                          <a:effectLst/>
                        </a:rPr>
                        <a:t>Formativní hodnocení</a:t>
                      </a:r>
                    </a:p>
                    <a:p>
                      <a:pPr algn="l">
                        <a:lnSpc>
                          <a:spcPct val="100000"/>
                        </a:lnSpc>
                        <a:spcAft>
                          <a:spcPts val="0"/>
                        </a:spcAft>
                      </a:pPr>
                      <a:r>
                        <a:rPr lang="cs-CZ" sz="1800" dirty="0">
                          <a:effectLst/>
                        </a:rPr>
                        <a:t> </a:t>
                      </a:r>
                      <a:endParaRPr lang="cs-CZ" sz="1800" dirty="0">
                        <a:effectLst/>
                        <a:latin typeface="Times New Roman"/>
                        <a:ea typeface="Times New Roman"/>
                        <a:cs typeface="Times New Roman"/>
                      </a:endParaRPr>
                    </a:p>
                  </a:txBody>
                  <a:tcPr marL="68576" marR="68576" marT="0" marB="0">
                    <a:lnR w="19050" cap="flat" cmpd="sng" algn="ctr">
                      <a:solidFill>
                        <a:srgbClr val="0000FF"/>
                      </a:solidFill>
                      <a:prstDash val="solid"/>
                      <a:round/>
                      <a:headEnd type="none" w="med" len="med"/>
                      <a:tailEnd type="none" w="med" len="med"/>
                    </a:lnR>
                    <a:solidFill>
                      <a:srgbClr val="3399FF"/>
                    </a:solidFill>
                  </a:tcPr>
                </a:tc>
                <a:tc>
                  <a:txBody>
                    <a:bodyPr/>
                    <a:lstStyle/>
                    <a:p>
                      <a:pPr algn="l">
                        <a:lnSpc>
                          <a:spcPct val="100000"/>
                        </a:lnSpc>
                        <a:spcAft>
                          <a:spcPts val="0"/>
                        </a:spcAft>
                      </a:pPr>
                      <a:r>
                        <a:rPr lang="cs-CZ" sz="1800" dirty="0">
                          <a:solidFill>
                            <a:schemeClr val="tx1"/>
                          </a:solidFill>
                          <a:effectLst/>
                        </a:rPr>
                        <a:t>SLABÉ STRÁNKY</a:t>
                      </a:r>
                    </a:p>
                    <a:p>
                      <a:pPr algn="l">
                        <a:lnSpc>
                          <a:spcPct val="100000"/>
                        </a:lnSpc>
                        <a:spcAft>
                          <a:spcPts val="0"/>
                        </a:spcAft>
                      </a:pPr>
                      <a:endParaRPr lang="cs-CZ" sz="1800" dirty="0">
                        <a:solidFill>
                          <a:schemeClr val="tx1"/>
                        </a:solidFill>
                        <a:effectLst/>
                      </a:endParaRPr>
                    </a:p>
                    <a:p>
                      <a:pPr marL="342900" lvl="0" indent="-342900" algn="l">
                        <a:lnSpc>
                          <a:spcPct val="100000"/>
                        </a:lnSpc>
                        <a:spcAft>
                          <a:spcPts val="0"/>
                        </a:spcAft>
                        <a:buFont typeface="+mj-lt"/>
                        <a:buAutoNum type="arabicPeriod"/>
                      </a:pPr>
                      <a:r>
                        <a:rPr lang="cs-CZ" sz="1800" dirty="0">
                          <a:effectLst/>
                        </a:rPr>
                        <a:t>Nedostatečné vybavení a pomůcky</a:t>
                      </a:r>
                    </a:p>
                    <a:p>
                      <a:pPr marL="342900" lvl="0" indent="-342900" algn="l">
                        <a:lnSpc>
                          <a:spcPct val="100000"/>
                        </a:lnSpc>
                        <a:spcAft>
                          <a:spcPts val="0"/>
                        </a:spcAft>
                        <a:buFont typeface="+mj-lt"/>
                        <a:buAutoNum type="arabicPeriod"/>
                      </a:pPr>
                      <a:r>
                        <a:rPr lang="cs-CZ" sz="1800" dirty="0">
                          <a:effectLst/>
                        </a:rPr>
                        <a:t>Neochota personálu ke změně</a:t>
                      </a:r>
                    </a:p>
                    <a:p>
                      <a:pPr marL="342900" lvl="0" indent="-342900" algn="l">
                        <a:lnSpc>
                          <a:spcPct val="100000"/>
                        </a:lnSpc>
                        <a:spcAft>
                          <a:spcPts val="0"/>
                        </a:spcAft>
                        <a:buFont typeface="+mj-lt"/>
                        <a:buAutoNum type="arabicPeriod"/>
                      </a:pPr>
                      <a:r>
                        <a:rPr lang="cs-CZ" sz="1800" dirty="0">
                          <a:effectLst/>
                        </a:rPr>
                        <a:t>Nízká úroveň motivace</a:t>
                      </a:r>
                    </a:p>
                    <a:p>
                      <a:pPr marL="342900" lvl="0" indent="-342900" algn="l">
                        <a:lnSpc>
                          <a:spcPct val="100000"/>
                        </a:lnSpc>
                        <a:spcAft>
                          <a:spcPts val="0"/>
                        </a:spcAft>
                        <a:buFont typeface="+mj-lt"/>
                        <a:buAutoNum type="arabicPeriod"/>
                      </a:pPr>
                      <a:endParaRPr lang="cs-CZ" sz="1800" dirty="0">
                        <a:effectLst/>
                      </a:endParaRPr>
                    </a:p>
                    <a:p>
                      <a:pPr marL="342900" lvl="0" indent="-342900" algn="l">
                        <a:lnSpc>
                          <a:spcPct val="100000"/>
                        </a:lnSpc>
                        <a:spcAft>
                          <a:spcPts val="0"/>
                        </a:spcAft>
                        <a:buFont typeface="+mj-lt"/>
                        <a:buAutoNum type="arabicPeriod"/>
                      </a:pPr>
                      <a:endParaRPr lang="cs-CZ" sz="1800" dirty="0">
                        <a:effectLst/>
                      </a:endParaRPr>
                    </a:p>
                  </a:txBody>
                  <a:tcPr marL="68576" marR="68576" marT="0" marB="0">
                    <a:lnL w="19050" cap="flat" cmpd="sng" algn="ctr">
                      <a:solidFill>
                        <a:srgbClr val="0000FF"/>
                      </a:solidFill>
                      <a:prstDash val="solid"/>
                      <a:round/>
                      <a:headEnd type="none" w="med" len="med"/>
                      <a:tailEnd type="none" w="med" len="med"/>
                    </a:lnL>
                    <a:solidFill>
                      <a:srgbClr val="3399FF"/>
                    </a:solidFill>
                  </a:tcPr>
                </a:tc>
                <a:extLst>
                  <a:ext uri="{0D108BD9-81ED-4DB2-BD59-A6C34878D82A}">
                    <a16:rowId xmlns:a16="http://schemas.microsoft.com/office/drawing/2014/main" val="10000"/>
                  </a:ext>
                </a:extLst>
              </a:tr>
              <a:tr h="1635168">
                <a:tc>
                  <a:txBody>
                    <a:bodyPr/>
                    <a:lstStyle/>
                    <a:p>
                      <a:pPr algn="l">
                        <a:lnSpc>
                          <a:spcPct val="100000"/>
                        </a:lnSpc>
                        <a:spcAft>
                          <a:spcPts val="0"/>
                        </a:spcAft>
                      </a:pPr>
                      <a:r>
                        <a:rPr lang="cs-CZ" sz="1800" dirty="0">
                          <a:solidFill>
                            <a:srgbClr val="0000FF"/>
                          </a:solidFill>
                          <a:effectLst/>
                        </a:rPr>
                        <a:t>PŘÍLEŽITOSTI</a:t>
                      </a:r>
                    </a:p>
                    <a:p>
                      <a:pPr marL="342900" lvl="0" indent="-342900" algn="l">
                        <a:lnSpc>
                          <a:spcPct val="100000"/>
                        </a:lnSpc>
                        <a:spcAft>
                          <a:spcPts val="0"/>
                        </a:spcAft>
                        <a:buFont typeface="+mj-lt"/>
                        <a:buAutoNum type="arabicPeriod"/>
                      </a:pPr>
                      <a:r>
                        <a:rPr lang="cs-CZ" sz="1800" dirty="0">
                          <a:effectLst/>
                        </a:rPr>
                        <a:t>Heteronomní</a:t>
                      </a:r>
                      <a:r>
                        <a:rPr lang="cs-CZ" sz="1800" baseline="0" dirty="0">
                          <a:effectLst/>
                        </a:rPr>
                        <a:t> spádová oblast</a:t>
                      </a:r>
                      <a:endParaRPr lang="cs-CZ" sz="1800" dirty="0">
                        <a:effectLst/>
                      </a:endParaRPr>
                    </a:p>
                    <a:p>
                      <a:pPr marL="342900" lvl="0" indent="-342900" algn="l">
                        <a:lnSpc>
                          <a:spcPct val="100000"/>
                        </a:lnSpc>
                        <a:spcAft>
                          <a:spcPts val="0"/>
                        </a:spcAft>
                        <a:buFont typeface="+mj-lt"/>
                        <a:buAutoNum type="arabicPeriod"/>
                      </a:pPr>
                      <a:r>
                        <a:rPr lang="cs-CZ" sz="1800" dirty="0">
                          <a:effectLst/>
                        </a:rPr>
                        <a:t>Spolupráce s rodiči</a:t>
                      </a:r>
                    </a:p>
                    <a:p>
                      <a:pPr marL="342900" lvl="0" indent="-342900" algn="l">
                        <a:lnSpc>
                          <a:spcPct val="100000"/>
                        </a:lnSpc>
                        <a:spcAft>
                          <a:spcPts val="0"/>
                        </a:spcAft>
                        <a:buFont typeface="+mj-lt"/>
                        <a:buAutoNum type="arabicPeriod"/>
                      </a:pPr>
                      <a:r>
                        <a:rPr lang="cs-CZ" sz="1800" dirty="0">
                          <a:effectLst/>
                        </a:rPr>
                        <a:t>Možnost sponzoringu</a:t>
                      </a:r>
                    </a:p>
                  </a:txBody>
                  <a:tcPr marL="68576" marR="68576" marT="0" marB="0">
                    <a:solidFill>
                      <a:srgbClr val="3399FF"/>
                    </a:solidFill>
                  </a:tcPr>
                </a:tc>
                <a:tc>
                  <a:txBody>
                    <a:bodyPr/>
                    <a:lstStyle/>
                    <a:p>
                      <a:pPr algn="l">
                        <a:lnSpc>
                          <a:spcPct val="100000"/>
                        </a:lnSpc>
                        <a:spcAft>
                          <a:spcPts val="0"/>
                        </a:spcAft>
                      </a:pPr>
                      <a:r>
                        <a:rPr lang="cs-CZ" sz="1800" b="1" dirty="0">
                          <a:solidFill>
                            <a:srgbClr val="FF0000"/>
                          </a:solidFill>
                          <a:effectLst/>
                        </a:rPr>
                        <a:t>STRATEGIE SO maxi/maxi</a:t>
                      </a:r>
                    </a:p>
                  </a:txBody>
                  <a:tcPr marL="68576" marR="68576" marT="0" marB="0">
                    <a:lnR w="19050" cap="flat" cmpd="sng" algn="ctr">
                      <a:solidFill>
                        <a:srgbClr val="3399FF"/>
                      </a:solidFill>
                      <a:prstDash val="solid"/>
                      <a:round/>
                      <a:headEnd type="none" w="med" len="med"/>
                      <a:tailEnd type="none" w="med" len="med"/>
                    </a:lnR>
                    <a:lnB w="19050" cap="flat" cmpd="sng" algn="ctr">
                      <a:solidFill>
                        <a:srgbClr val="3399FF"/>
                      </a:solidFill>
                      <a:prstDash val="solid"/>
                      <a:round/>
                      <a:headEnd type="none" w="med" len="med"/>
                      <a:tailEnd type="none" w="med" len="med"/>
                    </a:lnB>
                    <a:noFill/>
                  </a:tcPr>
                </a:tc>
                <a:tc>
                  <a:txBody>
                    <a:bodyPr/>
                    <a:lstStyle/>
                    <a:p>
                      <a:pPr algn="l">
                        <a:lnSpc>
                          <a:spcPct val="100000"/>
                        </a:lnSpc>
                        <a:spcAft>
                          <a:spcPts val="0"/>
                        </a:spcAft>
                      </a:pPr>
                      <a:r>
                        <a:rPr lang="cs-CZ" sz="1800" b="1" dirty="0">
                          <a:solidFill>
                            <a:srgbClr val="FF0000"/>
                          </a:solidFill>
                          <a:effectLst/>
                        </a:rPr>
                        <a:t>STRATEGIE WO mini/maxi</a:t>
                      </a:r>
                    </a:p>
                  </a:txBody>
                  <a:tcPr marL="68576" marR="68576" marT="0" marB="0">
                    <a:lnL w="19050" cap="flat" cmpd="sng" algn="ctr">
                      <a:solidFill>
                        <a:srgbClr val="3399FF"/>
                      </a:solidFill>
                      <a:prstDash val="solid"/>
                      <a:round/>
                      <a:headEnd type="none" w="med" len="med"/>
                      <a:tailEnd type="none" w="med" len="med"/>
                    </a:lnL>
                    <a:lnB w="19050" cap="flat" cmpd="sng" algn="ctr">
                      <a:solidFill>
                        <a:srgbClr val="3399FF"/>
                      </a:solidFill>
                      <a:prstDash val="solid"/>
                      <a:round/>
                      <a:headEnd type="none" w="med" len="med"/>
                      <a:tailEnd type="none" w="med" len="med"/>
                    </a:lnB>
                    <a:noFill/>
                  </a:tcPr>
                </a:tc>
                <a:extLst>
                  <a:ext uri="{0D108BD9-81ED-4DB2-BD59-A6C34878D82A}">
                    <a16:rowId xmlns:a16="http://schemas.microsoft.com/office/drawing/2014/main" val="10001"/>
                  </a:ext>
                </a:extLst>
              </a:tr>
              <a:tr h="1772781">
                <a:tc>
                  <a:txBody>
                    <a:bodyPr/>
                    <a:lstStyle/>
                    <a:p>
                      <a:pPr algn="l">
                        <a:lnSpc>
                          <a:spcPct val="100000"/>
                        </a:lnSpc>
                        <a:spcAft>
                          <a:spcPts val="0"/>
                        </a:spcAft>
                      </a:pPr>
                      <a:r>
                        <a:rPr lang="cs-CZ" sz="1800" dirty="0">
                          <a:solidFill>
                            <a:srgbClr val="0000FF"/>
                          </a:solidFill>
                          <a:effectLst/>
                        </a:rPr>
                        <a:t>HROZBY</a:t>
                      </a:r>
                    </a:p>
                    <a:p>
                      <a:pPr marL="342900" lvl="0" indent="-342900" algn="l">
                        <a:lnSpc>
                          <a:spcPct val="100000"/>
                        </a:lnSpc>
                        <a:spcAft>
                          <a:spcPts val="0"/>
                        </a:spcAft>
                        <a:buFont typeface="+mj-lt"/>
                        <a:buAutoNum type="arabicPeriod"/>
                      </a:pPr>
                      <a:r>
                        <a:rPr lang="cs-CZ" sz="1800" dirty="0">
                          <a:effectLst/>
                        </a:rPr>
                        <a:t>Pokles</a:t>
                      </a:r>
                      <a:r>
                        <a:rPr lang="cs-CZ" sz="1800" baseline="0" dirty="0">
                          <a:effectLst/>
                        </a:rPr>
                        <a:t> počtu intaktních žáků – nesouhlas rodičů</a:t>
                      </a:r>
                      <a:endParaRPr lang="cs-CZ" sz="1800" dirty="0">
                        <a:effectLst/>
                      </a:endParaRPr>
                    </a:p>
                    <a:p>
                      <a:pPr marL="342900" lvl="0" indent="-342900" algn="l">
                        <a:lnSpc>
                          <a:spcPct val="100000"/>
                        </a:lnSpc>
                        <a:spcAft>
                          <a:spcPts val="0"/>
                        </a:spcAft>
                        <a:buFont typeface="+mj-lt"/>
                        <a:buAutoNum type="arabicPeriod"/>
                      </a:pPr>
                      <a:r>
                        <a:rPr lang="cs-CZ" sz="1800" dirty="0">
                          <a:effectLst/>
                        </a:rPr>
                        <a:t>Více migrantů</a:t>
                      </a:r>
                    </a:p>
                    <a:p>
                      <a:pPr marL="342900" lvl="0" indent="-342900" algn="l">
                        <a:lnSpc>
                          <a:spcPct val="100000"/>
                        </a:lnSpc>
                        <a:spcAft>
                          <a:spcPts val="0"/>
                        </a:spcAft>
                        <a:buFont typeface="+mj-lt"/>
                        <a:buAutoNum type="arabicPeriod"/>
                      </a:pPr>
                      <a:r>
                        <a:rPr lang="cs-CZ" sz="1800" dirty="0">
                          <a:effectLst/>
                        </a:rPr>
                        <a:t>Problémy se zřizovatelem</a:t>
                      </a:r>
                      <a:endParaRPr lang="cs-CZ" sz="1800" dirty="0">
                        <a:effectLst/>
                        <a:latin typeface="Times New Roman"/>
                        <a:ea typeface="Times New Roman"/>
                        <a:cs typeface="Times New Roman"/>
                      </a:endParaRPr>
                    </a:p>
                  </a:txBody>
                  <a:tcPr marL="68576" marR="68576" marT="0" marB="0">
                    <a:solidFill>
                      <a:srgbClr val="3399FF"/>
                    </a:solidFill>
                  </a:tcPr>
                </a:tc>
                <a:tc>
                  <a:txBody>
                    <a:bodyPr/>
                    <a:lstStyle/>
                    <a:p>
                      <a:pPr algn="l">
                        <a:lnSpc>
                          <a:spcPct val="100000"/>
                        </a:lnSpc>
                        <a:spcAft>
                          <a:spcPts val="0"/>
                        </a:spcAft>
                      </a:pPr>
                      <a:r>
                        <a:rPr lang="cs-CZ" sz="1800" b="1" dirty="0">
                          <a:solidFill>
                            <a:srgbClr val="FF0000"/>
                          </a:solidFill>
                          <a:effectLst/>
                        </a:rPr>
                        <a:t>STRATEGIE ST maxi/mini</a:t>
                      </a:r>
                    </a:p>
                  </a:txBody>
                  <a:tcPr marL="68576" marR="68576" marT="0" marB="0">
                    <a:lnR w="19050" cap="flat" cmpd="sng" algn="ctr">
                      <a:solidFill>
                        <a:srgbClr val="3399FF"/>
                      </a:solidFill>
                      <a:prstDash val="solid"/>
                      <a:round/>
                      <a:headEnd type="none" w="med" len="med"/>
                      <a:tailEnd type="none" w="med" len="med"/>
                    </a:lnR>
                    <a:lnT w="19050" cap="flat" cmpd="sng" algn="ctr">
                      <a:solidFill>
                        <a:srgbClr val="3399FF"/>
                      </a:solidFill>
                      <a:prstDash val="solid"/>
                      <a:round/>
                      <a:headEnd type="none" w="med" len="med"/>
                      <a:tailEnd type="none" w="med" len="med"/>
                    </a:lnT>
                    <a:noFill/>
                  </a:tcPr>
                </a:tc>
                <a:tc>
                  <a:txBody>
                    <a:bodyPr/>
                    <a:lstStyle/>
                    <a:p>
                      <a:pPr algn="l">
                        <a:lnSpc>
                          <a:spcPct val="100000"/>
                        </a:lnSpc>
                        <a:spcAft>
                          <a:spcPts val="0"/>
                        </a:spcAft>
                      </a:pPr>
                      <a:r>
                        <a:rPr lang="cs-CZ" sz="1800" b="1" dirty="0">
                          <a:solidFill>
                            <a:srgbClr val="FF0000"/>
                          </a:solidFill>
                          <a:effectLst/>
                        </a:rPr>
                        <a:t>STRATEGIE WT mini/mini</a:t>
                      </a:r>
                    </a:p>
                  </a:txBody>
                  <a:tcPr marL="68576" marR="68576" marT="0" marB="0">
                    <a:lnL w="19050" cap="flat" cmpd="sng" algn="ctr">
                      <a:solidFill>
                        <a:srgbClr val="3399FF"/>
                      </a:solidFill>
                      <a:prstDash val="solid"/>
                      <a:round/>
                      <a:headEnd type="none" w="med" len="med"/>
                      <a:tailEnd type="none" w="med" len="med"/>
                    </a:lnL>
                    <a:lnT w="19050" cap="flat" cmpd="sng" algn="ctr">
                      <a:solidFill>
                        <a:srgbClr val="3399FF"/>
                      </a:solidFill>
                      <a:prstDash val="solid"/>
                      <a:round/>
                      <a:headEnd type="none" w="med" len="med"/>
                      <a:tailEnd type="none" w="med" len="med"/>
                    </a:lnT>
                    <a:noFill/>
                  </a:tcPr>
                </a:tc>
                <a:extLst>
                  <a:ext uri="{0D108BD9-81ED-4DB2-BD59-A6C34878D82A}">
                    <a16:rowId xmlns:a16="http://schemas.microsoft.com/office/drawing/2014/main" val="10002"/>
                  </a:ext>
                </a:extLst>
              </a:tr>
            </a:tbl>
          </a:graphicData>
        </a:graphic>
      </p:graphicFrame>
      <p:cxnSp>
        <p:nvCxnSpPr>
          <p:cNvPr id="8215" name="Přímá spojnice se šipkou 4"/>
          <p:cNvCxnSpPr>
            <a:cxnSpLocks noChangeShapeType="1"/>
          </p:cNvCxnSpPr>
          <p:nvPr/>
        </p:nvCxnSpPr>
        <p:spPr bwMode="auto">
          <a:xfrm flipV="1">
            <a:off x="4008439" y="1125539"/>
            <a:ext cx="4103687" cy="793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216" name="Přímá spojnice se šipkou 5"/>
          <p:cNvCxnSpPr>
            <a:cxnSpLocks noChangeShapeType="1"/>
          </p:cNvCxnSpPr>
          <p:nvPr/>
        </p:nvCxnSpPr>
        <p:spPr bwMode="auto">
          <a:xfrm>
            <a:off x="4960938" y="2205038"/>
            <a:ext cx="6350" cy="446405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6" name="Dvaatřiceticípá hvězda 5"/>
          <p:cNvSpPr/>
          <p:nvPr/>
        </p:nvSpPr>
        <p:spPr>
          <a:xfrm>
            <a:off x="1670050" y="6057900"/>
            <a:ext cx="457200" cy="457200"/>
          </a:xfrm>
          <a:prstGeom prst="star32">
            <a:avLst/>
          </a:prstGeom>
          <a:solidFill>
            <a:srgbClr val="66FF66"/>
          </a:solidFill>
          <a:ln>
            <a:solidFill>
              <a:srgbClr val="C20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a:xfrm>
            <a:off x="1524000" y="1"/>
            <a:ext cx="9144000" cy="836613"/>
          </a:xfrm>
        </p:spPr>
        <p:txBody>
          <a:bodyPr/>
          <a:lstStyle/>
          <a:p>
            <a:pPr eaLnBrk="1" hangingPunct="1"/>
            <a:r>
              <a:rPr lang="cs-CZ" altLang="cs-CZ" sz="3200" b="1"/>
              <a:t>PŘÍKLAD PRAKTICKÉ APLIKACE: </a:t>
            </a:r>
            <a:r>
              <a:rPr lang="cs-CZ" altLang="cs-CZ" sz="2400">
                <a:solidFill>
                  <a:srgbClr val="0000FF"/>
                </a:solidFill>
              </a:rPr>
              <a:t>doplňte dle konkrétní situace</a:t>
            </a:r>
          </a:p>
        </p:txBody>
      </p:sp>
      <p:graphicFrame>
        <p:nvGraphicFramePr>
          <p:cNvPr id="4" name="Zástupný symbol pro obsah 3"/>
          <p:cNvGraphicFramePr>
            <a:graphicFrameLocks noGrp="1"/>
          </p:cNvGraphicFramePr>
          <p:nvPr>
            <p:ph idx="1"/>
          </p:nvPr>
        </p:nvGraphicFramePr>
        <p:xfrm>
          <a:off x="1524000" y="765176"/>
          <a:ext cx="9144000" cy="6119813"/>
        </p:xfrm>
        <a:graphic>
          <a:graphicData uri="http://schemas.openxmlformats.org/drawingml/2006/table">
            <a:tbl>
              <a:tblPr firstRow="1" firstCol="1" bandRow="1">
                <a:tableStyleId>{5C22544A-7EE6-4342-B048-85BDC9FD1C3A}</a:tableStyleId>
              </a:tblPr>
              <a:tblGrid>
                <a:gridCol w="3047301">
                  <a:extLst>
                    <a:ext uri="{9D8B030D-6E8A-4147-A177-3AD203B41FA5}">
                      <a16:colId xmlns:a16="http://schemas.microsoft.com/office/drawing/2014/main" val="20000"/>
                    </a:ext>
                  </a:extLst>
                </a:gridCol>
                <a:gridCol w="3048349">
                  <a:extLst>
                    <a:ext uri="{9D8B030D-6E8A-4147-A177-3AD203B41FA5}">
                      <a16:colId xmlns:a16="http://schemas.microsoft.com/office/drawing/2014/main" val="20001"/>
                    </a:ext>
                  </a:extLst>
                </a:gridCol>
                <a:gridCol w="3048349">
                  <a:extLst>
                    <a:ext uri="{9D8B030D-6E8A-4147-A177-3AD203B41FA5}">
                      <a16:colId xmlns:a16="http://schemas.microsoft.com/office/drawing/2014/main" val="20002"/>
                    </a:ext>
                  </a:extLst>
                </a:gridCol>
              </a:tblGrid>
              <a:tr h="2468811">
                <a:tc>
                  <a:txBody>
                    <a:bodyPr/>
                    <a:lstStyle/>
                    <a:p>
                      <a:pPr algn="l">
                        <a:lnSpc>
                          <a:spcPct val="100000"/>
                        </a:lnSpc>
                        <a:spcAft>
                          <a:spcPts val="0"/>
                        </a:spcAft>
                      </a:pPr>
                      <a:r>
                        <a:rPr lang="cs-CZ" sz="1800" dirty="0">
                          <a:solidFill>
                            <a:schemeClr val="tx1"/>
                          </a:solidFill>
                          <a:effectLst/>
                        </a:rPr>
                        <a:t>VNITŘNÍ PROSTŘEDÍ</a:t>
                      </a:r>
                    </a:p>
                    <a:p>
                      <a:pPr algn="l">
                        <a:lnSpc>
                          <a:spcPct val="100000"/>
                        </a:lnSpc>
                        <a:spcAft>
                          <a:spcPts val="0"/>
                        </a:spcAft>
                      </a:pPr>
                      <a:r>
                        <a:rPr lang="cs-CZ" sz="1800" dirty="0">
                          <a:effectLst/>
                        </a:rPr>
                        <a:t> </a:t>
                      </a:r>
                    </a:p>
                    <a:p>
                      <a:pPr algn="l">
                        <a:lnSpc>
                          <a:spcPct val="100000"/>
                        </a:lnSpc>
                        <a:spcAft>
                          <a:spcPts val="0"/>
                        </a:spcAft>
                      </a:pPr>
                      <a:r>
                        <a:rPr lang="cs-CZ" sz="1800" dirty="0">
                          <a:effectLst/>
                        </a:rPr>
                        <a:t> </a:t>
                      </a:r>
                    </a:p>
                    <a:p>
                      <a:pPr algn="r">
                        <a:lnSpc>
                          <a:spcPct val="100000"/>
                        </a:lnSpc>
                        <a:spcAft>
                          <a:spcPts val="0"/>
                        </a:spcAft>
                      </a:pPr>
                      <a:br>
                        <a:rPr lang="cs-CZ" sz="1800" dirty="0">
                          <a:effectLst/>
                        </a:rPr>
                      </a:br>
                      <a:r>
                        <a:rPr lang="cs-CZ" sz="1800" dirty="0">
                          <a:solidFill>
                            <a:srgbClr val="0000FF"/>
                          </a:solidFill>
                          <a:effectLst/>
                        </a:rPr>
                        <a:t>VNĚJŠÍ PROSTŘEDÍ</a:t>
                      </a:r>
                      <a:endParaRPr lang="cs-CZ" sz="1800" dirty="0">
                        <a:solidFill>
                          <a:srgbClr val="0000FF"/>
                        </a:solidFill>
                        <a:effectLst/>
                        <a:latin typeface="Times New Roman"/>
                        <a:ea typeface="Times New Roman"/>
                        <a:cs typeface="Times New Roman"/>
                      </a:endParaRPr>
                    </a:p>
                  </a:txBody>
                  <a:tcPr marL="68576" marR="68576" marT="0" marB="0">
                    <a:solidFill>
                      <a:srgbClr val="3399FF"/>
                    </a:solidFill>
                  </a:tcPr>
                </a:tc>
                <a:tc>
                  <a:txBody>
                    <a:bodyPr/>
                    <a:lstStyle/>
                    <a:p>
                      <a:pPr algn="l">
                        <a:lnSpc>
                          <a:spcPct val="100000"/>
                        </a:lnSpc>
                        <a:spcAft>
                          <a:spcPts val="0"/>
                        </a:spcAft>
                      </a:pPr>
                      <a:r>
                        <a:rPr lang="cs-CZ" sz="1800" dirty="0">
                          <a:solidFill>
                            <a:schemeClr val="tx1"/>
                          </a:solidFill>
                          <a:effectLst/>
                        </a:rPr>
                        <a:t>SILNÉ STRÁNKY</a:t>
                      </a:r>
                    </a:p>
                    <a:p>
                      <a:pPr algn="l">
                        <a:lnSpc>
                          <a:spcPct val="100000"/>
                        </a:lnSpc>
                        <a:spcAft>
                          <a:spcPts val="0"/>
                        </a:spcAft>
                      </a:pPr>
                      <a:endParaRPr lang="cs-CZ" sz="180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cs-CZ" sz="1800" dirty="0">
                          <a:effectLst/>
                        </a:rPr>
                        <a:t>Odbornost  učitelů</a:t>
                      </a:r>
                      <a:endParaRPr lang="cs-CZ" sz="1800" dirty="0">
                        <a:effectLst/>
                        <a:latin typeface="Times New Roman"/>
                        <a:ea typeface="Times New Roman"/>
                        <a:cs typeface="Times New Roman"/>
                      </a:endParaRPr>
                    </a:p>
                    <a:p>
                      <a:pPr marL="342900" lvl="0" indent="-342900" algn="l">
                        <a:lnSpc>
                          <a:spcPct val="100000"/>
                        </a:lnSpc>
                        <a:spcAft>
                          <a:spcPts val="0"/>
                        </a:spcAft>
                        <a:buFont typeface="+mj-lt"/>
                        <a:buAutoNum type="arabicPeriod"/>
                      </a:pPr>
                      <a:r>
                        <a:rPr lang="cs-CZ" sz="1800" dirty="0">
                          <a:effectLst/>
                        </a:rPr>
                        <a:t>Plánování a organizace práce</a:t>
                      </a:r>
                    </a:p>
                    <a:p>
                      <a:pPr marL="342900" lvl="0" indent="-342900" algn="l">
                        <a:lnSpc>
                          <a:spcPct val="100000"/>
                        </a:lnSpc>
                        <a:spcAft>
                          <a:spcPts val="0"/>
                        </a:spcAft>
                        <a:buFont typeface="+mj-lt"/>
                        <a:buAutoNum type="arabicPeriod"/>
                      </a:pPr>
                      <a:r>
                        <a:rPr lang="cs-CZ" sz="1800" dirty="0">
                          <a:effectLst/>
                        </a:rPr>
                        <a:t>Formativní hodnocení</a:t>
                      </a:r>
                    </a:p>
                    <a:p>
                      <a:pPr algn="l">
                        <a:lnSpc>
                          <a:spcPct val="100000"/>
                        </a:lnSpc>
                        <a:spcAft>
                          <a:spcPts val="0"/>
                        </a:spcAft>
                      </a:pPr>
                      <a:r>
                        <a:rPr lang="cs-CZ" sz="1800" dirty="0">
                          <a:effectLst/>
                        </a:rPr>
                        <a:t> </a:t>
                      </a:r>
                      <a:endParaRPr lang="cs-CZ" sz="1800" dirty="0">
                        <a:effectLst/>
                        <a:latin typeface="Times New Roman"/>
                        <a:ea typeface="Times New Roman"/>
                        <a:cs typeface="Times New Roman"/>
                      </a:endParaRPr>
                    </a:p>
                  </a:txBody>
                  <a:tcPr marL="68576" marR="68576" marT="0" marB="0">
                    <a:lnR w="19050" cap="flat" cmpd="sng" algn="ctr">
                      <a:solidFill>
                        <a:srgbClr val="0000FF"/>
                      </a:solidFill>
                      <a:prstDash val="solid"/>
                      <a:round/>
                      <a:headEnd type="none" w="med" len="med"/>
                      <a:tailEnd type="none" w="med" len="med"/>
                    </a:lnR>
                    <a:solidFill>
                      <a:srgbClr val="3399FF"/>
                    </a:solidFill>
                  </a:tcPr>
                </a:tc>
                <a:tc>
                  <a:txBody>
                    <a:bodyPr/>
                    <a:lstStyle/>
                    <a:p>
                      <a:pPr algn="l">
                        <a:lnSpc>
                          <a:spcPct val="100000"/>
                        </a:lnSpc>
                        <a:spcAft>
                          <a:spcPts val="0"/>
                        </a:spcAft>
                      </a:pPr>
                      <a:r>
                        <a:rPr lang="cs-CZ" sz="1800" dirty="0">
                          <a:solidFill>
                            <a:schemeClr val="tx1"/>
                          </a:solidFill>
                          <a:effectLst/>
                        </a:rPr>
                        <a:t>SLABÉ STRÁNKY</a:t>
                      </a:r>
                    </a:p>
                    <a:p>
                      <a:pPr algn="l">
                        <a:lnSpc>
                          <a:spcPct val="100000"/>
                        </a:lnSpc>
                        <a:spcAft>
                          <a:spcPts val="0"/>
                        </a:spcAft>
                      </a:pPr>
                      <a:endParaRPr lang="cs-CZ" sz="1800" dirty="0">
                        <a:solidFill>
                          <a:schemeClr val="tx1"/>
                        </a:solidFill>
                        <a:effectLst/>
                      </a:endParaRPr>
                    </a:p>
                    <a:p>
                      <a:pPr marL="342900" lvl="0" indent="-342900" algn="l">
                        <a:lnSpc>
                          <a:spcPct val="100000"/>
                        </a:lnSpc>
                        <a:spcAft>
                          <a:spcPts val="0"/>
                        </a:spcAft>
                        <a:buFont typeface="+mj-lt"/>
                        <a:buAutoNum type="arabicPeriod"/>
                      </a:pPr>
                      <a:r>
                        <a:rPr lang="cs-CZ" sz="1800" dirty="0">
                          <a:effectLst/>
                        </a:rPr>
                        <a:t>Nedostatečné vybavení a pomůcky</a:t>
                      </a:r>
                    </a:p>
                    <a:p>
                      <a:pPr marL="342900" lvl="0" indent="-342900" algn="l">
                        <a:lnSpc>
                          <a:spcPct val="100000"/>
                        </a:lnSpc>
                        <a:spcAft>
                          <a:spcPts val="0"/>
                        </a:spcAft>
                        <a:buFont typeface="+mj-lt"/>
                        <a:buAutoNum type="arabicPeriod"/>
                      </a:pPr>
                      <a:r>
                        <a:rPr lang="cs-CZ" sz="1800" dirty="0">
                          <a:effectLst/>
                        </a:rPr>
                        <a:t>Neochota personálu ke změně</a:t>
                      </a:r>
                    </a:p>
                    <a:p>
                      <a:pPr marL="342900" lvl="0" indent="-342900" algn="l">
                        <a:lnSpc>
                          <a:spcPct val="100000"/>
                        </a:lnSpc>
                        <a:spcAft>
                          <a:spcPts val="0"/>
                        </a:spcAft>
                        <a:buFont typeface="+mj-lt"/>
                        <a:buAutoNum type="arabicPeriod"/>
                      </a:pPr>
                      <a:r>
                        <a:rPr lang="cs-CZ" sz="1800" dirty="0">
                          <a:effectLst/>
                        </a:rPr>
                        <a:t>Nízká úroveň motivace</a:t>
                      </a:r>
                    </a:p>
                    <a:p>
                      <a:pPr marL="342900" lvl="0" indent="-342900" algn="l">
                        <a:lnSpc>
                          <a:spcPct val="100000"/>
                        </a:lnSpc>
                        <a:spcAft>
                          <a:spcPts val="0"/>
                        </a:spcAft>
                        <a:buFont typeface="+mj-lt"/>
                        <a:buAutoNum type="arabicPeriod"/>
                      </a:pPr>
                      <a:endParaRPr lang="cs-CZ" sz="1800" dirty="0">
                        <a:effectLst/>
                      </a:endParaRPr>
                    </a:p>
                    <a:p>
                      <a:pPr marL="342900" lvl="0" indent="-342900" algn="l">
                        <a:lnSpc>
                          <a:spcPct val="100000"/>
                        </a:lnSpc>
                        <a:spcAft>
                          <a:spcPts val="0"/>
                        </a:spcAft>
                        <a:buFont typeface="+mj-lt"/>
                        <a:buAutoNum type="arabicPeriod"/>
                      </a:pPr>
                      <a:endParaRPr lang="cs-CZ" sz="1800" dirty="0">
                        <a:effectLst/>
                      </a:endParaRPr>
                    </a:p>
                  </a:txBody>
                  <a:tcPr marL="68576" marR="68576" marT="0" marB="0">
                    <a:lnL w="19050" cap="flat" cmpd="sng" algn="ctr">
                      <a:solidFill>
                        <a:srgbClr val="0000FF"/>
                      </a:solidFill>
                      <a:prstDash val="solid"/>
                      <a:round/>
                      <a:headEnd type="none" w="med" len="med"/>
                      <a:tailEnd type="none" w="med" len="med"/>
                    </a:lnL>
                    <a:solidFill>
                      <a:srgbClr val="3399FF"/>
                    </a:solidFill>
                  </a:tcPr>
                </a:tc>
                <a:extLst>
                  <a:ext uri="{0D108BD9-81ED-4DB2-BD59-A6C34878D82A}">
                    <a16:rowId xmlns:a16="http://schemas.microsoft.com/office/drawing/2014/main" val="10000"/>
                  </a:ext>
                </a:extLst>
              </a:tr>
              <a:tr h="1645874">
                <a:tc>
                  <a:txBody>
                    <a:bodyPr/>
                    <a:lstStyle/>
                    <a:p>
                      <a:pPr algn="l">
                        <a:lnSpc>
                          <a:spcPct val="100000"/>
                        </a:lnSpc>
                        <a:spcAft>
                          <a:spcPts val="0"/>
                        </a:spcAft>
                      </a:pPr>
                      <a:r>
                        <a:rPr lang="cs-CZ" sz="1800" dirty="0">
                          <a:solidFill>
                            <a:srgbClr val="0000FF"/>
                          </a:solidFill>
                          <a:effectLst/>
                        </a:rPr>
                        <a:t>PŘÍLEŽITOSTI</a:t>
                      </a:r>
                    </a:p>
                    <a:p>
                      <a:pPr marL="342900" lvl="0" indent="-342900" algn="l">
                        <a:lnSpc>
                          <a:spcPct val="100000"/>
                        </a:lnSpc>
                        <a:spcAft>
                          <a:spcPts val="0"/>
                        </a:spcAft>
                        <a:buFont typeface="+mj-lt"/>
                        <a:buAutoNum type="arabicPeriod"/>
                      </a:pPr>
                      <a:r>
                        <a:rPr lang="cs-CZ" sz="1800" dirty="0">
                          <a:effectLst/>
                        </a:rPr>
                        <a:t>Heteronomní</a:t>
                      </a:r>
                      <a:r>
                        <a:rPr lang="cs-CZ" sz="1800" baseline="0" dirty="0">
                          <a:effectLst/>
                        </a:rPr>
                        <a:t> spádová oblast</a:t>
                      </a:r>
                      <a:endParaRPr lang="cs-CZ" sz="1800" dirty="0">
                        <a:effectLst/>
                      </a:endParaRPr>
                    </a:p>
                    <a:p>
                      <a:pPr marL="342900" lvl="0" indent="-342900" algn="l">
                        <a:lnSpc>
                          <a:spcPct val="100000"/>
                        </a:lnSpc>
                        <a:spcAft>
                          <a:spcPts val="0"/>
                        </a:spcAft>
                        <a:buFont typeface="+mj-lt"/>
                        <a:buAutoNum type="arabicPeriod"/>
                      </a:pPr>
                      <a:r>
                        <a:rPr lang="cs-CZ" sz="1800" dirty="0">
                          <a:effectLst/>
                        </a:rPr>
                        <a:t>Spolupráce s rodiči</a:t>
                      </a:r>
                    </a:p>
                    <a:p>
                      <a:pPr marL="342900" lvl="0" indent="-342900" algn="l">
                        <a:lnSpc>
                          <a:spcPct val="100000"/>
                        </a:lnSpc>
                        <a:spcAft>
                          <a:spcPts val="0"/>
                        </a:spcAft>
                        <a:buFont typeface="+mj-lt"/>
                        <a:buAutoNum type="arabicPeriod"/>
                      </a:pPr>
                      <a:r>
                        <a:rPr lang="cs-CZ" sz="1800" dirty="0">
                          <a:effectLst/>
                        </a:rPr>
                        <a:t>Možnost sponzoringu</a:t>
                      </a:r>
                    </a:p>
                  </a:txBody>
                  <a:tcPr marL="68576" marR="68576" marT="0" marB="0">
                    <a:solidFill>
                      <a:srgbClr val="3399FF"/>
                    </a:solidFill>
                  </a:tcPr>
                </a:tc>
                <a:tc>
                  <a:txBody>
                    <a:bodyPr/>
                    <a:lstStyle/>
                    <a:p>
                      <a:pPr algn="l">
                        <a:lnSpc>
                          <a:spcPct val="100000"/>
                        </a:lnSpc>
                        <a:spcAft>
                          <a:spcPts val="0"/>
                        </a:spcAft>
                      </a:pPr>
                      <a:r>
                        <a:rPr lang="cs-CZ" sz="1800" b="1" dirty="0">
                          <a:solidFill>
                            <a:srgbClr val="FF0000"/>
                          </a:solidFill>
                          <a:effectLst/>
                        </a:rPr>
                        <a:t>STRATEGIE SO maxi/maxi</a:t>
                      </a:r>
                    </a:p>
                    <a:p>
                      <a:pPr marL="285750" indent="-285750" algn="l">
                        <a:lnSpc>
                          <a:spcPct val="100000"/>
                        </a:lnSpc>
                        <a:spcAft>
                          <a:spcPts val="0"/>
                        </a:spcAft>
                        <a:buFont typeface="Arial" panose="020B0604020202020204" pitchFamily="34" charset="0"/>
                        <a:buChar char="•"/>
                      </a:pPr>
                      <a:r>
                        <a:rPr lang="cs-CZ" sz="1800" b="0" dirty="0">
                          <a:solidFill>
                            <a:srgbClr val="0000FF"/>
                          </a:solidFill>
                          <a:effectLst/>
                        </a:rPr>
                        <a:t>Všichni budou vítáni</a:t>
                      </a:r>
                    </a:p>
                    <a:p>
                      <a:pPr marL="285750" indent="-285750" algn="l">
                        <a:lnSpc>
                          <a:spcPct val="100000"/>
                        </a:lnSpc>
                        <a:spcAft>
                          <a:spcPts val="0"/>
                        </a:spcAft>
                        <a:buFont typeface="Arial" panose="020B0604020202020204" pitchFamily="34" charset="0"/>
                        <a:buChar char="•"/>
                      </a:pPr>
                      <a:r>
                        <a:rPr lang="cs-CZ" sz="1800" b="0" dirty="0">
                          <a:solidFill>
                            <a:srgbClr val="0000FF"/>
                          </a:solidFill>
                          <a:effectLst/>
                        </a:rPr>
                        <a:t>Spolu to zvládneme</a:t>
                      </a:r>
                    </a:p>
                    <a:p>
                      <a:pPr marL="285750" indent="-285750" algn="l">
                        <a:lnSpc>
                          <a:spcPct val="100000"/>
                        </a:lnSpc>
                        <a:spcAft>
                          <a:spcPts val="0"/>
                        </a:spcAft>
                        <a:buFont typeface="Arial" panose="020B0604020202020204" pitchFamily="34" charset="0"/>
                        <a:buChar char="•"/>
                      </a:pPr>
                      <a:r>
                        <a:rPr lang="cs-CZ" sz="1800" b="0" dirty="0">
                          <a:solidFill>
                            <a:srgbClr val="0000FF"/>
                          </a:solidFill>
                          <a:effectLst/>
                        </a:rPr>
                        <a:t>Kde je vůle, je i cesta</a:t>
                      </a:r>
                    </a:p>
                  </a:txBody>
                  <a:tcPr marL="68576" marR="68576" marT="0" marB="0">
                    <a:lnR w="19050" cap="flat" cmpd="sng" algn="ctr">
                      <a:solidFill>
                        <a:srgbClr val="3399FF"/>
                      </a:solidFill>
                      <a:prstDash val="solid"/>
                      <a:round/>
                      <a:headEnd type="none" w="med" len="med"/>
                      <a:tailEnd type="none" w="med" len="med"/>
                    </a:lnR>
                    <a:lnB w="19050" cap="flat" cmpd="sng" algn="ctr">
                      <a:solidFill>
                        <a:srgbClr val="3399FF"/>
                      </a:solidFill>
                      <a:prstDash val="solid"/>
                      <a:round/>
                      <a:headEnd type="none" w="med" len="med"/>
                      <a:tailEnd type="none" w="med" len="med"/>
                    </a:lnB>
                    <a:noFill/>
                  </a:tcPr>
                </a:tc>
                <a:tc>
                  <a:txBody>
                    <a:bodyPr/>
                    <a:lstStyle/>
                    <a:p>
                      <a:pPr algn="l">
                        <a:lnSpc>
                          <a:spcPct val="100000"/>
                        </a:lnSpc>
                        <a:spcAft>
                          <a:spcPts val="0"/>
                        </a:spcAft>
                      </a:pPr>
                      <a:r>
                        <a:rPr lang="cs-CZ" sz="1800" b="1" dirty="0">
                          <a:solidFill>
                            <a:srgbClr val="FF0000"/>
                          </a:solidFill>
                          <a:effectLst/>
                        </a:rPr>
                        <a:t>STRATEGIE WO mini/maxi</a:t>
                      </a:r>
                    </a:p>
                    <a:p>
                      <a:pPr marL="285750" indent="-285750" algn="l">
                        <a:lnSpc>
                          <a:spcPct val="100000"/>
                        </a:lnSpc>
                        <a:spcAft>
                          <a:spcPts val="0"/>
                        </a:spcAft>
                        <a:buFont typeface="Arial" panose="020B0604020202020204" pitchFamily="34" charset="0"/>
                        <a:buChar char="•"/>
                      </a:pPr>
                      <a:r>
                        <a:rPr lang="cs-CZ" sz="1800" b="0" dirty="0">
                          <a:solidFill>
                            <a:srgbClr val="0000FF"/>
                          </a:solidFill>
                          <a:effectLst/>
                        </a:rPr>
                        <a:t>Vyšším příjmem k vyšší motivaci</a:t>
                      </a:r>
                    </a:p>
                    <a:p>
                      <a:pPr marL="285750" indent="-285750" algn="l">
                        <a:lnSpc>
                          <a:spcPct val="100000"/>
                        </a:lnSpc>
                        <a:spcAft>
                          <a:spcPts val="0"/>
                        </a:spcAft>
                        <a:buFont typeface="Arial" panose="020B0604020202020204" pitchFamily="34" charset="0"/>
                        <a:buChar char="•"/>
                      </a:pPr>
                      <a:r>
                        <a:rPr lang="cs-CZ" sz="1800" b="0" dirty="0">
                          <a:solidFill>
                            <a:srgbClr val="0000FF"/>
                          </a:solidFill>
                          <a:effectLst/>
                        </a:rPr>
                        <a:t>Sdílení rodičů a učitelů</a:t>
                      </a:r>
                    </a:p>
                    <a:p>
                      <a:pPr marL="285750" indent="-285750" algn="l">
                        <a:lnSpc>
                          <a:spcPct val="100000"/>
                        </a:lnSpc>
                        <a:spcAft>
                          <a:spcPts val="0"/>
                        </a:spcAft>
                        <a:buFont typeface="Arial" panose="020B0604020202020204" pitchFamily="34" charset="0"/>
                        <a:buChar char="•"/>
                      </a:pPr>
                      <a:r>
                        <a:rPr lang="cs-CZ" sz="1800" b="0" dirty="0">
                          <a:solidFill>
                            <a:srgbClr val="0000FF"/>
                          </a:solidFill>
                          <a:effectLst/>
                        </a:rPr>
                        <a:t>Sponzoringem k lepšímu vybavení</a:t>
                      </a:r>
                    </a:p>
                  </a:txBody>
                  <a:tcPr marL="68576" marR="68576" marT="0" marB="0">
                    <a:lnL w="19050" cap="flat" cmpd="sng" algn="ctr">
                      <a:solidFill>
                        <a:srgbClr val="3399FF"/>
                      </a:solidFill>
                      <a:prstDash val="solid"/>
                      <a:round/>
                      <a:headEnd type="none" w="med" len="med"/>
                      <a:tailEnd type="none" w="med" len="med"/>
                    </a:lnL>
                    <a:lnB w="19050" cap="flat" cmpd="sng" algn="ctr">
                      <a:solidFill>
                        <a:srgbClr val="3399FF"/>
                      </a:solidFill>
                      <a:prstDash val="solid"/>
                      <a:round/>
                      <a:headEnd type="none" w="med" len="med"/>
                      <a:tailEnd type="none" w="med" len="med"/>
                    </a:lnB>
                    <a:noFill/>
                  </a:tcPr>
                </a:tc>
                <a:extLst>
                  <a:ext uri="{0D108BD9-81ED-4DB2-BD59-A6C34878D82A}">
                    <a16:rowId xmlns:a16="http://schemas.microsoft.com/office/drawing/2014/main" val="10001"/>
                  </a:ext>
                </a:extLst>
              </a:tr>
              <a:tr h="2005128">
                <a:tc>
                  <a:txBody>
                    <a:bodyPr/>
                    <a:lstStyle/>
                    <a:p>
                      <a:pPr algn="l">
                        <a:lnSpc>
                          <a:spcPct val="100000"/>
                        </a:lnSpc>
                        <a:spcAft>
                          <a:spcPts val="0"/>
                        </a:spcAft>
                      </a:pPr>
                      <a:r>
                        <a:rPr lang="cs-CZ" sz="1800" dirty="0">
                          <a:solidFill>
                            <a:srgbClr val="0000FF"/>
                          </a:solidFill>
                          <a:effectLst/>
                        </a:rPr>
                        <a:t>HROZBY</a:t>
                      </a:r>
                    </a:p>
                    <a:p>
                      <a:pPr marL="342900" lvl="0" indent="-342900" algn="l">
                        <a:lnSpc>
                          <a:spcPct val="100000"/>
                        </a:lnSpc>
                        <a:spcAft>
                          <a:spcPts val="0"/>
                        </a:spcAft>
                        <a:buFont typeface="+mj-lt"/>
                        <a:buAutoNum type="arabicPeriod"/>
                      </a:pPr>
                      <a:r>
                        <a:rPr lang="cs-CZ" sz="1800" dirty="0">
                          <a:effectLst/>
                        </a:rPr>
                        <a:t>Pokles</a:t>
                      </a:r>
                      <a:r>
                        <a:rPr lang="cs-CZ" sz="1800" baseline="0" dirty="0">
                          <a:effectLst/>
                        </a:rPr>
                        <a:t> počtu intaktních žáků – nesouhlas rodičů</a:t>
                      </a:r>
                      <a:endParaRPr lang="cs-CZ" sz="1800" dirty="0">
                        <a:effectLst/>
                      </a:endParaRPr>
                    </a:p>
                    <a:p>
                      <a:pPr marL="342900" lvl="0" indent="-342900" algn="l">
                        <a:lnSpc>
                          <a:spcPct val="100000"/>
                        </a:lnSpc>
                        <a:spcAft>
                          <a:spcPts val="0"/>
                        </a:spcAft>
                        <a:buFont typeface="+mj-lt"/>
                        <a:buAutoNum type="arabicPeriod"/>
                      </a:pPr>
                      <a:r>
                        <a:rPr lang="cs-CZ" sz="1800" dirty="0">
                          <a:effectLst/>
                        </a:rPr>
                        <a:t>Více migrantů</a:t>
                      </a:r>
                    </a:p>
                    <a:p>
                      <a:pPr marL="342900" lvl="0" indent="-342900" algn="l">
                        <a:lnSpc>
                          <a:spcPct val="100000"/>
                        </a:lnSpc>
                        <a:spcAft>
                          <a:spcPts val="0"/>
                        </a:spcAft>
                        <a:buFont typeface="+mj-lt"/>
                        <a:buAutoNum type="arabicPeriod"/>
                      </a:pPr>
                      <a:r>
                        <a:rPr lang="cs-CZ" sz="1800" dirty="0">
                          <a:effectLst/>
                        </a:rPr>
                        <a:t>Problémy se zřizovatelem</a:t>
                      </a:r>
                      <a:endParaRPr lang="cs-CZ" sz="1800" dirty="0">
                        <a:effectLst/>
                        <a:latin typeface="Times New Roman"/>
                        <a:ea typeface="Times New Roman"/>
                        <a:cs typeface="Times New Roman"/>
                      </a:endParaRPr>
                    </a:p>
                  </a:txBody>
                  <a:tcPr marL="68576" marR="68576" marT="0" marB="0">
                    <a:solidFill>
                      <a:srgbClr val="3399FF"/>
                    </a:solidFill>
                  </a:tcPr>
                </a:tc>
                <a:tc>
                  <a:txBody>
                    <a:bodyPr/>
                    <a:lstStyle/>
                    <a:p>
                      <a:pPr algn="l">
                        <a:lnSpc>
                          <a:spcPct val="100000"/>
                        </a:lnSpc>
                        <a:spcAft>
                          <a:spcPts val="0"/>
                        </a:spcAft>
                      </a:pPr>
                      <a:r>
                        <a:rPr lang="cs-CZ" sz="1800" b="1" dirty="0">
                          <a:solidFill>
                            <a:srgbClr val="FF0000"/>
                          </a:solidFill>
                          <a:effectLst/>
                        </a:rPr>
                        <a:t>STRATEGIE ST maxi/mini</a:t>
                      </a:r>
                    </a:p>
                    <a:p>
                      <a:pPr marL="285750" indent="-285750" algn="l">
                        <a:lnSpc>
                          <a:spcPct val="100000"/>
                        </a:lnSpc>
                        <a:spcAft>
                          <a:spcPts val="0"/>
                        </a:spcAft>
                        <a:buFont typeface="Arial" panose="020B0604020202020204" pitchFamily="34" charset="0"/>
                        <a:buChar char="•"/>
                      </a:pPr>
                      <a:r>
                        <a:rPr lang="cs-CZ" sz="1800" b="0" dirty="0">
                          <a:solidFill>
                            <a:srgbClr val="0000FF"/>
                          </a:solidFill>
                          <a:effectLst/>
                        </a:rPr>
                        <a:t>Formativním hodnocením k pokroku žáků</a:t>
                      </a:r>
                    </a:p>
                    <a:p>
                      <a:pPr marL="285750" indent="-285750" algn="l">
                        <a:lnSpc>
                          <a:spcPct val="100000"/>
                        </a:lnSpc>
                        <a:spcAft>
                          <a:spcPts val="0"/>
                        </a:spcAft>
                        <a:buFont typeface="Arial" panose="020B0604020202020204" pitchFamily="34" charset="0"/>
                        <a:buChar char="•"/>
                      </a:pPr>
                      <a:r>
                        <a:rPr lang="cs-CZ" sz="1800" b="0" dirty="0">
                          <a:solidFill>
                            <a:srgbClr val="0000FF"/>
                          </a:solidFill>
                          <a:effectLst/>
                        </a:rPr>
                        <a:t>Dobrou organizací ke stabilizaci vztahů</a:t>
                      </a:r>
                    </a:p>
                    <a:p>
                      <a:pPr marL="285750" indent="-285750" algn="l">
                        <a:lnSpc>
                          <a:spcPct val="100000"/>
                        </a:lnSpc>
                        <a:spcAft>
                          <a:spcPts val="0"/>
                        </a:spcAft>
                        <a:buFont typeface="Arial" panose="020B0604020202020204" pitchFamily="34" charset="0"/>
                        <a:buChar char="•"/>
                      </a:pPr>
                      <a:r>
                        <a:rPr lang="cs-CZ" sz="1800" b="0" dirty="0">
                          <a:solidFill>
                            <a:srgbClr val="0000FF"/>
                          </a:solidFill>
                          <a:effectLst/>
                        </a:rPr>
                        <a:t>Odborností</a:t>
                      </a:r>
                      <a:r>
                        <a:rPr lang="cs-CZ" sz="1800" b="0" baseline="0" dirty="0">
                          <a:solidFill>
                            <a:srgbClr val="0000FF"/>
                          </a:solidFill>
                          <a:effectLst/>
                        </a:rPr>
                        <a:t> k „domestikaci“ migrantů</a:t>
                      </a:r>
                      <a:endParaRPr lang="cs-CZ" sz="1800" b="0" dirty="0">
                        <a:solidFill>
                          <a:srgbClr val="0000FF"/>
                        </a:solidFill>
                        <a:effectLst/>
                      </a:endParaRPr>
                    </a:p>
                  </a:txBody>
                  <a:tcPr marL="68576" marR="68576" marT="0" marB="0">
                    <a:lnR w="19050" cap="flat" cmpd="sng" algn="ctr">
                      <a:solidFill>
                        <a:srgbClr val="3399FF"/>
                      </a:solidFill>
                      <a:prstDash val="solid"/>
                      <a:round/>
                      <a:headEnd type="none" w="med" len="med"/>
                      <a:tailEnd type="none" w="med" len="med"/>
                    </a:lnR>
                    <a:lnT w="19050" cap="flat" cmpd="sng" algn="ctr">
                      <a:solidFill>
                        <a:srgbClr val="3399FF"/>
                      </a:solidFill>
                      <a:prstDash val="solid"/>
                      <a:round/>
                      <a:headEnd type="none" w="med" len="med"/>
                      <a:tailEnd type="none" w="med" len="med"/>
                    </a:lnT>
                    <a:noFill/>
                  </a:tcPr>
                </a:tc>
                <a:tc>
                  <a:txBody>
                    <a:bodyPr/>
                    <a:lstStyle/>
                    <a:p>
                      <a:pPr algn="l">
                        <a:lnSpc>
                          <a:spcPct val="100000"/>
                        </a:lnSpc>
                        <a:spcAft>
                          <a:spcPts val="0"/>
                        </a:spcAft>
                      </a:pPr>
                      <a:r>
                        <a:rPr lang="cs-CZ" sz="1800" b="1" dirty="0">
                          <a:solidFill>
                            <a:srgbClr val="FF0000"/>
                          </a:solidFill>
                          <a:effectLst/>
                        </a:rPr>
                        <a:t>STRATEGIE WT mini/mini</a:t>
                      </a:r>
                    </a:p>
                    <a:p>
                      <a:pPr marL="285750" indent="-285750" algn="l">
                        <a:lnSpc>
                          <a:spcPct val="100000"/>
                        </a:lnSpc>
                        <a:spcAft>
                          <a:spcPts val="0"/>
                        </a:spcAft>
                        <a:buFont typeface="Arial" panose="020B0604020202020204" pitchFamily="34" charset="0"/>
                        <a:buChar char="•"/>
                      </a:pPr>
                      <a:r>
                        <a:rPr lang="cs-CZ" sz="1800" b="0" dirty="0">
                          <a:solidFill>
                            <a:srgbClr val="0000FF"/>
                          </a:solidFill>
                          <a:effectLst/>
                        </a:rPr>
                        <a:t>Akceptace cizinců personálem</a:t>
                      </a:r>
                    </a:p>
                    <a:p>
                      <a:pPr marL="285750" indent="-285750" algn="l">
                        <a:lnSpc>
                          <a:spcPct val="100000"/>
                        </a:lnSpc>
                        <a:spcAft>
                          <a:spcPts val="0"/>
                        </a:spcAft>
                        <a:buFont typeface="Arial" panose="020B0604020202020204" pitchFamily="34" charset="0"/>
                        <a:buChar char="•"/>
                      </a:pPr>
                      <a:r>
                        <a:rPr lang="cs-CZ" sz="1800" b="0" dirty="0">
                          <a:solidFill>
                            <a:srgbClr val="0000FF"/>
                          </a:solidFill>
                          <a:effectLst/>
                        </a:rPr>
                        <a:t>Lepší neochotný než žádný zaměstnanec</a:t>
                      </a:r>
                    </a:p>
                    <a:p>
                      <a:pPr marL="285750" indent="-285750" algn="l">
                        <a:lnSpc>
                          <a:spcPct val="100000"/>
                        </a:lnSpc>
                        <a:spcAft>
                          <a:spcPts val="0"/>
                        </a:spcAft>
                        <a:buFont typeface="Arial" panose="020B0604020202020204" pitchFamily="34" charset="0"/>
                        <a:buChar char="•"/>
                      </a:pPr>
                      <a:r>
                        <a:rPr lang="cs-CZ" sz="1800" b="0" dirty="0">
                          <a:solidFill>
                            <a:srgbClr val="0000FF"/>
                          </a:solidFill>
                          <a:effectLst/>
                        </a:rPr>
                        <a:t>Lepší „spojenec“ než „soupeř“</a:t>
                      </a:r>
                    </a:p>
                  </a:txBody>
                  <a:tcPr marL="68576" marR="68576" marT="0" marB="0">
                    <a:lnL w="19050" cap="flat" cmpd="sng" algn="ctr">
                      <a:solidFill>
                        <a:srgbClr val="3399FF"/>
                      </a:solidFill>
                      <a:prstDash val="solid"/>
                      <a:round/>
                      <a:headEnd type="none" w="med" len="med"/>
                      <a:tailEnd type="none" w="med" len="med"/>
                    </a:lnL>
                    <a:lnT w="19050" cap="flat" cmpd="sng" algn="ctr">
                      <a:solidFill>
                        <a:srgbClr val="3399FF"/>
                      </a:solidFill>
                      <a:prstDash val="solid"/>
                      <a:round/>
                      <a:headEnd type="none" w="med" len="med"/>
                      <a:tailEnd type="none" w="med" len="med"/>
                    </a:lnT>
                    <a:noFill/>
                  </a:tcPr>
                </a:tc>
                <a:extLst>
                  <a:ext uri="{0D108BD9-81ED-4DB2-BD59-A6C34878D82A}">
                    <a16:rowId xmlns:a16="http://schemas.microsoft.com/office/drawing/2014/main" val="10002"/>
                  </a:ext>
                </a:extLst>
              </a:tr>
            </a:tbl>
          </a:graphicData>
        </a:graphic>
      </p:graphicFrame>
      <p:cxnSp>
        <p:nvCxnSpPr>
          <p:cNvPr id="9239" name="Přímá spojnice se šipkou 4"/>
          <p:cNvCxnSpPr>
            <a:cxnSpLocks noChangeShapeType="1"/>
          </p:cNvCxnSpPr>
          <p:nvPr/>
        </p:nvCxnSpPr>
        <p:spPr bwMode="auto">
          <a:xfrm flipV="1">
            <a:off x="4008439" y="1125539"/>
            <a:ext cx="4103687" cy="793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240" name="Přímá spojnice se šipkou 5"/>
          <p:cNvCxnSpPr>
            <a:cxnSpLocks noChangeShapeType="1"/>
          </p:cNvCxnSpPr>
          <p:nvPr/>
        </p:nvCxnSpPr>
        <p:spPr bwMode="auto">
          <a:xfrm>
            <a:off x="4367213" y="2178050"/>
            <a:ext cx="6350" cy="4464050"/>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a:extLst>
              <a:ext uri="{FF2B5EF4-FFF2-40B4-BE49-F238E27FC236}">
                <a16:creationId xmlns:a16="http://schemas.microsoft.com/office/drawing/2014/main" id="{786F6BF1-6CAD-41DD-A60C-1060FAA7E05D}"/>
              </a:ext>
            </a:extLst>
          </p:cNvPr>
          <p:cNvSpPr>
            <a:spLocks noGrp="1"/>
          </p:cNvSpPr>
          <p:nvPr>
            <p:ph type="title"/>
          </p:nvPr>
        </p:nvSpPr>
        <p:spPr>
          <a:xfrm>
            <a:off x="838200" y="26988"/>
            <a:ext cx="10515600" cy="1325562"/>
          </a:xfrm>
        </p:spPr>
        <p:txBody>
          <a:bodyPr/>
          <a:lstStyle/>
          <a:p>
            <a:pPr eaLnBrk="1" hangingPunct="1"/>
            <a:r>
              <a:rPr lang="cs-CZ" altLang="cs-CZ" b="1"/>
              <a:t>POJETÍ PEDAGOGIKY</a:t>
            </a:r>
          </a:p>
        </p:txBody>
      </p:sp>
      <p:sp>
        <p:nvSpPr>
          <p:cNvPr id="3" name="Zástupný symbol pro obsah 2">
            <a:extLst>
              <a:ext uri="{FF2B5EF4-FFF2-40B4-BE49-F238E27FC236}">
                <a16:creationId xmlns:a16="http://schemas.microsoft.com/office/drawing/2014/main" id="{438A4383-1F19-4CCE-A19B-EE133C188B7B}"/>
              </a:ext>
            </a:extLst>
          </p:cNvPr>
          <p:cNvSpPr>
            <a:spLocks noGrp="1"/>
          </p:cNvSpPr>
          <p:nvPr>
            <p:ph idx="1"/>
          </p:nvPr>
        </p:nvSpPr>
        <p:spPr>
          <a:xfrm>
            <a:off x="0" y="1352550"/>
            <a:ext cx="12192000" cy="5505450"/>
          </a:xfrm>
        </p:spPr>
        <p:txBody>
          <a:bodyPr/>
          <a:lstStyle/>
          <a:p>
            <a:pPr eaLnBrk="1" hangingPunct="1">
              <a:defRPr/>
            </a:pPr>
            <a:r>
              <a:rPr lang="cs-CZ" dirty="0">
                <a:solidFill>
                  <a:srgbClr val="0000FF"/>
                </a:solidFill>
              </a:rPr>
              <a:t>Věda o výchově </a:t>
            </a:r>
            <a:r>
              <a:rPr lang="cs-CZ" dirty="0"/>
              <a:t>(Chlup, Pařízek, Koťa…) – záměrné působení na jedince za účelem dosažení změn v jeho osobnosti (</a:t>
            </a:r>
            <a:r>
              <a:rPr lang="cs-CZ" b="1" dirty="0"/>
              <a:t>normativní pedagogika: A</a:t>
            </a:r>
            <a:r>
              <a:rPr lang="cs-CZ" dirty="0"/>
              <a:t>)</a:t>
            </a:r>
          </a:p>
          <a:p>
            <a:pPr eaLnBrk="1" hangingPunct="1">
              <a:defRPr/>
            </a:pPr>
            <a:r>
              <a:rPr lang="cs-CZ" dirty="0">
                <a:solidFill>
                  <a:srgbClr val="0000FF"/>
                </a:solidFill>
              </a:rPr>
              <a:t>Věda o edukační realitě </a:t>
            </a:r>
            <a:r>
              <a:rPr lang="cs-CZ" dirty="0"/>
              <a:t>(</a:t>
            </a:r>
            <a:r>
              <a:rPr lang="cs-CZ" dirty="0" err="1"/>
              <a:t>Ornstein</a:t>
            </a:r>
            <a:r>
              <a:rPr lang="cs-CZ" dirty="0"/>
              <a:t>, </a:t>
            </a:r>
            <a:r>
              <a:rPr lang="cs-CZ" dirty="0" err="1"/>
              <a:t>Levine</a:t>
            </a:r>
            <a:r>
              <a:rPr lang="cs-CZ" dirty="0"/>
              <a:t>, </a:t>
            </a:r>
            <a:r>
              <a:rPr lang="cs-CZ" dirty="0" err="1"/>
              <a:t>Zenke</a:t>
            </a:r>
            <a:r>
              <a:rPr lang="cs-CZ" dirty="0"/>
              <a:t>) – zkoumání edukace, edukačních prostředí, edukačních procesů a subjektů (</a:t>
            </a:r>
            <a:r>
              <a:rPr lang="cs-CZ" b="1" dirty="0"/>
              <a:t>moderní pedagogika: B</a:t>
            </a:r>
            <a:r>
              <a:rPr lang="cs-CZ" dirty="0"/>
              <a:t>)</a:t>
            </a:r>
          </a:p>
          <a:p>
            <a:pPr eaLnBrk="1" hangingPunct="1">
              <a:defRPr/>
            </a:pPr>
            <a:endParaRPr lang="cs-CZ" dirty="0"/>
          </a:p>
          <a:p>
            <a:pPr marL="0" indent="0" eaLnBrk="1" hangingPunct="1">
              <a:buFont typeface="Arial" panose="020B0604020202020204" pitchFamily="34" charset="0"/>
              <a:buNone/>
              <a:defRPr/>
            </a:pPr>
            <a:r>
              <a:rPr lang="cs-CZ" b="1" dirty="0"/>
              <a:t>A: </a:t>
            </a:r>
            <a:r>
              <a:rPr lang="cs-CZ" dirty="0"/>
              <a:t>pedagogika jako </a:t>
            </a:r>
            <a:r>
              <a:rPr lang="cs-CZ" b="1" dirty="0">
                <a:solidFill>
                  <a:srgbClr val="0000FF"/>
                </a:solidFill>
              </a:rPr>
              <a:t>normativní teorie</a:t>
            </a:r>
          </a:p>
          <a:p>
            <a:pPr marL="0" indent="0" eaLnBrk="1" hangingPunct="1">
              <a:buFont typeface="Arial" panose="020B0604020202020204" pitchFamily="34" charset="0"/>
              <a:buNone/>
              <a:defRPr/>
            </a:pPr>
            <a:r>
              <a:rPr lang="cs-CZ" b="1" dirty="0">
                <a:solidFill>
                  <a:srgbClr val="0000FF"/>
                </a:solidFill>
              </a:rPr>
              <a:t>			</a:t>
            </a:r>
            <a:r>
              <a:rPr lang="cs-CZ" dirty="0"/>
              <a:t>(hledisko účelovosti)</a:t>
            </a:r>
          </a:p>
          <a:p>
            <a:pPr marL="0" indent="0" eaLnBrk="1" hangingPunct="1">
              <a:buFont typeface="Arial" panose="020B0604020202020204" pitchFamily="34" charset="0"/>
              <a:buNone/>
              <a:defRPr/>
            </a:pPr>
            <a:r>
              <a:rPr lang="cs-CZ" dirty="0"/>
              <a:t>     pedagogiky jako </a:t>
            </a:r>
            <a:r>
              <a:rPr lang="cs-CZ" b="1" dirty="0">
                <a:solidFill>
                  <a:srgbClr val="0000FF"/>
                </a:solidFill>
              </a:rPr>
              <a:t>teorie výchovy</a:t>
            </a:r>
          </a:p>
          <a:p>
            <a:pPr marL="0" indent="0" eaLnBrk="1" hangingPunct="1">
              <a:buFont typeface="Arial" panose="020B0604020202020204" pitchFamily="34" charset="0"/>
              <a:buNone/>
              <a:defRPr/>
            </a:pPr>
            <a:r>
              <a:rPr lang="cs-CZ" b="1" dirty="0">
                <a:solidFill>
                  <a:srgbClr val="0000FF"/>
                </a:solidFill>
              </a:rPr>
              <a:t>			</a:t>
            </a:r>
            <a:r>
              <a:rPr lang="cs-CZ" dirty="0"/>
              <a:t>(hledisko předmětu)</a:t>
            </a:r>
          </a:p>
          <a:p>
            <a:pPr marL="0" indent="0" eaLnBrk="1" hangingPunct="1">
              <a:buFont typeface="Arial" panose="020B0604020202020204" pitchFamily="34" charset="0"/>
              <a:buNone/>
              <a:defRPr/>
            </a:pPr>
            <a:r>
              <a:rPr lang="cs-CZ" dirty="0"/>
              <a:t>     pedagogiky jako  </a:t>
            </a:r>
            <a:r>
              <a:rPr lang="cs-CZ" b="1" dirty="0">
                <a:solidFill>
                  <a:srgbClr val="0000FF"/>
                </a:solidFill>
              </a:rPr>
              <a:t>věda filosofující</a:t>
            </a:r>
          </a:p>
          <a:p>
            <a:pPr marL="0" indent="0" eaLnBrk="1" hangingPunct="1">
              <a:buFont typeface="Arial" panose="020B0604020202020204" pitchFamily="34" charset="0"/>
              <a:buNone/>
              <a:defRPr/>
            </a:pPr>
            <a:r>
              <a:rPr lang="cs-CZ" b="1" dirty="0">
                <a:solidFill>
                  <a:srgbClr val="0000FF"/>
                </a:solidFill>
              </a:rPr>
              <a:t>		</a:t>
            </a:r>
            <a:r>
              <a:rPr lang="cs-CZ" dirty="0"/>
              <a:t>(hledisko postavení mezi vědami)</a:t>
            </a:r>
          </a:p>
          <a:p>
            <a:pPr marL="0" indent="0" eaLnBrk="1" hangingPunct="1">
              <a:buFont typeface="Arial" panose="020B0604020202020204" pitchFamily="34" charset="0"/>
              <a:buNone/>
              <a:defRPr/>
            </a:pPr>
            <a:endParaRPr lang="cs-CZ" b="1" dirty="0">
              <a:solidFill>
                <a:srgbClr val="0000FF"/>
              </a:solidFill>
            </a:endParaRPr>
          </a:p>
        </p:txBody>
      </p:sp>
      <p:sp>
        <p:nvSpPr>
          <p:cNvPr id="7172" name="Zástupný symbol pro obsah 2">
            <a:extLst>
              <a:ext uri="{FF2B5EF4-FFF2-40B4-BE49-F238E27FC236}">
                <a16:creationId xmlns:a16="http://schemas.microsoft.com/office/drawing/2014/main" id="{74EFA8C0-8A7E-433E-8E90-4B309612A08E}"/>
              </a:ext>
            </a:extLst>
          </p:cNvPr>
          <p:cNvSpPr txBox="1">
            <a:spLocks/>
          </p:cNvSpPr>
          <p:nvPr/>
        </p:nvSpPr>
        <p:spPr bwMode="auto">
          <a:xfrm>
            <a:off x="5748338" y="3554413"/>
            <a:ext cx="6443662"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cs-CZ" altLang="cs-CZ" b="1" dirty="0"/>
              <a:t>B: </a:t>
            </a:r>
            <a:r>
              <a:rPr lang="cs-CZ" altLang="cs-CZ" dirty="0"/>
              <a:t>pedagogika jako </a:t>
            </a:r>
            <a:r>
              <a:rPr lang="cs-CZ" altLang="cs-CZ" b="1" dirty="0">
                <a:solidFill>
                  <a:srgbClr val="0000FF"/>
                </a:solidFill>
              </a:rPr>
              <a:t>pozitivní teorie </a:t>
            </a:r>
            <a:r>
              <a:rPr lang="cs-CZ" altLang="cs-CZ" dirty="0"/>
              <a:t>= 	explorativní 	(zkoumající) a  	explanační 	(vysvětlující) teorie</a:t>
            </a:r>
          </a:p>
          <a:p>
            <a:pPr eaLnBrk="1" hangingPunct="1">
              <a:buFont typeface="Arial" panose="020B0604020202020204" pitchFamily="34" charset="0"/>
              <a:buNone/>
            </a:pPr>
            <a:r>
              <a:rPr lang="cs-CZ" altLang="cs-CZ" dirty="0"/>
              <a:t>      pedagogika jako </a:t>
            </a:r>
            <a:r>
              <a:rPr lang="cs-CZ" altLang="cs-CZ" b="1" dirty="0">
                <a:solidFill>
                  <a:srgbClr val="0000FF"/>
                </a:solidFill>
              </a:rPr>
              <a:t>teorie edukační reality</a:t>
            </a:r>
          </a:p>
          <a:p>
            <a:pPr eaLnBrk="1" hangingPunct="1">
              <a:buFont typeface="Arial" panose="020B0604020202020204" pitchFamily="34" charset="0"/>
              <a:buNone/>
            </a:pPr>
            <a:r>
              <a:rPr lang="cs-CZ" altLang="cs-CZ" dirty="0"/>
              <a:t>    </a:t>
            </a:r>
          </a:p>
          <a:p>
            <a:pPr eaLnBrk="1" hangingPunct="1">
              <a:buFont typeface="Arial" panose="020B0604020202020204" pitchFamily="34" charset="0"/>
              <a:buNone/>
            </a:pPr>
            <a:r>
              <a:rPr lang="cs-CZ" altLang="cs-CZ" dirty="0"/>
              <a:t>      pedagogika jako </a:t>
            </a:r>
            <a:r>
              <a:rPr lang="cs-CZ" altLang="cs-CZ" b="1" dirty="0">
                <a:solidFill>
                  <a:srgbClr val="0000FF"/>
                </a:solidFill>
              </a:rPr>
              <a:t>věda sociální</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1576388" y="188913"/>
            <a:ext cx="9091612" cy="1325562"/>
          </a:xfrm>
        </p:spPr>
        <p:txBody>
          <a:bodyPr/>
          <a:lstStyle/>
          <a:p>
            <a:pPr algn="ctr"/>
            <a:r>
              <a:rPr lang="cs-CZ" altLang="cs-CZ" b="1"/>
              <a:t>UKAZATELÉ INKLUZE/MĚŘÍTKA INKLUZIVNÍHO PROSTŘEDÍ ŠKOLY</a:t>
            </a:r>
          </a:p>
        </p:txBody>
      </p:sp>
      <p:pic>
        <p:nvPicPr>
          <p:cNvPr id="102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1464" y="1700213"/>
            <a:ext cx="9096375" cy="4513262"/>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FA3925-90D4-407E-8869-2BE71FDC69F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A2DA79D-77A1-4121-966D-05A00FE5C7BD}"/>
              </a:ext>
            </a:extLst>
          </p:cNvPr>
          <p:cNvSpPr>
            <a:spLocks noGrp="1"/>
          </p:cNvSpPr>
          <p:nvPr>
            <p:ph idx="1"/>
          </p:nvPr>
        </p:nvSpPr>
        <p:spPr/>
        <p:txBody>
          <a:bodyPr>
            <a:normAutofit/>
          </a:bodyPr>
          <a:lstStyle/>
          <a:p>
            <a:pPr marL="0" indent="0" algn="ctr">
              <a:buNone/>
            </a:pPr>
            <a:r>
              <a:rPr lang="cs-CZ" sz="9600" dirty="0"/>
              <a:t>4</a:t>
            </a:r>
          </a:p>
        </p:txBody>
      </p:sp>
    </p:spTree>
    <p:extLst>
      <p:ext uri="{BB962C8B-B14F-4D97-AF65-F5344CB8AC3E}">
        <p14:creationId xmlns:p14="http://schemas.microsoft.com/office/powerpoint/2010/main" val="518769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1576388" y="188913"/>
            <a:ext cx="9091612" cy="1325562"/>
          </a:xfrm>
        </p:spPr>
        <p:txBody>
          <a:bodyPr/>
          <a:lstStyle/>
          <a:p>
            <a:pPr algn="ctr"/>
            <a:r>
              <a:rPr lang="cs-CZ" altLang="cs-CZ" b="1"/>
              <a:t>UKAZATELÉ INKLUZE/MĚŘÍTKA INKLUZIVNÍHO PROSTŘEDÍ ŠKOLY</a:t>
            </a:r>
          </a:p>
        </p:txBody>
      </p:sp>
      <p:pic>
        <p:nvPicPr>
          <p:cNvPr id="102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1464" y="1700213"/>
            <a:ext cx="9096375" cy="4513262"/>
          </a:xfrm>
        </p:spPr>
      </p:pic>
    </p:spTree>
    <p:extLst>
      <p:ext uri="{BB962C8B-B14F-4D97-AF65-F5344CB8AC3E}">
        <p14:creationId xmlns:p14="http://schemas.microsoft.com/office/powerpoint/2010/main" val="596496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endParaRPr lang="cs-CZ" altLang="cs-CZ"/>
          </a:p>
        </p:txBody>
      </p:sp>
      <p:pic>
        <p:nvPicPr>
          <p:cNvPr id="112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59064"/>
            <a:ext cx="12185135" cy="5089645"/>
          </a:xfrm>
        </p:spPr>
      </p:pic>
    </p:spTree>
    <p:extLst>
      <p:ext uri="{BB962C8B-B14F-4D97-AF65-F5344CB8AC3E}">
        <p14:creationId xmlns:p14="http://schemas.microsoft.com/office/powerpoint/2010/main" val="23892994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a:xfrm>
            <a:off x="0" y="28575"/>
            <a:ext cx="10039350" cy="1023938"/>
          </a:xfrm>
        </p:spPr>
        <p:txBody>
          <a:bodyPr>
            <a:normAutofit/>
          </a:bodyPr>
          <a:lstStyle/>
          <a:p>
            <a:pPr algn="ctr"/>
            <a:r>
              <a:rPr lang="cs-CZ" altLang="cs-CZ" b="1" dirty="0">
                <a:solidFill>
                  <a:srgbClr val="0000FF"/>
                </a:solidFill>
              </a:rPr>
              <a:t>KULTURA</a:t>
            </a:r>
            <a:r>
              <a:rPr lang="cs-CZ" altLang="cs-CZ" b="1" dirty="0"/>
              <a:t>: OBLAST BUDOVÁNÍ </a:t>
            </a:r>
            <a:r>
              <a:rPr lang="cs-CZ" altLang="cs-CZ" b="1" dirty="0">
                <a:solidFill>
                  <a:srgbClr val="0000FF"/>
                </a:solidFill>
              </a:rPr>
              <a:t>KOMUNITY</a:t>
            </a:r>
          </a:p>
        </p:txBody>
      </p:sp>
      <p:sp>
        <p:nvSpPr>
          <p:cNvPr id="3" name="Zástupný symbol pro obsah 2"/>
          <p:cNvSpPr>
            <a:spLocks noGrp="1"/>
          </p:cNvSpPr>
          <p:nvPr>
            <p:ph idx="1"/>
          </p:nvPr>
        </p:nvSpPr>
        <p:spPr>
          <a:xfrm>
            <a:off x="172528" y="1268413"/>
            <a:ext cx="12019472" cy="5473700"/>
          </a:xfrm>
        </p:spPr>
        <p:txBody>
          <a:bodyPr>
            <a:normAutofit/>
          </a:bodyPr>
          <a:lstStyle/>
          <a:p>
            <a:pPr>
              <a:defRPr/>
            </a:pPr>
            <a:r>
              <a:rPr lang="cs-CZ" sz="3000" dirty="0"/>
              <a:t>Každý se cítí ve škole </a:t>
            </a:r>
            <a:r>
              <a:rPr lang="cs-CZ" sz="3000" b="1" dirty="0"/>
              <a:t>přijímán a vítán</a:t>
            </a:r>
          </a:p>
          <a:p>
            <a:pPr>
              <a:defRPr/>
            </a:pPr>
            <a:r>
              <a:rPr lang="cs-CZ" sz="3000" dirty="0"/>
              <a:t>Žáci si vzájemně </a:t>
            </a:r>
            <a:r>
              <a:rPr lang="cs-CZ" sz="3000" b="1" dirty="0"/>
              <a:t>pomáhají</a:t>
            </a:r>
          </a:p>
          <a:p>
            <a:pPr>
              <a:defRPr/>
            </a:pPr>
            <a:r>
              <a:rPr lang="cs-CZ" sz="3000" dirty="0"/>
              <a:t>Učitelé a další zaměstnanci školy mezi sebou dobře </a:t>
            </a:r>
            <a:r>
              <a:rPr lang="cs-CZ" sz="3000" b="1" dirty="0"/>
              <a:t>spolupracují</a:t>
            </a:r>
          </a:p>
          <a:p>
            <a:pPr>
              <a:defRPr/>
            </a:pPr>
            <a:r>
              <a:rPr lang="cs-CZ" sz="3000" dirty="0"/>
              <a:t>Učitelé a žáci spolu jednají s </a:t>
            </a:r>
            <a:r>
              <a:rPr lang="cs-CZ" sz="3000" b="1" dirty="0"/>
              <a:t>úctou</a:t>
            </a:r>
          </a:p>
          <a:p>
            <a:pPr>
              <a:defRPr/>
            </a:pPr>
            <a:r>
              <a:rPr lang="cs-CZ" sz="3000" dirty="0"/>
              <a:t>Mezi učiteli školy a rodiči žáků existuje </a:t>
            </a:r>
            <a:r>
              <a:rPr lang="cs-CZ" sz="3000" b="1" dirty="0"/>
              <a:t>partnerský vztah</a:t>
            </a:r>
          </a:p>
          <a:p>
            <a:pPr>
              <a:defRPr/>
            </a:pPr>
            <a:r>
              <a:rPr lang="cs-CZ" sz="3000" dirty="0"/>
              <a:t>Zaměstnanci školy a členové správního orgánu (např. Rady školy, příp. zástupci zřizovatele) dobře </a:t>
            </a:r>
            <a:r>
              <a:rPr lang="cs-CZ" sz="3000" b="1" dirty="0"/>
              <a:t>spolupracují</a:t>
            </a:r>
          </a:p>
          <a:p>
            <a:pPr>
              <a:defRPr/>
            </a:pPr>
            <a:r>
              <a:rPr lang="cs-CZ" sz="3000" dirty="0"/>
              <a:t>Do školy se </a:t>
            </a:r>
            <a:r>
              <a:rPr lang="cs-CZ" sz="3000" b="1" dirty="0"/>
              <a:t>zapojují</a:t>
            </a:r>
            <a:r>
              <a:rPr lang="cs-CZ" sz="3000" dirty="0"/>
              <a:t> všechny </a:t>
            </a:r>
            <a:r>
              <a:rPr lang="cs-CZ" sz="3000" b="1" dirty="0"/>
              <a:t>místní komunity </a:t>
            </a:r>
            <a:r>
              <a:rPr lang="cs-CZ" sz="3000" dirty="0"/>
              <a:t>(sportovní odd. obce, volnočasové kroužky ve spádové oblasti, …)</a:t>
            </a:r>
          </a:p>
          <a:p>
            <a:pPr marL="0" indent="0">
              <a:buNone/>
              <a:defRPr/>
            </a:pPr>
            <a:endParaRPr lang="cs-CZ" sz="3000" dirty="0"/>
          </a:p>
        </p:txBody>
      </p:sp>
    </p:spTree>
    <p:extLst>
      <p:ext uri="{BB962C8B-B14F-4D97-AF65-F5344CB8AC3E}">
        <p14:creationId xmlns:p14="http://schemas.microsoft.com/office/powerpoint/2010/main" val="1760436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a:xfrm>
            <a:off x="0" y="31751"/>
            <a:ext cx="10094913" cy="830263"/>
          </a:xfrm>
        </p:spPr>
        <p:txBody>
          <a:bodyPr>
            <a:normAutofit/>
          </a:bodyPr>
          <a:lstStyle/>
          <a:p>
            <a:pPr algn="ctr"/>
            <a:r>
              <a:rPr lang="cs-CZ" altLang="cs-CZ" b="1" dirty="0">
                <a:solidFill>
                  <a:srgbClr val="0000FF"/>
                </a:solidFill>
              </a:rPr>
              <a:t>KULTRURA</a:t>
            </a:r>
            <a:r>
              <a:rPr lang="cs-CZ" altLang="cs-CZ" b="1" dirty="0"/>
              <a:t>: OBLAST TVORBY </a:t>
            </a:r>
            <a:r>
              <a:rPr lang="cs-CZ" altLang="cs-CZ" b="1" dirty="0">
                <a:solidFill>
                  <a:srgbClr val="0000FF"/>
                </a:solidFill>
              </a:rPr>
              <a:t>HODNOT</a:t>
            </a:r>
          </a:p>
        </p:txBody>
      </p:sp>
      <p:sp>
        <p:nvSpPr>
          <p:cNvPr id="13315" name="Zástupný symbol pro obsah 2"/>
          <p:cNvSpPr>
            <a:spLocks noGrp="1"/>
          </p:cNvSpPr>
          <p:nvPr>
            <p:ph idx="1"/>
          </p:nvPr>
        </p:nvSpPr>
        <p:spPr>
          <a:xfrm>
            <a:off x="120770" y="1341438"/>
            <a:ext cx="12071230" cy="5472112"/>
          </a:xfrm>
        </p:spPr>
        <p:txBody>
          <a:bodyPr>
            <a:normAutofit/>
          </a:bodyPr>
          <a:lstStyle/>
          <a:p>
            <a:r>
              <a:rPr lang="cs-CZ" altLang="cs-CZ" sz="3200" dirty="0"/>
              <a:t>Všichni </a:t>
            </a:r>
            <a:r>
              <a:rPr lang="cs-CZ" altLang="cs-CZ" sz="3200" b="1" dirty="0"/>
              <a:t>žáci j</a:t>
            </a:r>
            <a:r>
              <a:rPr lang="cs-CZ" altLang="cs-CZ" sz="3200" dirty="0"/>
              <a:t>sou </a:t>
            </a:r>
            <a:r>
              <a:rPr lang="cs-CZ" altLang="cs-CZ" sz="3200" b="1" dirty="0"/>
              <a:t>motivováni a podporováni </a:t>
            </a:r>
            <a:r>
              <a:rPr lang="cs-CZ" altLang="cs-CZ" sz="3200" dirty="0"/>
              <a:t>v tom, aby dosáhli úspěchu</a:t>
            </a:r>
          </a:p>
          <a:p>
            <a:r>
              <a:rPr lang="cs-CZ" altLang="cs-CZ" sz="3200" b="1" dirty="0"/>
              <a:t>Myšlenka</a:t>
            </a:r>
            <a:r>
              <a:rPr lang="cs-CZ" altLang="cs-CZ" sz="3200" dirty="0"/>
              <a:t> inkluze je </a:t>
            </a:r>
            <a:r>
              <a:rPr lang="cs-CZ" altLang="cs-CZ" sz="3200" b="1" dirty="0"/>
              <a:t>sdílena</a:t>
            </a:r>
            <a:r>
              <a:rPr lang="cs-CZ" altLang="cs-CZ" sz="3200" dirty="0"/>
              <a:t> učiteli, žáky, rodiči i ostatními zaměstnanci školy</a:t>
            </a:r>
          </a:p>
          <a:p>
            <a:r>
              <a:rPr lang="cs-CZ" altLang="cs-CZ" sz="3200" dirty="0"/>
              <a:t>Všichni </a:t>
            </a:r>
            <a:r>
              <a:rPr lang="cs-CZ" altLang="cs-CZ" sz="3200" b="1" dirty="0"/>
              <a:t>žác</a:t>
            </a:r>
            <a:r>
              <a:rPr lang="cs-CZ" altLang="cs-CZ" sz="3200" dirty="0"/>
              <a:t>i jsou </a:t>
            </a:r>
            <a:r>
              <a:rPr lang="cs-CZ" altLang="cs-CZ" sz="3200" b="1" dirty="0"/>
              <a:t>oceňováni</a:t>
            </a:r>
          </a:p>
          <a:p>
            <a:r>
              <a:rPr lang="cs-CZ" altLang="cs-CZ" sz="3200" dirty="0"/>
              <a:t>Žáci i učitelé se k sobě chovají s </a:t>
            </a:r>
            <a:r>
              <a:rPr lang="cs-CZ" altLang="cs-CZ" sz="3200" b="1" dirty="0"/>
              <a:t>respektem a ctí </a:t>
            </a:r>
            <a:r>
              <a:rPr lang="cs-CZ" altLang="cs-CZ" sz="3200" dirty="0"/>
              <a:t>své „role“</a:t>
            </a:r>
          </a:p>
          <a:p>
            <a:r>
              <a:rPr lang="cs-CZ" altLang="cs-CZ" sz="3200" dirty="0"/>
              <a:t>Učitelé se snaží </a:t>
            </a:r>
            <a:r>
              <a:rPr lang="cs-CZ" altLang="cs-CZ" sz="3200" b="1" dirty="0"/>
              <a:t>odstraňovat překážky v učení a v zapojení </a:t>
            </a:r>
            <a:r>
              <a:rPr lang="cs-CZ" altLang="cs-CZ" sz="3200" dirty="0"/>
              <a:t>žáků ve všech aspektech činnosti školy</a:t>
            </a:r>
          </a:p>
          <a:p>
            <a:r>
              <a:rPr lang="cs-CZ" altLang="cs-CZ" sz="3200" dirty="0"/>
              <a:t>Škola se snaží </a:t>
            </a:r>
            <a:r>
              <a:rPr lang="cs-CZ" altLang="cs-CZ" sz="3200" b="1" dirty="0"/>
              <a:t>minimalizovat</a:t>
            </a:r>
            <a:r>
              <a:rPr lang="cs-CZ" altLang="cs-CZ" sz="3200" dirty="0"/>
              <a:t> všechny </a:t>
            </a:r>
            <a:r>
              <a:rPr lang="cs-CZ" altLang="cs-CZ" sz="3200" b="1" dirty="0"/>
              <a:t>formy diskriminace</a:t>
            </a:r>
          </a:p>
        </p:txBody>
      </p:sp>
    </p:spTree>
    <p:extLst>
      <p:ext uri="{BB962C8B-B14F-4D97-AF65-F5344CB8AC3E}">
        <p14:creationId xmlns:p14="http://schemas.microsoft.com/office/powerpoint/2010/main" val="15320100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endParaRPr lang="cs-CZ" altLang="cs-CZ"/>
          </a:p>
        </p:txBody>
      </p:sp>
      <p:sp>
        <p:nvSpPr>
          <p:cNvPr id="14339" name="Zástupný symbol pro obsah 2"/>
          <p:cNvSpPr>
            <a:spLocks noGrp="1"/>
          </p:cNvSpPr>
          <p:nvPr>
            <p:ph idx="1"/>
          </p:nvPr>
        </p:nvSpPr>
        <p:spPr/>
        <p:txBody>
          <a:bodyPr/>
          <a:lstStyle/>
          <a:p>
            <a:endParaRPr lang="cs-CZ" altLang="cs-CZ"/>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45" y="47624"/>
            <a:ext cx="9604632"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3793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0" y="1"/>
            <a:ext cx="10668000" cy="1052513"/>
          </a:xfrm>
        </p:spPr>
        <p:txBody>
          <a:bodyPr>
            <a:normAutofit fontScale="90000"/>
          </a:bodyPr>
          <a:lstStyle/>
          <a:p>
            <a:r>
              <a:rPr lang="cs-CZ" altLang="cs-CZ" b="1" dirty="0">
                <a:solidFill>
                  <a:srgbClr val="0000FF"/>
                </a:solidFill>
              </a:rPr>
              <a:t>POLITIKA</a:t>
            </a:r>
            <a:r>
              <a:rPr lang="cs-CZ" altLang="cs-CZ" b="1" dirty="0"/>
              <a:t>: OBLAST VYTVÁŘENÍ ŠKOLY </a:t>
            </a:r>
            <a:r>
              <a:rPr lang="cs-CZ" altLang="cs-CZ" b="1" dirty="0">
                <a:solidFill>
                  <a:srgbClr val="0000FF"/>
                </a:solidFill>
              </a:rPr>
              <a:t>PRO VŠECHNY</a:t>
            </a:r>
          </a:p>
        </p:txBody>
      </p:sp>
      <p:sp>
        <p:nvSpPr>
          <p:cNvPr id="15363" name="Zástupný symbol pro obsah 2"/>
          <p:cNvSpPr>
            <a:spLocks noGrp="1"/>
          </p:cNvSpPr>
          <p:nvPr>
            <p:ph idx="1"/>
          </p:nvPr>
        </p:nvSpPr>
        <p:spPr>
          <a:xfrm>
            <a:off x="69011" y="1268414"/>
            <a:ext cx="12122989" cy="5589587"/>
          </a:xfrm>
        </p:spPr>
        <p:txBody>
          <a:bodyPr>
            <a:normAutofit/>
          </a:bodyPr>
          <a:lstStyle/>
          <a:p>
            <a:r>
              <a:rPr lang="cs-CZ" altLang="cs-CZ" sz="3200" dirty="0"/>
              <a:t> </a:t>
            </a:r>
            <a:r>
              <a:rPr lang="cs-CZ" altLang="cs-CZ" sz="3200" b="1" dirty="0"/>
              <a:t>jmenování</a:t>
            </a:r>
            <a:r>
              <a:rPr lang="cs-CZ" altLang="cs-CZ" sz="3200" dirty="0"/>
              <a:t> zaměstnanců školy do funkcí a kariérový </a:t>
            </a:r>
            <a:r>
              <a:rPr lang="cs-CZ" altLang="cs-CZ" sz="3200" b="1" dirty="0"/>
              <a:t>postup učitelů </a:t>
            </a:r>
            <a:r>
              <a:rPr lang="cs-CZ" altLang="cs-CZ" sz="3200" dirty="0"/>
              <a:t>jsou </a:t>
            </a:r>
            <a:r>
              <a:rPr lang="cs-CZ" altLang="cs-CZ" sz="3200" b="1" dirty="0"/>
              <a:t>spravedlivé</a:t>
            </a:r>
          </a:p>
          <a:p>
            <a:r>
              <a:rPr lang="cs-CZ" altLang="cs-CZ" sz="3200" dirty="0"/>
              <a:t>Všem </a:t>
            </a:r>
            <a:r>
              <a:rPr lang="cs-CZ" altLang="cs-CZ" sz="3200" b="1" dirty="0"/>
              <a:t>novým zaměstnancům </a:t>
            </a:r>
            <a:r>
              <a:rPr lang="cs-CZ" altLang="cs-CZ" sz="3200" dirty="0"/>
              <a:t>školy </a:t>
            </a:r>
            <a:r>
              <a:rPr lang="cs-CZ" altLang="cs-CZ" sz="3200" b="1" dirty="0"/>
              <a:t>se pomáhá</a:t>
            </a:r>
            <a:r>
              <a:rPr lang="cs-CZ" altLang="cs-CZ" sz="3200" dirty="0"/>
              <a:t>, aby si ve škole zvykli</a:t>
            </a:r>
          </a:p>
          <a:p>
            <a:r>
              <a:rPr lang="cs-CZ" altLang="cs-CZ" sz="3200" dirty="0"/>
              <a:t>Škola dbá na to, aby přijímala všechny </a:t>
            </a:r>
            <a:r>
              <a:rPr lang="cs-CZ" altLang="cs-CZ" sz="3200" b="1" dirty="0"/>
              <a:t>žáky ze své spádové oblasti</a:t>
            </a:r>
          </a:p>
          <a:p>
            <a:r>
              <a:rPr lang="cs-CZ" altLang="cs-CZ" sz="3200" dirty="0"/>
              <a:t>Škola dbá na to, aby byly její </a:t>
            </a:r>
            <a:r>
              <a:rPr lang="cs-CZ" altLang="cs-CZ" sz="3200" b="1" dirty="0"/>
              <a:t>prostory fyzicky dostupné </a:t>
            </a:r>
            <a:r>
              <a:rPr lang="cs-CZ" altLang="cs-CZ" sz="3200" dirty="0"/>
              <a:t>všem osobám</a:t>
            </a:r>
          </a:p>
          <a:p>
            <a:r>
              <a:rPr lang="cs-CZ" altLang="cs-CZ" sz="3200" dirty="0"/>
              <a:t>Všem </a:t>
            </a:r>
            <a:r>
              <a:rPr lang="cs-CZ" altLang="cs-CZ" sz="3200" b="1" dirty="0"/>
              <a:t>novým žákům se pomáhá</a:t>
            </a:r>
            <a:r>
              <a:rPr lang="cs-CZ" altLang="cs-CZ" sz="3200" dirty="0"/>
              <a:t>, aby si ve škole zvykli</a:t>
            </a:r>
          </a:p>
          <a:p>
            <a:r>
              <a:rPr lang="cs-CZ" altLang="cs-CZ" sz="3200" dirty="0"/>
              <a:t>Škola sestavuje učební skupiny tak, aby byli </a:t>
            </a:r>
            <a:r>
              <a:rPr lang="cs-CZ" altLang="cs-CZ" sz="3200" b="1" dirty="0"/>
              <a:t>zapojeni a doceněni všichni žáci</a:t>
            </a:r>
          </a:p>
        </p:txBody>
      </p:sp>
    </p:spTree>
    <p:extLst>
      <p:ext uri="{BB962C8B-B14F-4D97-AF65-F5344CB8AC3E}">
        <p14:creationId xmlns:p14="http://schemas.microsoft.com/office/powerpoint/2010/main" val="16005929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a:xfrm>
            <a:off x="0" y="-11113"/>
            <a:ext cx="12192000" cy="1063626"/>
          </a:xfrm>
        </p:spPr>
        <p:txBody>
          <a:bodyPr>
            <a:normAutofit fontScale="90000"/>
          </a:bodyPr>
          <a:lstStyle/>
          <a:p>
            <a:pPr algn="ctr"/>
            <a:r>
              <a:rPr lang="cs-CZ" altLang="cs-CZ" b="1" dirty="0">
                <a:solidFill>
                  <a:srgbClr val="0000FF"/>
                </a:solidFill>
              </a:rPr>
              <a:t>POLITIKA</a:t>
            </a:r>
            <a:r>
              <a:rPr lang="cs-CZ" altLang="cs-CZ" b="1" dirty="0"/>
              <a:t>: OBLAST PODPORY PŘIROZENÉ </a:t>
            </a:r>
            <a:r>
              <a:rPr lang="cs-CZ" altLang="cs-CZ" b="1" dirty="0">
                <a:solidFill>
                  <a:srgbClr val="0000FF"/>
                </a:solidFill>
              </a:rPr>
              <a:t>RŮZNORODOSTI</a:t>
            </a:r>
          </a:p>
        </p:txBody>
      </p:sp>
      <p:sp>
        <p:nvSpPr>
          <p:cNvPr id="16387" name="Zástupný symbol pro obsah 2"/>
          <p:cNvSpPr>
            <a:spLocks noGrp="1"/>
          </p:cNvSpPr>
          <p:nvPr>
            <p:ph idx="1"/>
          </p:nvPr>
        </p:nvSpPr>
        <p:spPr>
          <a:xfrm>
            <a:off x="146649" y="1052514"/>
            <a:ext cx="12045351" cy="5805487"/>
          </a:xfrm>
        </p:spPr>
        <p:txBody>
          <a:bodyPr>
            <a:normAutofit/>
          </a:bodyPr>
          <a:lstStyle/>
          <a:p>
            <a:r>
              <a:rPr lang="cs-CZ" altLang="cs-CZ" sz="2600" dirty="0"/>
              <a:t>Všechny formy podpory různorodosti jsou </a:t>
            </a:r>
            <a:r>
              <a:rPr lang="cs-CZ" altLang="cs-CZ" sz="2600" b="1" dirty="0"/>
              <a:t>koordinovány</a:t>
            </a:r>
          </a:p>
          <a:p>
            <a:r>
              <a:rPr lang="cs-CZ" altLang="cs-CZ" sz="2600" dirty="0"/>
              <a:t>Činnosti v oblasti rozvoje zaměstnanců jim napomáhají </a:t>
            </a:r>
            <a:r>
              <a:rPr lang="cs-CZ" altLang="cs-CZ" sz="2600" b="1" dirty="0"/>
              <a:t>reagovat na různorodost</a:t>
            </a:r>
            <a:r>
              <a:rPr lang="cs-CZ" altLang="cs-CZ" sz="2600" dirty="0"/>
              <a:t> studentů</a:t>
            </a:r>
          </a:p>
          <a:p>
            <a:r>
              <a:rPr lang="cs-CZ" altLang="cs-CZ" sz="2600" b="1" dirty="0"/>
              <a:t>Koncepce</a:t>
            </a:r>
            <a:r>
              <a:rPr lang="cs-CZ" altLang="cs-CZ" sz="2600" dirty="0"/>
              <a:t> „speciálních vzdělávacích potřeb“ žáků jsou </a:t>
            </a:r>
            <a:r>
              <a:rPr lang="cs-CZ" altLang="cs-CZ" sz="2600" b="1" dirty="0"/>
              <a:t>inkluzivní</a:t>
            </a:r>
          </a:p>
          <a:p>
            <a:r>
              <a:rPr lang="cs-CZ" altLang="cs-CZ" sz="2600" dirty="0"/>
              <a:t>Za účelem omezení překážek v učení a za účelem zapojení všech žáků je používán provádějící </a:t>
            </a:r>
            <a:r>
              <a:rPr lang="cs-CZ" altLang="cs-CZ" sz="2600" b="1" dirty="0"/>
              <a:t>předpis pro podporu </a:t>
            </a:r>
            <a:r>
              <a:rPr lang="cs-CZ" altLang="cs-CZ" sz="2600" dirty="0"/>
              <a:t>naplnění vzdělávacích potřeb žáků</a:t>
            </a:r>
          </a:p>
          <a:p>
            <a:r>
              <a:rPr lang="cs-CZ" altLang="cs-CZ" sz="2600" dirty="0"/>
              <a:t>Cíle a mechanismy podpory osobnostního rozvoje žáků jsou </a:t>
            </a:r>
            <a:r>
              <a:rPr lang="cs-CZ" altLang="cs-CZ" sz="2600" b="1" dirty="0"/>
              <a:t>v souladu</a:t>
            </a:r>
            <a:r>
              <a:rPr lang="cs-CZ" altLang="cs-CZ" sz="2600" dirty="0"/>
              <a:t> se školním vzdělávacím programem a s cíli v podpoře učení</a:t>
            </a:r>
          </a:p>
          <a:p>
            <a:r>
              <a:rPr lang="cs-CZ" altLang="cs-CZ" sz="2600" dirty="0"/>
              <a:t>Podpora pro ty, kteří se učí vyučovací jazyk (český) jako cizí jazyk, je koordinována s </a:t>
            </a:r>
            <a:r>
              <a:rPr lang="cs-CZ" altLang="cs-CZ" sz="2600" b="1" dirty="0"/>
              <a:t>podporou učení</a:t>
            </a:r>
          </a:p>
          <a:p>
            <a:r>
              <a:rPr lang="cs-CZ" altLang="cs-CZ" sz="2600" dirty="0"/>
              <a:t>Jsou</a:t>
            </a:r>
            <a:r>
              <a:rPr lang="cs-CZ" altLang="cs-CZ" sz="2600" b="1" dirty="0"/>
              <a:t> minimalizovány případy vyloučení </a:t>
            </a:r>
            <a:r>
              <a:rPr lang="cs-CZ" altLang="cs-CZ" sz="2600" dirty="0"/>
              <a:t>ze školních aktivit z kázeňských důvodů</a:t>
            </a:r>
          </a:p>
          <a:p>
            <a:r>
              <a:rPr lang="cs-CZ" altLang="cs-CZ" sz="2600" dirty="0"/>
              <a:t>Jsou </a:t>
            </a:r>
            <a:r>
              <a:rPr lang="cs-CZ" altLang="cs-CZ" sz="2600" b="1" dirty="0"/>
              <a:t>minimalizovány překážky </a:t>
            </a:r>
            <a:r>
              <a:rPr lang="cs-CZ" altLang="cs-CZ" sz="2600" dirty="0"/>
              <a:t>v docházce do školy</a:t>
            </a:r>
          </a:p>
          <a:p>
            <a:r>
              <a:rPr lang="cs-CZ" altLang="cs-CZ" sz="2600" dirty="0"/>
              <a:t>Jsou </a:t>
            </a:r>
            <a:r>
              <a:rPr lang="cs-CZ" altLang="cs-CZ" sz="2600" b="1" dirty="0"/>
              <a:t>minimalizovány případy šikany</a:t>
            </a:r>
          </a:p>
        </p:txBody>
      </p:sp>
    </p:spTree>
    <p:extLst>
      <p:ext uri="{BB962C8B-B14F-4D97-AF65-F5344CB8AC3E}">
        <p14:creationId xmlns:p14="http://schemas.microsoft.com/office/powerpoint/2010/main" val="23373714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0" y="1"/>
            <a:ext cx="12192000" cy="1325563"/>
          </a:xfrm>
        </p:spPr>
        <p:txBody>
          <a:bodyPr>
            <a:normAutofit/>
          </a:bodyPr>
          <a:lstStyle/>
          <a:p>
            <a:pPr algn="ctr"/>
            <a:r>
              <a:rPr lang="cs-CZ" altLang="cs-CZ" b="1" dirty="0">
                <a:solidFill>
                  <a:srgbClr val="0000FF"/>
                </a:solidFill>
              </a:rPr>
              <a:t>PRAXE: </a:t>
            </a:r>
            <a:r>
              <a:rPr lang="cs-CZ" altLang="cs-CZ" b="1" dirty="0"/>
              <a:t>OBLAST </a:t>
            </a:r>
            <a:r>
              <a:rPr lang="cs-CZ" altLang="cs-CZ" b="1" dirty="0">
                <a:solidFill>
                  <a:srgbClr val="0000FF"/>
                </a:solidFill>
              </a:rPr>
              <a:t>ORGANIZACE UČENÍ </a:t>
            </a:r>
            <a:br>
              <a:rPr lang="cs-CZ" altLang="cs-CZ" b="1" dirty="0">
                <a:solidFill>
                  <a:srgbClr val="0000FF"/>
                </a:solidFill>
              </a:rPr>
            </a:br>
            <a:r>
              <a:rPr lang="cs-CZ" altLang="cs-CZ" b="1" dirty="0"/>
              <a:t>(VYUČOVACÍ METODY A FORMY, HODNOCENÍ …)</a:t>
            </a:r>
          </a:p>
        </p:txBody>
      </p:sp>
      <p:sp>
        <p:nvSpPr>
          <p:cNvPr id="17411" name="Zástupný symbol pro obsah 2"/>
          <p:cNvSpPr>
            <a:spLocks noGrp="1"/>
          </p:cNvSpPr>
          <p:nvPr>
            <p:ph idx="1"/>
          </p:nvPr>
        </p:nvSpPr>
        <p:spPr>
          <a:xfrm>
            <a:off x="0" y="1561381"/>
            <a:ext cx="12192000" cy="5296620"/>
          </a:xfrm>
        </p:spPr>
        <p:txBody>
          <a:bodyPr>
            <a:normAutofit/>
          </a:bodyPr>
          <a:lstStyle/>
          <a:p>
            <a:r>
              <a:rPr lang="cs-CZ" altLang="cs-CZ" sz="2600" dirty="0"/>
              <a:t>Výuka je plánována tak, aby se zapojili a </a:t>
            </a:r>
            <a:r>
              <a:rPr lang="cs-CZ" altLang="cs-CZ" sz="2600" b="1" dirty="0"/>
              <a:t>profitovali</a:t>
            </a:r>
            <a:r>
              <a:rPr lang="cs-CZ" altLang="cs-CZ" sz="2600" dirty="0"/>
              <a:t> z ní </a:t>
            </a:r>
            <a:r>
              <a:rPr lang="cs-CZ" altLang="cs-CZ" sz="2600" b="1" dirty="0"/>
              <a:t>všichni žáci</a:t>
            </a:r>
          </a:p>
          <a:p>
            <a:r>
              <a:rPr lang="cs-CZ" altLang="cs-CZ" sz="2600" dirty="0"/>
              <a:t>V hodinách se sleduje a podporuje </a:t>
            </a:r>
            <a:r>
              <a:rPr lang="cs-CZ" altLang="cs-CZ" sz="2600" b="1" dirty="0"/>
              <a:t>zapojení všech žáků</a:t>
            </a:r>
          </a:p>
          <a:p>
            <a:r>
              <a:rPr lang="cs-CZ" altLang="cs-CZ" sz="2600" dirty="0"/>
              <a:t>V hodinách se rozvíjí </a:t>
            </a:r>
            <a:r>
              <a:rPr lang="cs-CZ" altLang="cs-CZ" sz="2600" b="1" dirty="0"/>
              <a:t>porozumění odlišnostem</a:t>
            </a:r>
          </a:p>
          <a:p>
            <a:r>
              <a:rPr lang="cs-CZ" altLang="cs-CZ" sz="2600" dirty="0"/>
              <a:t>Žáci jsou </a:t>
            </a:r>
            <a:r>
              <a:rPr lang="cs-CZ" altLang="cs-CZ" sz="2600" b="1" dirty="0"/>
              <a:t>aktivně zapojeni </a:t>
            </a:r>
            <a:r>
              <a:rPr lang="cs-CZ" altLang="cs-CZ" sz="2600" dirty="0"/>
              <a:t>do vlastního procesu učení</a:t>
            </a:r>
          </a:p>
          <a:p>
            <a:r>
              <a:rPr lang="cs-CZ" altLang="cs-CZ" sz="2600" dirty="0"/>
              <a:t>Žáci při učení vzájemně </a:t>
            </a:r>
            <a:r>
              <a:rPr lang="cs-CZ" altLang="cs-CZ" sz="2600" b="1" dirty="0"/>
              <a:t>spolupracují</a:t>
            </a:r>
          </a:p>
          <a:p>
            <a:r>
              <a:rPr lang="cs-CZ" altLang="cs-CZ" sz="2600" b="1" dirty="0"/>
              <a:t>Hodnocení </a:t>
            </a:r>
            <a:r>
              <a:rPr lang="cs-CZ" altLang="cs-CZ" sz="2600" dirty="0"/>
              <a:t>přispívá k dobým výsledkům všech žáků</a:t>
            </a:r>
          </a:p>
          <a:p>
            <a:r>
              <a:rPr lang="cs-CZ" altLang="cs-CZ" sz="2600" b="1" dirty="0"/>
              <a:t>Kázeň žáků </a:t>
            </a:r>
            <a:r>
              <a:rPr lang="cs-CZ" altLang="cs-CZ" sz="2600" dirty="0"/>
              <a:t>je založena na uvědomělosti a na vzájemné ohleduplnosti a úctě</a:t>
            </a:r>
          </a:p>
          <a:p>
            <a:r>
              <a:rPr lang="cs-CZ" altLang="cs-CZ" sz="2600" dirty="0"/>
              <a:t>Učitelé provádějí plánování, výuku a hodnocení </a:t>
            </a:r>
            <a:r>
              <a:rPr lang="cs-CZ" altLang="cs-CZ" sz="2600" b="1" dirty="0"/>
              <a:t>kooperativně</a:t>
            </a:r>
          </a:p>
          <a:p>
            <a:r>
              <a:rPr lang="cs-CZ" altLang="cs-CZ" sz="2600" dirty="0"/>
              <a:t>Asistenti pedagoga podporují </a:t>
            </a:r>
            <a:r>
              <a:rPr lang="cs-CZ" altLang="cs-CZ" sz="2600" b="1" dirty="0"/>
              <a:t>učení a zapojení </a:t>
            </a:r>
            <a:r>
              <a:rPr lang="cs-CZ" altLang="cs-CZ" sz="2600" dirty="0"/>
              <a:t>všech žáků</a:t>
            </a:r>
          </a:p>
          <a:p>
            <a:r>
              <a:rPr lang="cs-CZ" altLang="cs-CZ" sz="2600" b="1" dirty="0"/>
              <a:t>Domácí úkoly </a:t>
            </a:r>
            <a:r>
              <a:rPr lang="cs-CZ" altLang="cs-CZ" sz="2600" dirty="0"/>
              <a:t>přispívají k učení všech žáků</a:t>
            </a:r>
          </a:p>
          <a:p>
            <a:r>
              <a:rPr lang="cs-CZ" altLang="cs-CZ" sz="2600" dirty="0"/>
              <a:t>Všichni žáci se účastní </a:t>
            </a:r>
            <a:r>
              <a:rPr lang="cs-CZ" altLang="cs-CZ" sz="2600" b="1" dirty="0"/>
              <a:t>mimoškolních aktivit</a:t>
            </a:r>
          </a:p>
        </p:txBody>
      </p:sp>
    </p:spTree>
    <p:extLst>
      <p:ext uri="{BB962C8B-B14F-4D97-AF65-F5344CB8AC3E}">
        <p14:creationId xmlns:p14="http://schemas.microsoft.com/office/powerpoint/2010/main" val="45361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a:extLst>
              <a:ext uri="{FF2B5EF4-FFF2-40B4-BE49-F238E27FC236}">
                <a16:creationId xmlns:a16="http://schemas.microsoft.com/office/drawing/2014/main" id="{C8212344-879E-470F-A6C4-ECB4EE756E03}"/>
              </a:ext>
            </a:extLst>
          </p:cNvPr>
          <p:cNvSpPr>
            <a:spLocks noGrp="1"/>
          </p:cNvSpPr>
          <p:nvPr>
            <p:ph type="title"/>
          </p:nvPr>
        </p:nvSpPr>
        <p:spPr>
          <a:xfrm>
            <a:off x="838200" y="0"/>
            <a:ext cx="10515600" cy="790575"/>
          </a:xfrm>
        </p:spPr>
        <p:txBody>
          <a:bodyPr/>
          <a:lstStyle/>
          <a:p>
            <a:pPr eaLnBrk="1" hangingPunct="1"/>
            <a:r>
              <a:rPr lang="cs-CZ" altLang="cs-CZ" b="1"/>
              <a:t>RŮZNÁ POJETÍ VÝCHOVY</a:t>
            </a:r>
          </a:p>
        </p:txBody>
      </p:sp>
      <p:sp>
        <p:nvSpPr>
          <p:cNvPr id="3" name="Zástupný symbol pro obsah 2">
            <a:extLst>
              <a:ext uri="{FF2B5EF4-FFF2-40B4-BE49-F238E27FC236}">
                <a16:creationId xmlns:a16="http://schemas.microsoft.com/office/drawing/2014/main" id="{8821FE16-06B9-45C6-814B-10E4897E439B}"/>
              </a:ext>
            </a:extLst>
          </p:cNvPr>
          <p:cNvSpPr>
            <a:spLocks noGrp="1"/>
          </p:cNvSpPr>
          <p:nvPr>
            <p:ph idx="1"/>
          </p:nvPr>
        </p:nvSpPr>
        <p:spPr>
          <a:xfrm>
            <a:off x="0" y="925513"/>
            <a:ext cx="12192000" cy="5932487"/>
          </a:xfrm>
        </p:spPr>
        <p:txBody>
          <a:bodyPr/>
          <a:lstStyle/>
          <a:p>
            <a:pPr marL="514350" indent="-514350" eaLnBrk="1" hangingPunct="1">
              <a:buFont typeface="+mj-lt"/>
              <a:buAutoNum type="arabicPeriod"/>
              <a:defRPr/>
            </a:pPr>
            <a:r>
              <a:rPr lang="cs-CZ" dirty="0"/>
              <a:t>Rozhodující je </a:t>
            </a:r>
            <a:r>
              <a:rPr lang="cs-CZ" b="1" dirty="0"/>
              <a:t>pedagog/pedagogická instituce + cíl výchovy</a:t>
            </a:r>
            <a:r>
              <a:rPr lang="cs-CZ" dirty="0"/>
              <a:t>, kterého se snaží dosáhnout (</a:t>
            </a:r>
            <a:r>
              <a:rPr lang="cs-CZ" dirty="0" err="1"/>
              <a:t>herbartovci</a:t>
            </a:r>
            <a:r>
              <a:rPr lang="cs-CZ" dirty="0"/>
              <a:t>)</a:t>
            </a:r>
          </a:p>
          <a:p>
            <a:pPr marL="514350" indent="-514350" eaLnBrk="1" hangingPunct="1">
              <a:buFont typeface="+mj-lt"/>
              <a:buAutoNum type="arabicPeriod"/>
              <a:defRPr/>
            </a:pPr>
            <a:r>
              <a:rPr lang="cs-CZ" dirty="0"/>
              <a:t>Rozhodující je objekt výchovy (dítě, žák, student, dospělý) jako </a:t>
            </a:r>
            <a:r>
              <a:rPr lang="cs-CZ" b="1" dirty="0"/>
              <a:t>subjekt vlastního </a:t>
            </a:r>
            <a:r>
              <a:rPr lang="cs-CZ" b="1" dirty="0" err="1"/>
              <a:t>sebeutváření</a:t>
            </a:r>
            <a:r>
              <a:rPr lang="cs-CZ" b="1" dirty="0"/>
              <a:t> </a:t>
            </a:r>
            <a:r>
              <a:rPr lang="cs-CZ" dirty="0"/>
              <a:t>(Rousseau, … </a:t>
            </a:r>
            <a:r>
              <a:rPr lang="cs-CZ" dirty="0" err="1"/>
              <a:t>Dewey</a:t>
            </a:r>
            <a:r>
              <a:rPr lang="cs-CZ" dirty="0"/>
              <a:t>, </a:t>
            </a:r>
            <a:r>
              <a:rPr lang="cs-CZ" dirty="0" err="1"/>
              <a:t>Montessori</a:t>
            </a:r>
            <a:r>
              <a:rPr lang="cs-CZ" dirty="0"/>
              <a:t>, …)</a:t>
            </a:r>
          </a:p>
          <a:p>
            <a:pPr marL="514350" indent="-514350" eaLnBrk="1" hangingPunct="1">
              <a:buFont typeface="+mj-lt"/>
              <a:buAutoNum type="arabicPeriod"/>
              <a:defRPr/>
            </a:pPr>
            <a:r>
              <a:rPr lang="cs-CZ" dirty="0"/>
              <a:t>Rozhodující je </a:t>
            </a:r>
            <a:r>
              <a:rPr lang="cs-CZ" b="1" dirty="0"/>
              <a:t>interakce</a:t>
            </a:r>
            <a:r>
              <a:rPr lang="cs-CZ" dirty="0"/>
              <a:t> pedagoga (SV) a žáka (OV) v systému vytčených cílů (C), daných podmínek (</a:t>
            </a:r>
            <a:r>
              <a:rPr lang="cs-CZ" dirty="0" err="1"/>
              <a:t>Pd</a:t>
            </a:r>
            <a:r>
              <a:rPr lang="cs-CZ" dirty="0"/>
              <a:t>) a použitých prostředků (P): </a:t>
            </a:r>
            <a:r>
              <a:rPr lang="cs-CZ" b="1" dirty="0"/>
              <a:t>komplexní pojetí</a:t>
            </a:r>
            <a:r>
              <a:rPr lang="cs-CZ" dirty="0"/>
              <a:t>, viz didaktický trojúhelník (čtyřúhelník)</a:t>
            </a:r>
          </a:p>
          <a:p>
            <a:pPr marL="0" indent="0" eaLnBrk="1" hangingPunct="1">
              <a:spcBef>
                <a:spcPts val="0"/>
              </a:spcBef>
              <a:buFont typeface="Arial" panose="020B0604020202020204" pitchFamily="34" charset="0"/>
              <a:buNone/>
              <a:defRPr/>
            </a:pPr>
            <a:r>
              <a:rPr lang="cs-CZ" dirty="0"/>
              <a:t>					</a:t>
            </a:r>
          </a:p>
          <a:p>
            <a:pPr marL="0" indent="0" eaLnBrk="1" hangingPunct="1">
              <a:lnSpc>
                <a:spcPct val="100000"/>
              </a:lnSpc>
              <a:spcBef>
                <a:spcPts val="0"/>
              </a:spcBef>
              <a:buFont typeface="Arial" panose="020B0604020202020204" pitchFamily="34" charset="0"/>
              <a:buNone/>
              <a:defRPr/>
            </a:pPr>
            <a:r>
              <a:rPr lang="cs-CZ" dirty="0"/>
              <a:t>					</a:t>
            </a:r>
            <a:r>
              <a:rPr lang="cs-CZ" b="1" dirty="0"/>
              <a:t>C</a:t>
            </a:r>
          </a:p>
          <a:p>
            <a:pPr marL="0" indent="0" eaLnBrk="1" hangingPunct="1">
              <a:lnSpc>
                <a:spcPct val="100000"/>
              </a:lnSpc>
              <a:spcBef>
                <a:spcPts val="0"/>
              </a:spcBef>
              <a:buFont typeface="Arial" panose="020B0604020202020204" pitchFamily="34" charset="0"/>
              <a:buNone/>
              <a:defRPr/>
            </a:pPr>
            <a:endParaRPr lang="cs-CZ" b="1" dirty="0"/>
          </a:p>
          <a:p>
            <a:pPr marL="0" indent="0" eaLnBrk="1" hangingPunct="1">
              <a:lnSpc>
                <a:spcPct val="100000"/>
              </a:lnSpc>
              <a:spcBef>
                <a:spcPts val="0"/>
              </a:spcBef>
              <a:buFont typeface="Arial" panose="020B0604020202020204" pitchFamily="34" charset="0"/>
              <a:buNone/>
              <a:defRPr/>
            </a:pPr>
            <a:endParaRPr lang="cs-CZ" b="1" dirty="0"/>
          </a:p>
          <a:p>
            <a:pPr marL="0" indent="0" eaLnBrk="1" hangingPunct="1">
              <a:lnSpc>
                <a:spcPct val="100000"/>
              </a:lnSpc>
              <a:spcBef>
                <a:spcPts val="0"/>
              </a:spcBef>
              <a:buFont typeface="Arial" panose="020B0604020202020204" pitchFamily="34" charset="0"/>
              <a:buNone/>
              <a:defRPr/>
            </a:pPr>
            <a:r>
              <a:rPr lang="cs-CZ" b="1" dirty="0"/>
              <a:t>			     </a:t>
            </a:r>
            <a:r>
              <a:rPr lang="cs-CZ" b="1" dirty="0" err="1"/>
              <a:t>Pd</a:t>
            </a:r>
            <a:r>
              <a:rPr lang="cs-CZ" b="1" dirty="0"/>
              <a:t>			  P</a:t>
            </a:r>
          </a:p>
          <a:p>
            <a:pPr marL="0" indent="0" eaLnBrk="1" hangingPunct="1">
              <a:lnSpc>
                <a:spcPct val="100000"/>
              </a:lnSpc>
              <a:spcBef>
                <a:spcPts val="0"/>
              </a:spcBef>
              <a:buFont typeface="Arial" panose="020B0604020202020204" pitchFamily="34" charset="0"/>
              <a:buNone/>
              <a:defRPr/>
            </a:pPr>
            <a:endParaRPr lang="cs-CZ" dirty="0"/>
          </a:p>
        </p:txBody>
      </p:sp>
      <p:sp>
        <p:nvSpPr>
          <p:cNvPr id="4" name="Ovál 3">
            <a:extLst>
              <a:ext uri="{FF2B5EF4-FFF2-40B4-BE49-F238E27FC236}">
                <a16:creationId xmlns:a16="http://schemas.microsoft.com/office/drawing/2014/main" id="{4DCCEE8B-892F-4957-859D-3AF204404990}"/>
              </a:ext>
            </a:extLst>
          </p:cNvPr>
          <p:cNvSpPr/>
          <p:nvPr/>
        </p:nvSpPr>
        <p:spPr>
          <a:xfrm>
            <a:off x="4370388" y="3895725"/>
            <a:ext cx="914400" cy="8334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 name="Ovál 4">
            <a:extLst>
              <a:ext uri="{FF2B5EF4-FFF2-40B4-BE49-F238E27FC236}">
                <a16:creationId xmlns:a16="http://schemas.microsoft.com/office/drawing/2014/main" id="{613B9BDB-D7A5-4C72-9C52-3BB9E5175FA0}"/>
              </a:ext>
            </a:extLst>
          </p:cNvPr>
          <p:cNvSpPr/>
          <p:nvPr/>
        </p:nvSpPr>
        <p:spPr>
          <a:xfrm>
            <a:off x="3100388" y="5311775"/>
            <a:ext cx="914400" cy="831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Ovál 5">
            <a:extLst>
              <a:ext uri="{FF2B5EF4-FFF2-40B4-BE49-F238E27FC236}">
                <a16:creationId xmlns:a16="http://schemas.microsoft.com/office/drawing/2014/main" id="{99BA8FE7-8427-4A86-9C65-6DBA1E746FC0}"/>
              </a:ext>
            </a:extLst>
          </p:cNvPr>
          <p:cNvSpPr/>
          <p:nvPr/>
        </p:nvSpPr>
        <p:spPr>
          <a:xfrm>
            <a:off x="5457825" y="5311775"/>
            <a:ext cx="914400" cy="831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cxnSp>
        <p:nvCxnSpPr>
          <p:cNvPr id="8" name="Přímá spojnice se šipkou 7">
            <a:extLst>
              <a:ext uri="{FF2B5EF4-FFF2-40B4-BE49-F238E27FC236}">
                <a16:creationId xmlns:a16="http://schemas.microsoft.com/office/drawing/2014/main" id="{892AC755-9F09-4494-B03F-474A07D68179}"/>
              </a:ext>
            </a:extLst>
          </p:cNvPr>
          <p:cNvCxnSpPr/>
          <p:nvPr/>
        </p:nvCxnSpPr>
        <p:spPr>
          <a:xfrm flipV="1">
            <a:off x="3633788" y="4614863"/>
            <a:ext cx="892175" cy="696912"/>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39CF5632-6F50-4503-BB58-B734BF20118C}"/>
              </a:ext>
            </a:extLst>
          </p:cNvPr>
          <p:cNvCxnSpPr/>
          <p:nvPr/>
        </p:nvCxnSpPr>
        <p:spPr>
          <a:xfrm>
            <a:off x="5151438" y="4581525"/>
            <a:ext cx="1019175" cy="73025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a:extLst>
              <a:ext uri="{FF2B5EF4-FFF2-40B4-BE49-F238E27FC236}">
                <a16:creationId xmlns:a16="http://schemas.microsoft.com/office/drawing/2014/main" id="{B43CADFC-8B3A-404F-B609-895237BEAC26}"/>
              </a:ext>
            </a:extLst>
          </p:cNvPr>
          <p:cNvCxnSpPr/>
          <p:nvPr/>
        </p:nvCxnSpPr>
        <p:spPr>
          <a:xfrm flipV="1">
            <a:off x="4013200" y="5918200"/>
            <a:ext cx="1446213" cy="14288"/>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a:xfrm>
            <a:off x="0" y="0"/>
            <a:ext cx="12192000" cy="981075"/>
          </a:xfrm>
        </p:spPr>
        <p:txBody>
          <a:bodyPr>
            <a:normAutofit fontScale="90000"/>
          </a:bodyPr>
          <a:lstStyle/>
          <a:p>
            <a:pPr algn="ctr"/>
            <a:r>
              <a:rPr lang="cs-CZ" altLang="cs-CZ" b="1" dirty="0">
                <a:solidFill>
                  <a:srgbClr val="0000FF"/>
                </a:solidFill>
              </a:rPr>
              <a:t>PRAXE: </a:t>
            </a:r>
            <a:r>
              <a:rPr lang="cs-CZ" altLang="cs-CZ" b="1" dirty="0"/>
              <a:t>OBLAST MOBILIZACE VNITŘNÍCH A LOKÁLNÍCH </a:t>
            </a:r>
            <a:r>
              <a:rPr lang="cs-CZ" altLang="cs-CZ" b="1" dirty="0">
                <a:solidFill>
                  <a:srgbClr val="0000FF"/>
                </a:solidFill>
              </a:rPr>
              <a:t>ZDROJŮ</a:t>
            </a:r>
          </a:p>
        </p:txBody>
      </p:sp>
      <p:sp>
        <p:nvSpPr>
          <p:cNvPr id="18435" name="Zástupný symbol pro obsah 2"/>
          <p:cNvSpPr>
            <a:spLocks noGrp="1"/>
          </p:cNvSpPr>
          <p:nvPr>
            <p:ph idx="1"/>
          </p:nvPr>
        </p:nvSpPr>
        <p:spPr>
          <a:xfrm>
            <a:off x="0" y="1388854"/>
            <a:ext cx="12192000" cy="5469148"/>
          </a:xfrm>
        </p:spPr>
        <p:txBody>
          <a:bodyPr>
            <a:normAutofit/>
          </a:bodyPr>
          <a:lstStyle/>
          <a:p>
            <a:r>
              <a:rPr lang="cs-CZ" altLang="cs-CZ" sz="3600" b="1" dirty="0"/>
              <a:t>Rozdíly</a:t>
            </a:r>
            <a:r>
              <a:rPr lang="cs-CZ" altLang="cs-CZ" sz="3600" dirty="0"/>
              <a:t> mezi žáky se využívají jako </a:t>
            </a:r>
            <a:r>
              <a:rPr lang="cs-CZ" altLang="cs-CZ" sz="3600" b="1" dirty="0"/>
              <a:t>zdroj </a:t>
            </a:r>
            <a:r>
              <a:rPr lang="cs-CZ" altLang="cs-CZ" sz="3600" dirty="0"/>
              <a:t>pro výuku a učení</a:t>
            </a:r>
          </a:p>
          <a:p>
            <a:r>
              <a:rPr lang="cs-CZ" altLang="cs-CZ" sz="3600" dirty="0"/>
              <a:t>Plně se </a:t>
            </a:r>
            <a:r>
              <a:rPr lang="cs-CZ" altLang="cs-CZ" sz="3600" b="1" dirty="0"/>
              <a:t>využívají odborné znalosti </a:t>
            </a:r>
            <a:r>
              <a:rPr lang="cs-CZ" altLang="cs-CZ" sz="3600" dirty="0"/>
              <a:t>pedagogů i ostatních zaměstnanců školy</a:t>
            </a:r>
          </a:p>
          <a:p>
            <a:r>
              <a:rPr lang="cs-CZ" altLang="cs-CZ" sz="3600" dirty="0"/>
              <a:t>Učitelé školy </a:t>
            </a:r>
            <a:r>
              <a:rPr lang="cs-CZ" altLang="cs-CZ" sz="3600" b="1" dirty="0"/>
              <a:t>vytváření zdroje </a:t>
            </a:r>
            <a:r>
              <a:rPr lang="cs-CZ" altLang="cs-CZ" sz="3600" dirty="0"/>
              <a:t>na podporu učení a zapojení všech žáků</a:t>
            </a:r>
          </a:p>
          <a:p>
            <a:r>
              <a:rPr lang="cs-CZ" altLang="cs-CZ" sz="3600" dirty="0"/>
              <a:t>Využívají se </a:t>
            </a:r>
            <a:r>
              <a:rPr lang="cs-CZ" altLang="cs-CZ" sz="3600" b="1" dirty="0"/>
              <a:t>zdroje z celé komunity</a:t>
            </a:r>
          </a:p>
          <a:p>
            <a:r>
              <a:rPr lang="cs-CZ" altLang="cs-CZ" sz="3600" dirty="0"/>
              <a:t>Školní zdroje jsou </a:t>
            </a:r>
            <a:r>
              <a:rPr lang="cs-CZ" altLang="cs-CZ" sz="3600" b="1" dirty="0"/>
              <a:t>spravedlivě rozdělovány </a:t>
            </a:r>
            <a:r>
              <a:rPr lang="cs-CZ" altLang="cs-CZ" sz="3600" dirty="0"/>
              <a:t>a využívány ve prospěch inkluze</a:t>
            </a:r>
          </a:p>
        </p:txBody>
      </p:sp>
    </p:spTree>
    <p:extLst>
      <p:ext uri="{BB962C8B-B14F-4D97-AF65-F5344CB8AC3E}">
        <p14:creationId xmlns:p14="http://schemas.microsoft.com/office/powerpoint/2010/main" val="11470560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p:cNvSpPr>
            <a:spLocks noGrp="1" noChangeArrowheads="1"/>
          </p:cNvSpPr>
          <p:nvPr>
            <p:ph type="title"/>
          </p:nvPr>
        </p:nvSpPr>
        <p:spPr>
          <a:xfrm>
            <a:off x="1631950" y="188913"/>
            <a:ext cx="9036050" cy="577850"/>
          </a:xfrm>
        </p:spPr>
        <p:txBody>
          <a:bodyPr rtlCol="0">
            <a:normAutofit fontScale="90000"/>
          </a:bodyPr>
          <a:lstStyle/>
          <a:p>
            <a:pPr algn="ctr">
              <a:defRPr/>
            </a:pPr>
            <a:r>
              <a:rPr lang="cs-CZ" altLang="cs-CZ" sz="4000" b="1" cap="all" dirty="0"/>
              <a:t>Formativní a normativní hodnocení</a:t>
            </a:r>
          </a:p>
        </p:txBody>
      </p:sp>
      <p:sp>
        <p:nvSpPr>
          <p:cNvPr id="19459" name="Rectangle 3"/>
          <p:cNvSpPr>
            <a:spLocks noGrp="1"/>
          </p:cNvSpPr>
          <p:nvPr>
            <p:ph idx="1"/>
          </p:nvPr>
        </p:nvSpPr>
        <p:spPr>
          <a:xfrm>
            <a:off x="1406105" y="1121434"/>
            <a:ext cx="9799607" cy="5736565"/>
          </a:xfrm>
        </p:spPr>
        <p:txBody>
          <a:bodyPr>
            <a:normAutofit/>
          </a:bodyPr>
          <a:lstStyle/>
          <a:p>
            <a:pPr eaLnBrk="1" hangingPunct="1">
              <a:lnSpc>
                <a:spcPct val="80000"/>
              </a:lnSpc>
              <a:buFont typeface="Wingdings" panose="05000000000000000000" pitchFamily="2" charset="2"/>
              <a:buNone/>
            </a:pPr>
            <a:endParaRPr lang="cs-CZ" altLang="cs-CZ" sz="1800" dirty="0"/>
          </a:p>
          <a:p>
            <a:pPr eaLnBrk="1" hangingPunct="1">
              <a:lnSpc>
                <a:spcPct val="80000"/>
              </a:lnSpc>
              <a:buFont typeface="Wingdings" panose="05000000000000000000" pitchFamily="2" charset="2"/>
              <a:buNone/>
            </a:pPr>
            <a:r>
              <a:rPr lang="cs-CZ" altLang="cs-CZ" sz="2400" b="1" dirty="0"/>
              <a:t>Formativní hodnocení          	       Normativní hodnocení </a:t>
            </a:r>
          </a:p>
          <a:p>
            <a:pPr eaLnBrk="1" hangingPunct="1">
              <a:lnSpc>
                <a:spcPct val="80000"/>
              </a:lnSpc>
              <a:buFont typeface="Wingdings" panose="05000000000000000000" pitchFamily="2" charset="2"/>
              <a:buNone/>
            </a:pPr>
            <a:r>
              <a:rPr lang="cs-CZ" altLang="cs-CZ" sz="2400" dirty="0"/>
              <a:t>Hodnocení  procesu učení              Hodnocení výsledků</a:t>
            </a:r>
          </a:p>
          <a:p>
            <a:pPr eaLnBrk="1" hangingPunct="1">
              <a:lnSpc>
                <a:spcPct val="80000"/>
              </a:lnSpc>
              <a:buFont typeface="Wingdings" panose="05000000000000000000" pitchFamily="2" charset="2"/>
              <a:buNone/>
            </a:pPr>
            <a:r>
              <a:rPr lang="cs-CZ" altLang="cs-CZ" sz="2400" dirty="0"/>
              <a:t>Podporuje učení                               Směřuje k plnění standardů</a:t>
            </a:r>
          </a:p>
          <a:p>
            <a:pPr eaLnBrk="1" hangingPunct="1">
              <a:lnSpc>
                <a:spcPct val="80000"/>
              </a:lnSpc>
              <a:buFont typeface="Wingdings" panose="05000000000000000000" pitchFamily="2" charset="2"/>
              <a:buNone/>
            </a:pPr>
            <a:r>
              <a:rPr lang="cs-CZ" altLang="cs-CZ" sz="2400" dirty="0"/>
              <a:t>                                           </a:t>
            </a:r>
          </a:p>
          <a:p>
            <a:pPr eaLnBrk="1" hangingPunct="1">
              <a:lnSpc>
                <a:spcPct val="80000"/>
              </a:lnSpc>
              <a:buFont typeface="Wingdings" panose="05000000000000000000" pitchFamily="2" charset="2"/>
              <a:buNone/>
            </a:pPr>
            <a:r>
              <a:rPr lang="cs-CZ" altLang="cs-CZ" b="1" dirty="0"/>
              <a:t> </a:t>
            </a:r>
            <a:r>
              <a:rPr lang="cs-CZ" altLang="cs-CZ" b="1" i="1" dirty="0"/>
              <a:t>Cíle</a:t>
            </a:r>
          </a:p>
          <a:p>
            <a:pPr eaLnBrk="1" hangingPunct="1">
              <a:lnSpc>
                <a:spcPct val="80000"/>
              </a:lnSpc>
              <a:buFont typeface="Wingdings" panose="05000000000000000000" pitchFamily="2" charset="2"/>
              <a:buNone/>
            </a:pPr>
            <a:endParaRPr lang="cs-CZ" altLang="cs-CZ" sz="1800" i="1" dirty="0"/>
          </a:p>
          <a:p>
            <a:pPr eaLnBrk="1" hangingPunct="1">
              <a:lnSpc>
                <a:spcPct val="80000"/>
              </a:lnSpc>
              <a:buFont typeface="Wingdings" panose="05000000000000000000" pitchFamily="2" charset="2"/>
              <a:buNone/>
            </a:pPr>
            <a:r>
              <a:rPr lang="cs-CZ" altLang="cs-CZ" sz="2400" dirty="0"/>
              <a:t>Informace pro učení a učení se         	Sbírá informace o tom,</a:t>
            </a:r>
          </a:p>
          <a:p>
            <a:pPr eaLnBrk="1" hangingPunct="1">
              <a:lnSpc>
                <a:spcPct val="80000"/>
              </a:lnSpc>
              <a:buFont typeface="Wingdings" panose="05000000000000000000" pitchFamily="2" charset="2"/>
              <a:buNone/>
            </a:pPr>
            <a:r>
              <a:rPr lang="cs-CZ" altLang="cs-CZ" sz="2400" dirty="0"/>
              <a:t>Podporuje další kroky v učení           	čeho bylo dosaženo</a:t>
            </a:r>
          </a:p>
          <a:p>
            <a:pPr eaLnBrk="1" hangingPunct="1">
              <a:lnSpc>
                <a:spcPct val="80000"/>
              </a:lnSpc>
              <a:buFont typeface="Wingdings" panose="05000000000000000000" pitchFamily="2" charset="2"/>
              <a:buNone/>
            </a:pPr>
            <a:r>
              <a:rPr lang="cs-CZ" altLang="cs-CZ" sz="2400" dirty="0"/>
              <a:t>Zaměření na výsledek                        	Srovnává výsledky</a:t>
            </a:r>
          </a:p>
          <a:p>
            <a:pPr eaLnBrk="1" hangingPunct="1">
              <a:lnSpc>
                <a:spcPct val="80000"/>
              </a:lnSpc>
              <a:buFont typeface="Wingdings" panose="05000000000000000000" pitchFamily="2" charset="2"/>
              <a:buNone/>
            </a:pPr>
            <a:r>
              <a:rPr lang="cs-CZ" altLang="cs-CZ" sz="2400" dirty="0"/>
              <a:t>Rozvíjí žákovu dovednost                  	s tím, čeho mělo být                                                                                                            </a:t>
            </a:r>
          </a:p>
          <a:p>
            <a:pPr eaLnBrk="1" hangingPunct="1">
              <a:lnSpc>
                <a:spcPct val="80000"/>
              </a:lnSpc>
              <a:buFont typeface="Wingdings" panose="05000000000000000000" pitchFamily="2" charset="2"/>
              <a:buNone/>
            </a:pPr>
            <a:r>
              <a:rPr lang="cs-CZ" altLang="cs-CZ" sz="2400" dirty="0"/>
              <a:t>reflektovat                                           	dosaženo</a:t>
            </a:r>
          </a:p>
          <a:p>
            <a:pPr eaLnBrk="1" hangingPunct="1">
              <a:lnSpc>
                <a:spcPct val="80000"/>
              </a:lnSpc>
              <a:buFont typeface="Wingdings" panose="05000000000000000000" pitchFamily="2" charset="2"/>
              <a:buNone/>
            </a:pPr>
            <a:r>
              <a:rPr lang="cs-CZ" altLang="cs-CZ" sz="2400" dirty="0"/>
              <a:t>                                                          		Zaměření na výkon</a:t>
            </a:r>
          </a:p>
        </p:txBody>
      </p:sp>
    </p:spTree>
    <p:extLst>
      <p:ext uri="{BB962C8B-B14F-4D97-AF65-F5344CB8AC3E}">
        <p14:creationId xmlns:p14="http://schemas.microsoft.com/office/powerpoint/2010/main" val="38947433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idx="1"/>
          </p:nvPr>
        </p:nvSpPr>
        <p:spPr>
          <a:xfrm>
            <a:off x="1703388" y="1052514"/>
            <a:ext cx="8964612" cy="5805487"/>
          </a:xfrm>
        </p:spPr>
        <p:txBody>
          <a:bodyPr/>
          <a:lstStyle/>
          <a:p>
            <a:pPr eaLnBrk="1" hangingPunct="1">
              <a:buFont typeface="Wingdings" panose="05000000000000000000" pitchFamily="2" charset="2"/>
              <a:buNone/>
            </a:pPr>
            <a:r>
              <a:rPr lang="cs-CZ" altLang="cs-CZ" b="1" dirty="0"/>
              <a:t>Formativní hodnocení                   Normativní hodnocení</a:t>
            </a:r>
          </a:p>
          <a:p>
            <a:pPr eaLnBrk="1" hangingPunct="1">
              <a:buFont typeface="Wingdings" panose="05000000000000000000" pitchFamily="2" charset="2"/>
              <a:buNone/>
            </a:pPr>
            <a:endParaRPr lang="cs-CZ" altLang="cs-CZ" i="1" dirty="0"/>
          </a:p>
          <a:p>
            <a:pPr eaLnBrk="1" hangingPunct="1">
              <a:buFont typeface="Wingdings" panose="05000000000000000000" pitchFamily="2" charset="2"/>
              <a:buNone/>
            </a:pPr>
            <a:r>
              <a:rPr lang="cs-CZ" altLang="cs-CZ" b="1" i="1" dirty="0"/>
              <a:t>					Nástroje</a:t>
            </a:r>
          </a:p>
          <a:p>
            <a:pPr eaLnBrk="1" hangingPunct="1">
              <a:buFont typeface="Wingdings" panose="05000000000000000000" pitchFamily="2" charset="2"/>
              <a:buNone/>
            </a:pPr>
            <a:endParaRPr lang="cs-CZ" altLang="cs-CZ" b="1" i="1" dirty="0"/>
          </a:p>
          <a:p>
            <a:pPr eaLnBrk="1" hangingPunct="1">
              <a:buFont typeface="Wingdings" panose="05000000000000000000" pitchFamily="2" charset="2"/>
              <a:buNone/>
            </a:pPr>
            <a:r>
              <a:rPr lang="cs-CZ" altLang="cs-CZ" dirty="0"/>
              <a:t>Diskuze, pozorování               		Testy, zkoušení   </a:t>
            </a:r>
          </a:p>
          <a:p>
            <a:pPr eaLnBrk="1" hangingPunct="1">
              <a:buFont typeface="Wingdings" panose="05000000000000000000" pitchFamily="2" charset="2"/>
              <a:buNone/>
            </a:pPr>
            <a:r>
              <a:rPr lang="cs-CZ" altLang="cs-CZ" dirty="0"/>
              <a:t>Sebehodnocení                      		Drilování</a:t>
            </a:r>
          </a:p>
          <a:p>
            <a:pPr eaLnBrk="1" hangingPunct="1">
              <a:buFont typeface="Wingdings" panose="05000000000000000000" pitchFamily="2" charset="2"/>
              <a:buNone/>
            </a:pPr>
            <a:r>
              <a:rPr lang="cs-CZ" altLang="cs-CZ" dirty="0"/>
              <a:t>Hodnocení spolužáky             		Stupnice hodnocení</a:t>
            </a:r>
          </a:p>
          <a:p>
            <a:pPr eaLnBrk="1" hangingPunct="1">
              <a:buFont typeface="Wingdings" panose="05000000000000000000" pitchFamily="2" charset="2"/>
              <a:buNone/>
            </a:pPr>
            <a:r>
              <a:rPr lang="cs-CZ" altLang="cs-CZ" dirty="0"/>
              <a:t>Rozhovory mezi učiteli           		Dotazníky</a:t>
            </a:r>
          </a:p>
          <a:p>
            <a:pPr eaLnBrk="1" hangingPunct="1">
              <a:buFont typeface="Wingdings" panose="05000000000000000000" pitchFamily="2" charset="2"/>
              <a:buNone/>
            </a:pPr>
            <a:r>
              <a:rPr lang="cs-CZ" altLang="cs-CZ" dirty="0"/>
              <a:t>Dialog, dotazník                     		Pozorování </a:t>
            </a:r>
          </a:p>
          <a:p>
            <a:pPr eaLnBrk="1" hangingPunct="1">
              <a:buFont typeface="Wingdings" panose="05000000000000000000" pitchFamily="2" charset="2"/>
              <a:buNone/>
            </a:pPr>
            <a:r>
              <a:rPr lang="cs-CZ" altLang="cs-CZ" dirty="0"/>
              <a:t>Zpětné vazby</a:t>
            </a:r>
          </a:p>
          <a:p>
            <a:pPr eaLnBrk="1" hangingPunct="1">
              <a:buFont typeface="Wingdings" panose="05000000000000000000" pitchFamily="2" charset="2"/>
              <a:buNone/>
            </a:pPr>
            <a:endParaRPr lang="cs-CZ" altLang="cs-CZ" dirty="0"/>
          </a:p>
          <a:p>
            <a:pPr eaLnBrk="1" hangingPunct="1">
              <a:buFont typeface="Wingdings" panose="05000000000000000000" pitchFamily="2" charset="2"/>
              <a:buNone/>
            </a:pPr>
            <a:endParaRPr lang="cs-CZ" altLang="cs-CZ" dirty="0"/>
          </a:p>
          <a:p>
            <a:pPr eaLnBrk="1" hangingPunct="1"/>
            <a:endParaRPr lang="cs-CZ" altLang="cs-CZ" dirty="0"/>
          </a:p>
        </p:txBody>
      </p:sp>
      <p:sp>
        <p:nvSpPr>
          <p:cNvPr id="5" name="AutoShape 2"/>
          <p:cNvSpPr txBox="1">
            <a:spLocks noChangeArrowheads="1"/>
          </p:cNvSpPr>
          <p:nvPr/>
        </p:nvSpPr>
        <p:spPr bwMode="auto">
          <a:xfrm>
            <a:off x="1631950" y="260350"/>
            <a:ext cx="90360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lnSpcReduction="10000"/>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fontAlgn="auto" hangingPunct="1">
              <a:spcAft>
                <a:spcPts val="0"/>
              </a:spcAft>
              <a:defRPr/>
            </a:pPr>
            <a:r>
              <a:rPr lang="cs-CZ" altLang="cs-CZ" sz="4000" b="1" cap="all"/>
              <a:t>Formativní a normativní hodnocení</a:t>
            </a:r>
            <a:endParaRPr lang="cs-CZ" altLang="cs-CZ" sz="4000" b="1" cap="all" dirty="0"/>
          </a:p>
        </p:txBody>
      </p:sp>
    </p:spTree>
    <p:extLst>
      <p:ext uri="{BB962C8B-B14F-4D97-AF65-F5344CB8AC3E}">
        <p14:creationId xmlns:p14="http://schemas.microsoft.com/office/powerpoint/2010/main" val="27959525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a:xfrm>
            <a:off x="1558926" y="115888"/>
            <a:ext cx="9109075" cy="1143000"/>
          </a:xfrm>
        </p:spPr>
        <p:txBody>
          <a:bodyPr/>
          <a:lstStyle/>
          <a:p>
            <a:pPr>
              <a:defRPr/>
            </a:pPr>
            <a:r>
              <a:rPr lang="cs-CZ" altLang="cs-CZ" sz="3600" b="1" cap="all" dirty="0"/>
              <a:t>První výsledky hodnocení </a:t>
            </a:r>
          </a:p>
        </p:txBody>
      </p:sp>
      <p:sp>
        <p:nvSpPr>
          <p:cNvPr id="69635" name="Rectangle 3"/>
          <p:cNvSpPr>
            <a:spLocks noGrp="1" noChangeArrowheads="1"/>
          </p:cNvSpPr>
          <p:nvPr>
            <p:ph type="body" idx="1"/>
          </p:nvPr>
        </p:nvSpPr>
        <p:spPr>
          <a:xfrm>
            <a:off x="362309" y="1406106"/>
            <a:ext cx="11829691" cy="5451895"/>
          </a:xfrm>
        </p:spPr>
        <p:txBody>
          <a:bodyPr>
            <a:normAutofit/>
          </a:bodyPr>
          <a:lstStyle/>
          <a:p>
            <a:pPr marL="0" indent="0">
              <a:buNone/>
              <a:defRPr/>
            </a:pPr>
            <a:r>
              <a:rPr lang="cs-CZ" altLang="cs-CZ" sz="3200" b="1" dirty="0"/>
              <a:t>1994 - univerzita v </a:t>
            </a:r>
            <a:r>
              <a:rPr lang="cs-CZ" altLang="cs-CZ" sz="3200" b="1" dirty="0" err="1"/>
              <a:t>Salamance</a:t>
            </a:r>
            <a:r>
              <a:rPr lang="cs-CZ" altLang="cs-CZ" sz="3200" b="1" dirty="0"/>
              <a:t> (Španělsku) </a:t>
            </a:r>
            <a:r>
              <a:rPr lang="cs-CZ" altLang="cs-CZ" sz="3200" dirty="0"/>
              <a:t>  konference pod záštitou UNESCO. </a:t>
            </a:r>
          </a:p>
          <a:p>
            <a:pPr marL="0" indent="0">
              <a:buNone/>
              <a:defRPr/>
            </a:pPr>
            <a:r>
              <a:rPr lang="cs-CZ" altLang="cs-CZ" sz="3200" dirty="0"/>
              <a:t>Závěr : Školy s inkluzivní orientací jsou mnohem úspěšnější v následujících oblastech:</a:t>
            </a:r>
          </a:p>
          <a:p>
            <a:pPr>
              <a:defRPr/>
            </a:pPr>
            <a:r>
              <a:rPr lang="cs-CZ" altLang="cs-CZ" sz="3200" dirty="0"/>
              <a:t>úspěšně bojují s diskriminací</a:t>
            </a:r>
          </a:p>
          <a:p>
            <a:pPr>
              <a:defRPr/>
            </a:pPr>
            <a:r>
              <a:rPr lang="cs-CZ" altLang="cs-CZ" sz="3200" dirty="0"/>
              <a:t>jsou vstřícné ke všem žákům, čelí všem obtížím</a:t>
            </a:r>
          </a:p>
          <a:p>
            <a:pPr>
              <a:defRPr/>
            </a:pPr>
            <a:r>
              <a:rPr lang="cs-CZ" altLang="cs-CZ" sz="3200" dirty="0"/>
              <a:t>vytvářejí inkluzivní společnost</a:t>
            </a:r>
          </a:p>
          <a:p>
            <a:pPr>
              <a:defRPr/>
            </a:pPr>
            <a:r>
              <a:rPr lang="cs-CZ" altLang="cs-CZ" sz="3200" dirty="0"/>
              <a:t>podporují přístup ke vzdělání pro všechny</a:t>
            </a:r>
          </a:p>
          <a:p>
            <a:pPr>
              <a:defRPr/>
            </a:pPr>
            <a:r>
              <a:rPr lang="cs-CZ" altLang="cs-CZ" sz="3200" dirty="0"/>
              <a:t>zvyšují efektivitu práce</a:t>
            </a:r>
          </a:p>
          <a:p>
            <a:pPr>
              <a:defRPr/>
            </a:pPr>
            <a:endParaRPr lang="cs-CZ" altLang="cs-CZ" sz="3200" dirty="0"/>
          </a:p>
        </p:txBody>
      </p:sp>
    </p:spTree>
    <p:extLst>
      <p:ext uri="{BB962C8B-B14F-4D97-AF65-F5344CB8AC3E}">
        <p14:creationId xmlns:p14="http://schemas.microsoft.com/office/powerpoint/2010/main" val="39913463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a:xfrm>
            <a:off x="1984375" y="0"/>
            <a:ext cx="8229600" cy="1143000"/>
          </a:xfrm>
        </p:spPr>
        <p:txBody>
          <a:bodyPr/>
          <a:lstStyle/>
          <a:p>
            <a:pPr algn="ctr">
              <a:defRPr/>
            </a:pPr>
            <a:r>
              <a:rPr lang="cs-CZ" altLang="cs-CZ" b="1" cap="all" dirty="0"/>
              <a:t>2005 – projekt pod záštitou EU </a:t>
            </a:r>
          </a:p>
        </p:txBody>
      </p:sp>
      <p:sp>
        <p:nvSpPr>
          <p:cNvPr id="70659" name="Rectangle 3"/>
          <p:cNvSpPr>
            <a:spLocks noGrp="1" noChangeArrowheads="1"/>
          </p:cNvSpPr>
          <p:nvPr>
            <p:ph type="body" idx="1"/>
          </p:nvPr>
        </p:nvSpPr>
        <p:spPr>
          <a:xfrm>
            <a:off x="621103" y="1414733"/>
            <a:ext cx="10550106" cy="5443268"/>
          </a:xfrm>
        </p:spPr>
        <p:txBody>
          <a:bodyPr>
            <a:normAutofit/>
          </a:bodyPr>
          <a:lstStyle/>
          <a:p>
            <a:pPr marL="0" indent="0">
              <a:buNone/>
              <a:defRPr/>
            </a:pPr>
            <a:r>
              <a:rPr lang="cs-CZ" altLang="cs-CZ" sz="3200" dirty="0"/>
              <a:t>Účast 23 zemí, mezi nimi ČR</a:t>
            </a:r>
          </a:p>
          <a:p>
            <a:pPr marL="0" indent="0">
              <a:buNone/>
              <a:defRPr/>
            </a:pPr>
            <a:endParaRPr lang="cs-CZ" altLang="cs-CZ" sz="3200" dirty="0"/>
          </a:p>
          <a:p>
            <a:pPr>
              <a:buFont typeface="Wingdings" panose="05000000000000000000" pitchFamily="2" charset="2"/>
              <a:buNone/>
              <a:defRPr/>
            </a:pPr>
            <a:r>
              <a:rPr lang="cs-CZ" altLang="cs-CZ" sz="3200" b="1" dirty="0"/>
              <a:t>Cíl </a:t>
            </a:r>
          </a:p>
          <a:p>
            <a:pPr>
              <a:defRPr/>
            </a:pPr>
            <a:r>
              <a:rPr lang="cs-CZ" altLang="cs-CZ" sz="3200" dirty="0"/>
              <a:t>Podnítit inkluzi na všech úrovních ve státech  Evropy, šíření informací</a:t>
            </a:r>
          </a:p>
          <a:p>
            <a:pPr>
              <a:defRPr/>
            </a:pPr>
            <a:r>
              <a:rPr lang="cs-CZ" altLang="cs-CZ" sz="3200" dirty="0"/>
              <a:t>Předávání zkušeností mezi zúčastněnými zeměmi</a:t>
            </a:r>
          </a:p>
          <a:p>
            <a:pPr>
              <a:defRPr/>
            </a:pPr>
            <a:r>
              <a:rPr lang="cs-CZ" altLang="cs-CZ" sz="3200" dirty="0"/>
              <a:t>Hledání nových cest v inkluzivním vzdělávání</a:t>
            </a:r>
          </a:p>
          <a:p>
            <a:pPr>
              <a:defRPr/>
            </a:pPr>
            <a:r>
              <a:rPr lang="cs-CZ" altLang="cs-CZ" sz="3200" dirty="0"/>
              <a:t>Odstraňování překážek v inkluzivním vzdělávání</a:t>
            </a:r>
          </a:p>
          <a:p>
            <a:pPr>
              <a:defRPr/>
            </a:pPr>
            <a:endParaRPr lang="cs-CZ" altLang="cs-CZ" sz="3200" dirty="0"/>
          </a:p>
        </p:txBody>
      </p:sp>
    </p:spTree>
    <p:extLst>
      <p:ext uri="{BB962C8B-B14F-4D97-AF65-F5344CB8AC3E}">
        <p14:creationId xmlns:p14="http://schemas.microsoft.com/office/powerpoint/2010/main" val="10416013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Nadpis 1">
            <a:extLst>
              <a:ext uri="{FF2B5EF4-FFF2-40B4-BE49-F238E27FC236}">
                <a16:creationId xmlns:a16="http://schemas.microsoft.com/office/drawing/2014/main" id="{A9CE37E6-17FF-4683-9C3F-605366BEB136}"/>
              </a:ext>
            </a:extLst>
          </p:cNvPr>
          <p:cNvSpPr>
            <a:spLocks noGrp="1"/>
          </p:cNvSpPr>
          <p:nvPr>
            <p:ph type="title"/>
          </p:nvPr>
        </p:nvSpPr>
        <p:spPr>
          <a:xfrm>
            <a:off x="0" y="18256"/>
            <a:ext cx="10515600" cy="878682"/>
          </a:xfrm>
        </p:spPr>
        <p:txBody>
          <a:bodyPr/>
          <a:lstStyle/>
          <a:p>
            <a:r>
              <a:rPr lang="cs-CZ" altLang="cs-CZ" b="1" cap="all" dirty="0"/>
              <a:t>Vývoj Inkluze UK</a:t>
            </a:r>
          </a:p>
        </p:txBody>
      </p:sp>
      <p:sp>
        <p:nvSpPr>
          <p:cNvPr id="154627" name="Zástupný symbol pro obsah 2">
            <a:extLst>
              <a:ext uri="{FF2B5EF4-FFF2-40B4-BE49-F238E27FC236}">
                <a16:creationId xmlns:a16="http://schemas.microsoft.com/office/drawing/2014/main" id="{B1A126ED-7E98-4737-9E3D-8C105611909E}"/>
              </a:ext>
            </a:extLst>
          </p:cNvPr>
          <p:cNvSpPr>
            <a:spLocks noGrp="1"/>
          </p:cNvSpPr>
          <p:nvPr>
            <p:ph idx="1"/>
          </p:nvPr>
        </p:nvSpPr>
        <p:spPr>
          <a:xfrm>
            <a:off x="0" y="1138687"/>
            <a:ext cx="11353800" cy="5038276"/>
          </a:xfrm>
        </p:spPr>
        <p:txBody>
          <a:bodyPr/>
          <a:lstStyle/>
          <a:p>
            <a:pPr marL="0" indent="0">
              <a:buNone/>
            </a:pPr>
            <a:r>
              <a:rPr lang="cs-CZ" altLang="cs-CZ" dirty="0"/>
              <a:t>Inkluze byla nakonec povýšena na právo a bylo tlačeno na změnu naplňování potřeb všech, kteří jsou odlišní. (</a:t>
            </a:r>
            <a:r>
              <a:rPr lang="cs-CZ" altLang="cs-CZ" dirty="0" err="1"/>
              <a:t>Norwich</a:t>
            </a:r>
            <a:r>
              <a:rPr lang="cs-CZ" altLang="cs-CZ" dirty="0"/>
              <a:t>, 2012)</a:t>
            </a:r>
          </a:p>
        </p:txBody>
      </p:sp>
      <p:pic>
        <p:nvPicPr>
          <p:cNvPr id="154628" name="Obrázek 3">
            <a:extLst>
              <a:ext uri="{FF2B5EF4-FFF2-40B4-BE49-F238E27FC236}">
                <a16:creationId xmlns:a16="http://schemas.microsoft.com/office/drawing/2014/main" id="{928F5958-1ACA-4987-B247-1BB4CDDDE9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991" y="1889186"/>
            <a:ext cx="10837708" cy="495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5F04DB-4FCD-4B12-A632-D637433ACCF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360A7C6-FEC5-48D2-ACC4-3827E6FA5C47}"/>
              </a:ext>
            </a:extLst>
          </p:cNvPr>
          <p:cNvSpPr>
            <a:spLocks noGrp="1"/>
          </p:cNvSpPr>
          <p:nvPr>
            <p:ph idx="1"/>
          </p:nvPr>
        </p:nvSpPr>
        <p:spPr/>
        <p:txBody>
          <a:bodyPr>
            <a:normAutofit/>
          </a:bodyPr>
          <a:lstStyle/>
          <a:p>
            <a:pPr marL="0" indent="0" algn="ctr">
              <a:buNone/>
            </a:pPr>
            <a:r>
              <a:rPr lang="cs-CZ" sz="9600" dirty="0"/>
              <a:t>5</a:t>
            </a:r>
          </a:p>
        </p:txBody>
      </p:sp>
    </p:spTree>
    <p:extLst>
      <p:ext uri="{BB962C8B-B14F-4D97-AF65-F5344CB8AC3E}">
        <p14:creationId xmlns:p14="http://schemas.microsoft.com/office/powerpoint/2010/main" val="2877653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90B8E3-AB41-4EBA-A44B-60D5FAE9B8B4}"/>
              </a:ext>
            </a:extLst>
          </p:cNvPr>
          <p:cNvSpPr>
            <a:spLocks noGrp="1"/>
          </p:cNvSpPr>
          <p:nvPr>
            <p:ph type="ctrTitle"/>
          </p:nvPr>
        </p:nvSpPr>
        <p:spPr>
          <a:xfrm>
            <a:off x="1403927" y="0"/>
            <a:ext cx="9144000" cy="678728"/>
          </a:xfrm>
        </p:spPr>
        <p:txBody>
          <a:bodyPr>
            <a:normAutofit/>
          </a:bodyPr>
          <a:lstStyle/>
          <a:p>
            <a:r>
              <a:rPr lang="cs-CZ" sz="3600" dirty="0"/>
              <a:t>VÝCHODISKA LEGISLATIVNÍCH ZMĚN</a:t>
            </a:r>
          </a:p>
        </p:txBody>
      </p:sp>
      <p:sp>
        <p:nvSpPr>
          <p:cNvPr id="3" name="Podnadpis 2">
            <a:extLst>
              <a:ext uri="{FF2B5EF4-FFF2-40B4-BE49-F238E27FC236}">
                <a16:creationId xmlns:a16="http://schemas.microsoft.com/office/drawing/2014/main" id="{5A9B37F2-AB74-4ED5-A8A0-47053A699304}"/>
              </a:ext>
            </a:extLst>
          </p:cNvPr>
          <p:cNvSpPr>
            <a:spLocks noGrp="1"/>
          </p:cNvSpPr>
          <p:nvPr>
            <p:ph type="subTitle" idx="1"/>
          </p:nvPr>
        </p:nvSpPr>
        <p:spPr>
          <a:xfrm>
            <a:off x="240144" y="766618"/>
            <a:ext cx="11951855" cy="6091382"/>
          </a:xfrm>
        </p:spPr>
        <p:txBody>
          <a:bodyPr>
            <a:noAutofit/>
          </a:bodyPr>
          <a:lstStyle/>
          <a:p>
            <a:pPr algn="l"/>
            <a:r>
              <a:rPr lang="cs-CZ" sz="2600" dirty="0"/>
              <a:t>Závazky České republiky vyplývají z </a:t>
            </a:r>
          </a:p>
          <a:p>
            <a:pPr marL="342900" indent="-342900" algn="l">
              <a:buFont typeface="Arial" panose="020B0604020202020204" pitchFamily="34" charset="0"/>
              <a:buChar char="•"/>
            </a:pPr>
            <a:r>
              <a:rPr lang="cs-CZ" sz="2600" b="1" dirty="0"/>
              <a:t>Úmluvy o právech osob se zdravotním postižením </a:t>
            </a:r>
            <a:endParaRPr lang="cs-CZ" sz="2600" dirty="0"/>
          </a:p>
          <a:p>
            <a:pPr marL="342900" indent="-342900" algn="l">
              <a:buFont typeface="Arial" panose="020B0604020202020204" pitchFamily="34" charset="0"/>
              <a:buChar char="•"/>
            </a:pPr>
            <a:r>
              <a:rPr lang="cs-CZ" sz="2600" b="1" dirty="0"/>
              <a:t>rozsudku Evropského soudu pro lidská práva </a:t>
            </a:r>
            <a:r>
              <a:rPr lang="cs-CZ" sz="2600" dirty="0"/>
              <a:t>ve věci D. H. a ostatní proti České republice </a:t>
            </a:r>
          </a:p>
          <a:p>
            <a:pPr marL="342900" indent="-342900" algn="l">
              <a:buFont typeface="Arial" panose="020B0604020202020204" pitchFamily="34" charset="0"/>
              <a:buChar char="•"/>
            </a:pPr>
            <a:r>
              <a:rPr lang="cs-CZ" sz="2600" b="1" dirty="0"/>
              <a:t>rozdílné praxe v oblasti financování podpory žáků se SVP v krajích</a:t>
            </a:r>
          </a:p>
          <a:p>
            <a:pPr algn="l"/>
            <a:r>
              <a:rPr lang="cs-CZ" sz="2600" dirty="0"/>
              <a:t>Původní kategorizace žáků se SVP vycházející z </a:t>
            </a:r>
            <a:r>
              <a:rPr lang="cs-CZ" sz="2600" b="1" dirty="0"/>
              <a:t>horizontálního členění </a:t>
            </a:r>
            <a:r>
              <a:rPr lang="cs-CZ" sz="2600" dirty="0"/>
              <a:t>na žáky se zdravotním postižením, zdravotním znevýhodněním a sociálním znevýhodněním měla výrazné limity: školy dostávaly zvýšené finanční prostředky formou příplatku k normativu </a:t>
            </a:r>
            <a:r>
              <a:rPr lang="cs-CZ" sz="2600" dirty="0">
                <a:solidFill>
                  <a:srgbClr val="0000FF"/>
                </a:solidFill>
              </a:rPr>
              <a:t>pouze na žáky se zdravotním postižením</a:t>
            </a:r>
            <a:r>
              <a:rPr lang="cs-CZ" sz="2600" dirty="0"/>
              <a:t>. </a:t>
            </a:r>
            <a:r>
              <a:rPr lang="cs-CZ" sz="2600" i="1" dirty="0"/>
              <a:t>Např. za zdravotní postižení byly považovány pouze </a:t>
            </a:r>
            <a:r>
              <a:rPr lang="cs-CZ" sz="2600" b="1" i="1" dirty="0"/>
              <a:t>vývojové poruchy chování </a:t>
            </a:r>
            <a:r>
              <a:rPr lang="cs-CZ" sz="2600" i="1" dirty="0"/>
              <a:t>na podkladě ADHD, poruchy chování v důsledku psychiatrické diagnózy za zdravotní postižení považovány nebyly. To mělo dopad na financování podpory, zatímco v případě vývojové poruchy chování škola dostávala příplatek k normativu na žáka, v případě poruchy chování, která nepramenila z ADHD, nedostávala žádné prostředky navíc, přestože dopad poruchy do vzdělávání byl značný. </a:t>
            </a:r>
            <a:endParaRPr lang="cs-CZ" sz="2600" dirty="0"/>
          </a:p>
        </p:txBody>
      </p:sp>
    </p:spTree>
    <p:extLst>
      <p:ext uri="{BB962C8B-B14F-4D97-AF65-F5344CB8AC3E}">
        <p14:creationId xmlns:p14="http://schemas.microsoft.com/office/powerpoint/2010/main" val="28330381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CB1110-3F7A-447B-A1F7-794C3C7A3D9B}"/>
              </a:ext>
            </a:extLst>
          </p:cNvPr>
          <p:cNvSpPr>
            <a:spLocks noGrp="1"/>
          </p:cNvSpPr>
          <p:nvPr>
            <p:ph type="title"/>
          </p:nvPr>
        </p:nvSpPr>
        <p:spPr>
          <a:xfrm>
            <a:off x="838200" y="0"/>
            <a:ext cx="10515600" cy="831273"/>
          </a:xfrm>
        </p:spPr>
        <p:txBody>
          <a:bodyPr/>
          <a:lstStyle/>
          <a:p>
            <a:r>
              <a:rPr lang="cs-CZ" dirty="0"/>
              <a:t>ZMĚNY</a:t>
            </a:r>
          </a:p>
        </p:txBody>
      </p:sp>
      <p:sp>
        <p:nvSpPr>
          <p:cNvPr id="3" name="Zástupný obsah 2">
            <a:extLst>
              <a:ext uri="{FF2B5EF4-FFF2-40B4-BE49-F238E27FC236}">
                <a16:creationId xmlns:a16="http://schemas.microsoft.com/office/drawing/2014/main" id="{293803AF-8E4F-4C50-8AE5-687A33B711D0}"/>
              </a:ext>
            </a:extLst>
          </p:cNvPr>
          <p:cNvSpPr>
            <a:spLocks noGrp="1"/>
          </p:cNvSpPr>
          <p:nvPr>
            <p:ph idx="1"/>
          </p:nvPr>
        </p:nvSpPr>
        <p:spPr>
          <a:xfrm>
            <a:off x="212436" y="951346"/>
            <a:ext cx="11979564" cy="5906654"/>
          </a:xfrm>
        </p:spPr>
        <p:txBody>
          <a:bodyPr/>
          <a:lstStyle/>
          <a:p>
            <a:pPr marL="0" indent="0">
              <a:buNone/>
            </a:pPr>
            <a:r>
              <a:rPr lang="cs-CZ" dirty="0"/>
              <a:t>Nová definice žáků se SVP vychází z </a:t>
            </a:r>
            <a:r>
              <a:rPr lang="cs-CZ" b="1" dirty="0">
                <a:solidFill>
                  <a:srgbClr val="0000FF"/>
                </a:solidFill>
              </a:rPr>
              <a:t>vertikálního členění </a:t>
            </a:r>
            <a:r>
              <a:rPr lang="cs-CZ" b="1" dirty="0"/>
              <a:t>podle míry podpory a konkrétních podpůrných opatření</a:t>
            </a:r>
            <a:r>
              <a:rPr lang="cs-CZ" dirty="0"/>
              <a:t>, která žák potřebuje ve vzdělávání. Tato podpůrná opatření jsou </a:t>
            </a:r>
            <a:r>
              <a:rPr lang="cs-CZ" b="1" dirty="0"/>
              <a:t>nároková pro všechny žáky se SVP, </a:t>
            </a:r>
            <a:r>
              <a:rPr lang="cs-CZ" dirty="0"/>
              <a:t>tedy i žáky, kteří mají podle dřívější terminologie </a:t>
            </a:r>
            <a:r>
              <a:rPr lang="cs-CZ" dirty="0">
                <a:solidFill>
                  <a:srgbClr val="0000FF"/>
                </a:solidFill>
              </a:rPr>
              <a:t>sociální nebo zdravotní znevýhodnění</a:t>
            </a:r>
            <a:r>
              <a:rPr lang="cs-CZ" b="1" dirty="0"/>
              <a:t>. </a:t>
            </a:r>
            <a:endParaRPr lang="cs-CZ" dirty="0"/>
          </a:p>
          <a:p>
            <a:pPr marL="0" indent="0">
              <a:buNone/>
            </a:pPr>
            <a:r>
              <a:rPr lang="cs-CZ" dirty="0"/>
              <a:t>Podpůrná opatření mají stanovenou </a:t>
            </a:r>
            <a:r>
              <a:rPr lang="cs-CZ" b="1" dirty="0"/>
              <a:t>jednotnou normovanou finanční náročnost, </a:t>
            </a:r>
            <a:r>
              <a:rPr lang="cs-CZ" dirty="0"/>
              <a:t>která je závazná ve všech krajích ČR. </a:t>
            </a:r>
          </a:p>
          <a:p>
            <a:pPr marL="0" indent="0">
              <a:buNone/>
            </a:pPr>
            <a:r>
              <a:rPr lang="cs-CZ" dirty="0"/>
              <a:t>Nová </a:t>
            </a:r>
            <a:r>
              <a:rPr lang="cs-CZ" b="1" dirty="0"/>
              <a:t>definice žáků se SVP </a:t>
            </a:r>
            <a:r>
              <a:rPr lang="cs-CZ" dirty="0"/>
              <a:t>uvedená v § 16 odst. 1 zní: </a:t>
            </a:r>
          </a:p>
          <a:p>
            <a:r>
              <a:rPr lang="cs-CZ" i="1" dirty="0"/>
              <a:t>Dítětem, žákem a studentem se SVP je osoba, která k naplnění svých vzdělávacích možností nebo k uplatnění nebo užívání svých práv na rovnoprávném základě s ostatními </a:t>
            </a:r>
            <a:r>
              <a:rPr lang="cs-CZ" b="1" i="1" dirty="0"/>
              <a:t>potřebuje poskytnutí </a:t>
            </a:r>
            <a:r>
              <a:rPr lang="cs-CZ" b="1" i="1" dirty="0">
                <a:solidFill>
                  <a:srgbClr val="0000FF"/>
                </a:solidFill>
              </a:rPr>
              <a:t>podpůrných opatření</a:t>
            </a:r>
            <a:r>
              <a:rPr lang="cs-CZ" b="1" i="1" dirty="0"/>
              <a:t>. </a:t>
            </a:r>
            <a:endParaRPr lang="cs-CZ" dirty="0"/>
          </a:p>
          <a:p>
            <a:r>
              <a:rPr lang="cs-CZ" i="1" dirty="0"/>
              <a:t>Podpůrnými opatřeními se rozumí n</a:t>
            </a:r>
            <a:r>
              <a:rPr lang="cs-CZ" b="1" i="1" dirty="0"/>
              <a:t>ezbytné úpravy ve vzdělávání a školských službách </a:t>
            </a:r>
            <a:r>
              <a:rPr lang="cs-CZ" i="1" dirty="0"/>
              <a:t>odpovídající zdravotnímu stavu, kulturnímu prostředí nebo jiným životním podmínkám dítěte, žáka nebo studenta. </a:t>
            </a:r>
            <a:endParaRPr lang="cs-CZ" dirty="0"/>
          </a:p>
          <a:p>
            <a:pPr marL="0" indent="0">
              <a:buNone/>
            </a:pPr>
            <a:endParaRPr lang="cs-CZ" dirty="0"/>
          </a:p>
        </p:txBody>
      </p:sp>
    </p:spTree>
    <p:extLst>
      <p:ext uri="{BB962C8B-B14F-4D97-AF65-F5344CB8AC3E}">
        <p14:creationId xmlns:p14="http://schemas.microsoft.com/office/powerpoint/2010/main" val="21557944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p:cNvSpPr>
            <a:spLocks noGrp="1"/>
          </p:cNvSpPr>
          <p:nvPr>
            <p:ph type="title"/>
          </p:nvPr>
        </p:nvSpPr>
        <p:spPr>
          <a:xfrm>
            <a:off x="180158" y="0"/>
            <a:ext cx="7886700" cy="581891"/>
          </a:xfrm>
        </p:spPr>
        <p:txBody>
          <a:bodyPr>
            <a:normAutofit fontScale="90000"/>
          </a:bodyPr>
          <a:lstStyle/>
          <a:p>
            <a:pPr eaLnBrk="1" hangingPunct="1"/>
            <a:r>
              <a:rPr lang="cs-CZ" altLang="cs-CZ" sz="3600" b="1" dirty="0"/>
              <a:t>ZMĚNA LEGISLATIVY</a:t>
            </a:r>
          </a:p>
        </p:txBody>
      </p:sp>
      <p:sp>
        <p:nvSpPr>
          <p:cNvPr id="3" name="Zástupný symbol pro obsah 2"/>
          <p:cNvSpPr>
            <a:spLocks noGrp="1"/>
          </p:cNvSpPr>
          <p:nvPr>
            <p:ph idx="1"/>
          </p:nvPr>
        </p:nvSpPr>
        <p:spPr>
          <a:xfrm>
            <a:off x="0" y="517236"/>
            <a:ext cx="12192000" cy="6340764"/>
          </a:xfrm>
        </p:spPr>
        <p:txBody>
          <a:bodyPr rtlCol="0">
            <a:noAutofit/>
          </a:bodyPr>
          <a:lstStyle/>
          <a:p>
            <a:pPr marL="0" indent="0">
              <a:lnSpc>
                <a:spcPct val="100000"/>
              </a:lnSpc>
              <a:spcBef>
                <a:spcPts val="0"/>
              </a:spcBef>
              <a:buNone/>
              <a:defRPr/>
            </a:pPr>
            <a:r>
              <a:rPr lang="cs-CZ" sz="2400" dirty="0"/>
              <a:t> </a:t>
            </a:r>
            <a:r>
              <a:rPr lang="cs-CZ" sz="2400" b="1" dirty="0"/>
              <a:t>§16 zákona 561/2004 Sb</a:t>
            </a:r>
            <a:r>
              <a:rPr lang="cs-CZ" sz="2400" dirty="0"/>
              <a:t>., o předškolním, základním, středním, vyšším odborném a jiném vzdělávání (školský zákon), ve znění pozdějších předpisů.</a:t>
            </a:r>
          </a:p>
          <a:p>
            <a:pPr marL="0" indent="0">
              <a:lnSpc>
                <a:spcPct val="100000"/>
              </a:lnSpc>
              <a:spcBef>
                <a:spcPts val="0"/>
              </a:spcBef>
              <a:buNone/>
              <a:defRPr/>
            </a:pPr>
            <a:r>
              <a:rPr lang="cs-CZ" sz="2400" i="1" dirty="0"/>
              <a:t>Vzdělávání dětí, žáků a studentů se speciálními vzdělávacími potřebami</a:t>
            </a:r>
            <a:endParaRPr lang="cs-CZ" sz="2400" dirty="0"/>
          </a:p>
          <a:p>
            <a:pPr marL="0" indent="0">
              <a:lnSpc>
                <a:spcPct val="100000"/>
              </a:lnSpc>
              <a:spcBef>
                <a:spcPts val="0"/>
              </a:spcBef>
              <a:buNone/>
              <a:defRPr/>
            </a:pPr>
            <a:r>
              <a:rPr lang="cs-CZ" sz="2400" i="1" dirty="0"/>
              <a:t>(1) Dítětem, žákem a studentem se </a:t>
            </a:r>
            <a:r>
              <a:rPr lang="cs-CZ" sz="2400" b="1" i="1" dirty="0"/>
              <a:t>speciálními vzdělávacími potřebami </a:t>
            </a:r>
            <a:r>
              <a:rPr lang="cs-CZ" sz="2400" i="1" dirty="0"/>
              <a:t>je osoba se zdravotním postižením, zdravotním znevýhodněním nebo sociálním znevýhodněním.</a:t>
            </a:r>
            <a:endParaRPr lang="cs-CZ" sz="2400" dirty="0"/>
          </a:p>
          <a:p>
            <a:pPr marL="0" indent="0">
              <a:lnSpc>
                <a:spcPct val="100000"/>
              </a:lnSpc>
              <a:spcBef>
                <a:spcPts val="0"/>
              </a:spcBef>
              <a:buNone/>
              <a:defRPr/>
            </a:pPr>
            <a:r>
              <a:rPr lang="cs-CZ" sz="2400" i="1" dirty="0"/>
              <a:t>(2) </a:t>
            </a:r>
            <a:r>
              <a:rPr lang="cs-CZ" sz="2400" b="1" i="1" dirty="0">
                <a:solidFill>
                  <a:srgbClr val="0000FF"/>
                </a:solidFill>
              </a:rPr>
              <a:t>Zdravotním postižením </a:t>
            </a:r>
            <a:r>
              <a:rPr lang="cs-CZ" sz="2400" i="1" dirty="0"/>
              <a:t>je pro účely tohoto zákona mentální, tělesné, zrakové nebo sluchové postižení, vady řeči, souběžné postižení více vadami, autismus a vývojové poruchy učení nebo chování.</a:t>
            </a:r>
          </a:p>
          <a:p>
            <a:pPr marL="0" indent="0">
              <a:lnSpc>
                <a:spcPct val="100000"/>
              </a:lnSpc>
              <a:spcBef>
                <a:spcPts val="0"/>
              </a:spcBef>
              <a:buNone/>
              <a:defRPr/>
            </a:pPr>
            <a:r>
              <a:rPr lang="cs-CZ" sz="2400" i="1" dirty="0"/>
              <a:t>(3) </a:t>
            </a:r>
            <a:r>
              <a:rPr lang="cs-CZ" sz="2400" b="1" i="1" dirty="0">
                <a:solidFill>
                  <a:srgbClr val="0000FF"/>
                </a:solidFill>
              </a:rPr>
              <a:t>Zdravotním znevýhodněním </a:t>
            </a:r>
            <a:r>
              <a:rPr lang="cs-CZ" sz="2400" i="1" dirty="0"/>
              <a:t>je pro účely tohoto zákona zdravotní oslabení, dlouhodobá nemoc nebo lehčí zdravotní poruchy vedoucí k poruchám učení a chování, které vyžadují zohlednění při vzdělávání.</a:t>
            </a:r>
            <a:endParaRPr lang="cs-CZ" sz="2400" dirty="0"/>
          </a:p>
          <a:p>
            <a:pPr marL="0" indent="0">
              <a:lnSpc>
                <a:spcPct val="100000"/>
              </a:lnSpc>
              <a:spcBef>
                <a:spcPts val="0"/>
              </a:spcBef>
              <a:buNone/>
              <a:defRPr/>
            </a:pPr>
            <a:r>
              <a:rPr lang="cs-CZ" sz="2400" i="1" dirty="0"/>
              <a:t>(4) </a:t>
            </a:r>
            <a:r>
              <a:rPr lang="cs-CZ" sz="2400" b="1" i="1" dirty="0">
                <a:solidFill>
                  <a:srgbClr val="0000FF"/>
                </a:solidFill>
              </a:rPr>
              <a:t>Sociálním znevýhodněním </a:t>
            </a:r>
            <a:r>
              <a:rPr lang="cs-CZ" sz="2400" i="1" dirty="0"/>
              <a:t>je pro účely tohoto zákona a) rodinné prostředí s nízkým sociálně kulturním postavením, ohrožení sociálně patologickými jevy, b) nařízená ústavní výchova nebo uložená ochranná výchova, nebo c) postavení azylanta</a:t>
            </a:r>
            <a:endParaRPr lang="cs-CZ" sz="2400" dirty="0"/>
          </a:p>
          <a:p>
            <a:pPr marL="0" indent="0">
              <a:lnSpc>
                <a:spcPct val="100000"/>
              </a:lnSpc>
              <a:spcBef>
                <a:spcPts val="0"/>
              </a:spcBef>
              <a:buNone/>
              <a:defRPr/>
            </a:pPr>
            <a:r>
              <a:rPr lang="cs-CZ" sz="2400" i="1" dirty="0"/>
              <a:t>(5) Speciální vzdělávací potřeby dětí, žáků a studentů zjišťuje školské poradenské zařízení.</a:t>
            </a:r>
            <a:endParaRPr lang="cs-CZ" sz="2400" dirty="0"/>
          </a:p>
          <a:p>
            <a:pPr marL="0" indent="0">
              <a:lnSpc>
                <a:spcPct val="100000"/>
              </a:lnSpc>
              <a:spcBef>
                <a:spcPts val="0"/>
              </a:spcBef>
              <a:buNone/>
              <a:defRPr/>
            </a:pPr>
            <a:r>
              <a:rPr lang="cs-CZ" sz="2400" i="1" dirty="0"/>
              <a:t>(6) Děti, žáci a studenti se speciálními vzdělávacími potřebami mají právo na vzdělávání, jehož obsah, formy a metody odpovídají jejich vzdělávacím potřebám.</a:t>
            </a:r>
            <a:endParaRPr lang="cs-CZ" sz="2400" dirty="0"/>
          </a:p>
        </p:txBody>
      </p:sp>
    </p:spTree>
    <p:extLst>
      <p:ext uri="{BB962C8B-B14F-4D97-AF65-F5344CB8AC3E}">
        <p14:creationId xmlns:p14="http://schemas.microsoft.com/office/powerpoint/2010/main" val="3853658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95B5A72D-230D-4808-97D6-953C527813E0}"/>
              </a:ext>
            </a:extLst>
          </p:cNvPr>
          <p:cNvSpPr>
            <a:spLocks noGrp="1"/>
          </p:cNvSpPr>
          <p:nvPr>
            <p:ph type="title"/>
          </p:nvPr>
        </p:nvSpPr>
        <p:spPr>
          <a:xfrm>
            <a:off x="0" y="0"/>
            <a:ext cx="2520950" cy="5503863"/>
          </a:xfrm>
        </p:spPr>
        <p:txBody>
          <a:bodyPr/>
          <a:lstStyle/>
          <a:p>
            <a:pPr eaLnBrk="1" hangingPunct="1"/>
            <a:r>
              <a:rPr lang="cs-CZ" altLang="cs-CZ" sz="3200" b="1"/>
              <a:t>PĚTIPÓLOVÝ MODEL VÝCHOVY</a:t>
            </a:r>
            <a:br>
              <a:rPr lang="cs-CZ" altLang="cs-CZ" sz="3200" b="1"/>
            </a:br>
            <a:br>
              <a:rPr lang="cs-CZ" altLang="cs-CZ" sz="3200" b="1"/>
            </a:br>
            <a:r>
              <a:rPr lang="cs-CZ" altLang="cs-CZ" sz="3200" b="1">
                <a:solidFill>
                  <a:srgbClr val="0000FF"/>
                </a:solidFill>
              </a:rPr>
              <a:t>ZÁKLADNÍ ČINITELÉ</a:t>
            </a:r>
            <a:br>
              <a:rPr lang="cs-CZ" altLang="cs-CZ" sz="3200" b="1">
                <a:solidFill>
                  <a:srgbClr val="0000FF"/>
                </a:solidFill>
              </a:rPr>
            </a:br>
            <a:br>
              <a:rPr lang="cs-CZ" altLang="cs-CZ" sz="3200" b="1">
                <a:solidFill>
                  <a:srgbClr val="0000FF"/>
                </a:solidFill>
              </a:rPr>
            </a:br>
            <a:r>
              <a:rPr lang="cs-CZ" altLang="cs-CZ" sz="3200" b="1">
                <a:solidFill>
                  <a:srgbClr val="0000FF"/>
                </a:solidFill>
              </a:rPr>
              <a:t>ZÁKLADNÍ KATEGORIE</a:t>
            </a:r>
          </a:p>
        </p:txBody>
      </p:sp>
      <p:pic>
        <p:nvPicPr>
          <p:cNvPr id="10243" name="Zástupný symbol pro obsah 1">
            <a:extLst>
              <a:ext uri="{FF2B5EF4-FFF2-40B4-BE49-F238E27FC236}">
                <a16:creationId xmlns:a16="http://schemas.microsoft.com/office/drawing/2014/main" id="{3F7224BF-1A6B-4DA1-BDF4-3792F4958C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256" t="47371" r="7326" b="11690"/>
          <a:stretch>
            <a:fillRect/>
          </a:stretch>
        </p:blipFill>
        <p:spPr>
          <a:xfrm>
            <a:off x="2098675" y="-114300"/>
            <a:ext cx="10198100" cy="6883400"/>
          </a:xfr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dpis 1"/>
          <p:cNvSpPr>
            <a:spLocks noGrp="1"/>
          </p:cNvSpPr>
          <p:nvPr>
            <p:ph type="title"/>
          </p:nvPr>
        </p:nvSpPr>
        <p:spPr>
          <a:xfrm>
            <a:off x="511629" y="0"/>
            <a:ext cx="10515600" cy="706029"/>
          </a:xfrm>
        </p:spPr>
        <p:txBody>
          <a:bodyPr/>
          <a:lstStyle/>
          <a:p>
            <a:pPr algn="ctr" eaLnBrk="1" hangingPunct="1"/>
            <a:r>
              <a:rPr lang="cs-CZ" altLang="cs-CZ" sz="3600" b="1" dirty="0"/>
              <a:t>2011</a:t>
            </a:r>
          </a:p>
        </p:txBody>
      </p:sp>
      <p:sp>
        <p:nvSpPr>
          <p:cNvPr id="68611" name="Zástupný symbol pro obsah 2"/>
          <p:cNvSpPr>
            <a:spLocks noGrp="1"/>
          </p:cNvSpPr>
          <p:nvPr>
            <p:ph idx="1"/>
          </p:nvPr>
        </p:nvSpPr>
        <p:spPr>
          <a:xfrm>
            <a:off x="0" y="1071154"/>
            <a:ext cx="12192000" cy="5786845"/>
          </a:xfrm>
        </p:spPr>
        <p:txBody>
          <a:bodyPr>
            <a:normAutofit/>
          </a:bodyPr>
          <a:lstStyle/>
          <a:p>
            <a:pPr marL="0" indent="0" eaLnBrk="1" hangingPunct="1">
              <a:buNone/>
            </a:pPr>
            <a:r>
              <a:rPr lang="cs-CZ" altLang="cs-CZ" b="1" i="1" dirty="0"/>
              <a:t>§ 36 Školského zákona</a:t>
            </a:r>
            <a:endParaRPr lang="cs-CZ" altLang="cs-CZ" b="1" dirty="0"/>
          </a:p>
          <a:p>
            <a:pPr eaLnBrk="1" hangingPunct="1"/>
            <a:r>
              <a:rPr lang="cs-CZ" altLang="cs-CZ" i="1" dirty="0"/>
              <a:t>Plnění povinnosti školní docházky</a:t>
            </a:r>
            <a:endParaRPr lang="cs-CZ" altLang="cs-CZ" dirty="0"/>
          </a:p>
          <a:p>
            <a:pPr marL="0" indent="0" eaLnBrk="1" hangingPunct="1">
              <a:buNone/>
            </a:pPr>
            <a:r>
              <a:rPr lang="cs-CZ" altLang="cs-CZ" i="1" dirty="0"/>
              <a:t>(5) Žák plní povinnou školní docházku v základní škole zřízené obcí nebo svazkem obcí se sídlem ve školském obvodu (§ 178 odst. 2), v němž má žák místo trvalého pobytu (dále jen „</a:t>
            </a:r>
            <a:r>
              <a:rPr lang="cs-CZ" altLang="cs-CZ" i="1" dirty="0">
                <a:solidFill>
                  <a:srgbClr val="0000FF"/>
                </a:solidFill>
              </a:rPr>
              <a:t>spádová škola</a:t>
            </a:r>
            <a:r>
              <a:rPr lang="cs-CZ" altLang="cs-CZ" i="1" dirty="0"/>
              <a:t>“), pokud zákonný zástupce nezvolí pro žáka jinou než spádovou školu.</a:t>
            </a:r>
            <a:endParaRPr lang="cs-CZ" altLang="cs-CZ" dirty="0"/>
          </a:p>
          <a:p>
            <a:pPr marL="0" indent="0" eaLnBrk="1" hangingPunct="1">
              <a:buNone/>
            </a:pPr>
            <a:r>
              <a:rPr lang="cs-CZ" altLang="cs-CZ" b="1" i="1" dirty="0"/>
              <a:t>§3 vyhlášky č. 147/2011 Sb.</a:t>
            </a:r>
            <a:r>
              <a:rPr lang="cs-CZ" altLang="cs-CZ" i="1" dirty="0"/>
              <a:t> o vzdělávání dětí, žáků a studentů se speciálními potřebami a dětí, žáků a studentů mimořádně nadaných</a:t>
            </a:r>
            <a:endParaRPr lang="cs-CZ" altLang="cs-CZ" dirty="0"/>
          </a:p>
          <a:p>
            <a:pPr eaLnBrk="1" hangingPunct="1"/>
            <a:r>
              <a:rPr lang="cs-CZ" altLang="cs-CZ" i="1" dirty="0"/>
              <a:t>Formy speciálního vzdělávání žáků se zdravotním postižením.</a:t>
            </a:r>
            <a:endParaRPr lang="cs-CZ" altLang="cs-CZ" dirty="0"/>
          </a:p>
          <a:p>
            <a:pPr marL="0" indent="0" eaLnBrk="1" hangingPunct="1">
              <a:buNone/>
            </a:pPr>
            <a:r>
              <a:rPr lang="cs-CZ" altLang="cs-CZ" i="1" dirty="0"/>
              <a:t>(4) Žák se zdravotním postižením se přednostně vzdělává formou</a:t>
            </a:r>
            <a:r>
              <a:rPr lang="cs-CZ" altLang="cs-CZ" dirty="0"/>
              <a:t> </a:t>
            </a:r>
            <a:r>
              <a:rPr lang="cs-CZ" altLang="cs-CZ" i="1" dirty="0">
                <a:solidFill>
                  <a:srgbClr val="0000FF"/>
                </a:solidFill>
              </a:rPr>
              <a:t>individuální integrace v běžné škole</a:t>
            </a:r>
            <a:r>
              <a:rPr lang="cs-CZ" altLang="cs-CZ" i="1" dirty="0"/>
              <a:t>, pokud to odpovídá jeho potřebám a možnostem a podmínkám a možnostem školy.</a:t>
            </a:r>
            <a:endParaRPr lang="cs-CZ" altLang="cs-CZ" dirty="0"/>
          </a:p>
          <a:p>
            <a:pPr eaLnBrk="1" hangingPunct="1"/>
            <a:endParaRPr lang="cs-CZ" altLang="cs-CZ" dirty="0"/>
          </a:p>
        </p:txBody>
      </p:sp>
    </p:spTree>
    <p:extLst>
      <p:ext uri="{BB962C8B-B14F-4D97-AF65-F5344CB8AC3E}">
        <p14:creationId xmlns:p14="http://schemas.microsoft.com/office/powerpoint/2010/main" val="5214622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dpis 1"/>
          <p:cNvSpPr>
            <a:spLocks noGrp="1"/>
          </p:cNvSpPr>
          <p:nvPr>
            <p:ph type="title"/>
          </p:nvPr>
        </p:nvSpPr>
        <p:spPr/>
        <p:txBody>
          <a:bodyPr/>
          <a:lstStyle/>
          <a:p>
            <a:pPr eaLnBrk="1" hangingPunct="1"/>
            <a:r>
              <a:rPr lang="cs-CZ" altLang="cs-CZ" b="1" dirty="0"/>
              <a:t>82/2015 Sb. novela zákona č. 561/2004 Sb., </a:t>
            </a:r>
          </a:p>
        </p:txBody>
      </p:sp>
      <p:sp>
        <p:nvSpPr>
          <p:cNvPr id="69635" name="Zástupný symbol pro obsah 2"/>
          <p:cNvSpPr>
            <a:spLocks noGrp="1"/>
          </p:cNvSpPr>
          <p:nvPr>
            <p:ph idx="1"/>
          </p:nvPr>
        </p:nvSpPr>
        <p:spPr>
          <a:xfrm>
            <a:off x="457200" y="1690688"/>
            <a:ext cx="11734800" cy="5167311"/>
          </a:xfrm>
        </p:spPr>
        <p:txBody>
          <a:bodyPr/>
          <a:lstStyle/>
          <a:p>
            <a:pPr eaLnBrk="1" hangingPunct="1"/>
            <a:r>
              <a:rPr lang="cs-CZ" altLang="cs-CZ" dirty="0"/>
              <a:t>§ 16; § 16 a; § 16 b; </a:t>
            </a:r>
          </a:p>
          <a:p>
            <a:pPr eaLnBrk="1" hangingPunct="1"/>
            <a:r>
              <a:rPr lang="cs-CZ" altLang="cs-CZ" dirty="0"/>
              <a:t>Změna pojetí žáků se speciálními vzdělávacími potřebami</a:t>
            </a:r>
          </a:p>
        </p:txBody>
      </p:sp>
      <p:graphicFrame>
        <p:nvGraphicFramePr>
          <p:cNvPr id="18" name="Tabulka 17"/>
          <p:cNvGraphicFramePr>
            <a:graphicFrameLocks noGrp="1"/>
          </p:cNvGraphicFramePr>
          <p:nvPr/>
        </p:nvGraphicFramePr>
        <p:xfrm>
          <a:off x="718460" y="3229476"/>
          <a:ext cx="10776850" cy="1629907"/>
        </p:xfrm>
        <a:graphic>
          <a:graphicData uri="http://schemas.openxmlformats.org/drawingml/2006/table">
            <a:tbl>
              <a:tblPr firstRow="1" bandRow="1">
                <a:tableStyleId>{5940675A-B579-460E-94D1-54222C63F5DA}</a:tableStyleId>
              </a:tblPr>
              <a:tblGrid>
                <a:gridCol w="1077685">
                  <a:extLst>
                    <a:ext uri="{9D8B030D-6E8A-4147-A177-3AD203B41FA5}">
                      <a16:colId xmlns:a16="http://schemas.microsoft.com/office/drawing/2014/main" val="20000"/>
                    </a:ext>
                  </a:extLst>
                </a:gridCol>
                <a:gridCol w="1077685">
                  <a:extLst>
                    <a:ext uri="{9D8B030D-6E8A-4147-A177-3AD203B41FA5}">
                      <a16:colId xmlns:a16="http://schemas.microsoft.com/office/drawing/2014/main" val="20001"/>
                    </a:ext>
                  </a:extLst>
                </a:gridCol>
                <a:gridCol w="1077685">
                  <a:extLst>
                    <a:ext uri="{9D8B030D-6E8A-4147-A177-3AD203B41FA5}">
                      <a16:colId xmlns:a16="http://schemas.microsoft.com/office/drawing/2014/main" val="20002"/>
                    </a:ext>
                  </a:extLst>
                </a:gridCol>
                <a:gridCol w="1077685">
                  <a:extLst>
                    <a:ext uri="{9D8B030D-6E8A-4147-A177-3AD203B41FA5}">
                      <a16:colId xmlns:a16="http://schemas.microsoft.com/office/drawing/2014/main" val="20003"/>
                    </a:ext>
                  </a:extLst>
                </a:gridCol>
                <a:gridCol w="1077685">
                  <a:extLst>
                    <a:ext uri="{9D8B030D-6E8A-4147-A177-3AD203B41FA5}">
                      <a16:colId xmlns:a16="http://schemas.microsoft.com/office/drawing/2014/main" val="20004"/>
                    </a:ext>
                  </a:extLst>
                </a:gridCol>
                <a:gridCol w="1077685">
                  <a:extLst>
                    <a:ext uri="{9D8B030D-6E8A-4147-A177-3AD203B41FA5}">
                      <a16:colId xmlns:a16="http://schemas.microsoft.com/office/drawing/2014/main" val="20005"/>
                    </a:ext>
                  </a:extLst>
                </a:gridCol>
                <a:gridCol w="1077685">
                  <a:extLst>
                    <a:ext uri="{9D8B030D-6E8A-4147-A177-3AD203B41FA5}">
                      <a16:colId xmlns:a16="http://schemas.microsoft.com/office/drawing/2014/main" val="20006"/>
                    </a:ext>
                  </a:extLst>
                </a:gridCol>
                <a:gridCol w="1077685">
                  <a:extLst>
                    <a:ext uri="{9D8B030D-6E8A-4147-A177-3AD203B41FA5}">
                      <a16:colId xmlns:a16="http://schemas.microsoft.com/office/drawing/2014/main" val="20007"/>
                    </a:ext>
                  </a:extLst>
                </a:gridCol>
                <a:gridCol w="1077685">
                  <a:extLst>
                    <a:ext uri="{9D8B030D-6E8A-4147-A177-3AD203B41FA5}">
                      <a16:colId xmlns:a16="http://schemas.microsoft.com/office/drawing/2014/main" val="20008"/>
                    </a:ext>
                  </a:extLst>
                </a:gridCol>
                <a:gridCol w="1077685">
                  <a:extLst>
                    <a:ext uri="{9D8B030D-6E8A-4147-A177-3AD203B41FA5}">
                      <a16:colId xmlns:a16="http://schemas.microsoft.com/office/drawing/2014/main" val="20009"/>
                    </a:ext>
                  </a:extLst>
                </a:gridCol>
              </a:tblGrid>
              <a:tr h="1629907">
                <a:tc>
                  <a:txBody>
                    <a:bodyPr/>
                    <a:lstStyle/>
                    <a:p>
                      <a:r>
                        <a:rPr lang="cs-CZ" sz="2800" dirty="0"/>
                        <a:t>ZP</a:t>
                      </a:r>
                    </a:p>
                  </a:txBody>
                  <a:tcPr marL="68582" marR="68582" marT="34367" marB="34367"/>
                </a:tc>
                <a:tc>
                  <a:txBody>
                    <a:bodyPr/>
                    <a:lstStyle/>
                    <a:p>
                      <a:r>
                        <a:rPr lang="cs-CZ" sz="2800" dirty="0"/>
                        <a:t>TP</a:t>
                      </a:r>
                    </a:p>
                  </a:txBody>
                  <a:tcPr marL="68582" marR="68582" marT="34367" marB="34367"/>
                </a:tc>
                <a:tc>
                  <a:txBody>
                    <a:bodyPr/>
                    <a:lstStyle/>
                    <a:p>
                      <a:r>
                        <a:rPr lang="cs-CZ" sz="2800" dirty="0" err="1"/>
                        <a:t>Smys</a:t>
                      </a:r>
                      <a:r>
                        <a:rPr lang="cs-CZ" sz="2800" dirty="0"/>
                        <a:t>. P</a:t>
                      </a:r>
                    </a:p>
                  </a:txBody>
                  <a:tcPr marL="68582" marR="68582" marT="34367" marB="34367"/>
                </a:tc>
                <a:tc>
                  <a:txBody>
                    <a:bodyPr/>
                    <a:lstStyle/>
                    <a:p>
                      <a:r>
                        <a:rPr lang="cs-CZ" sz="2800" dirty="0"/>
                        <a:t>SZ-azyl</a:t>
                      </a:r>
                    </a:p>
                  </a:txBody>
                  <a:tcPr marL="68582" marR="68582" marT="34367" marB="34367"/>
                </a:tc>
                <a:tc>
                  <a:txBody>
                    <a:bodyPr/>
                    <a:lstStyle/>
                    <a:p>
                      <a:r>
                        <a:rPr lang="cs-CZ" sz="2800" dirty="0"/>
                        <a:t>ADHD</a:t>
                      </a:r>
                    </a:p>
                  </a:txBody>
                  <a:tcPr marL="68582" marR="68582" marT="34367" marB="34367"/>
                </a:tc>
                <a:tc>
                  <a:txBody>
                    <a:bodyPr/>
                    <a:lstStyle/>
                    <a:p>
                      <a:r>
                        <a:rPr lang="cs-CZ" sz="2800" dirty="0"/>
                        <a:t>DYS</a:t>
                      </a:r>
                    </a:p>
                  </a:txBody>
                  <a:tcPr marL="68582" marR="68582" marT="34367" marB="34367"/>
                </a:tc>
                <a:tc>
                  <a:txBody>
                    <a:bodyPr/>
                    <a:lstStyle/>
                    <a:p>
                      <a:r>
                        <a:rPr lang="cs-CZ" sz="2800" dirty="0"/>
                        <a:t>ZZ-</a:t>
                      </a:r>
                      <a:r>
                        <a:rPr lang="cs-CZ" sz="2800" dirty="0" err="1"/>
                        <a:t>epil</a:t>
                      </a:r>
                      <a:endParaRPr lang="cs-CZ" sz="2800" dirty="0"/>
                    </a:p>
                  </a:txBody>
                  <a:tcPr marL="68582" marR="68582" marT="34367" marB="34367"/>
                </a:tc>
                <a:tc>
                  <a:txBody>
                    <a:bodyPr/>
                    <a:lstStyle/>
                    <a:p>
                      <a:r>
                        <a:rPr lang="cs-CZ" sz="2800" dirty="0"/>
                        <a:t>ZZ-</a:t>
                      </a:r>
                      <a:r>
                        <a:rPr lang="cs-CZ" sz="2800" dirty="0" err="1"/>
                        <a:t>diab</a:t>
                      </a:r>
                      <a:endParaRPr lang="cs-CZ" sz="2800" dirty="0"/>
                    </a:p>
                  </a:txBody>
                  <a:tcPr marL="68582" marR="68582" marT="34367" marB="34367"/>
                </a:tc>
                <a:tc>
                  <a:txBody>
                    <a:bodyPr/>
                    <a:lstStyle/>
                    <a:p>
                      <a:r>
                        <a:rPr lang="cs-CZ" sz="2800" dirty="0"/>
                        <a:t>TP-berle</a:t>
                      </a:r>
                    </a:p>
                  </a:txBody>
                  <a:tcPr marL="68582" marR="68582" marT="34367" marB="34367"/>
                </a:tc>
                <a:tc>
                  <a:txBody>
                    <a:bodyPr/>
                    <a:lstStyle/>
                    <a:p>
                      <a:r>
                        <a:rPr lang="cs-CZ" sz="2800" dirty="0"/>
                        <a:t>ZZ-</a:t>
                      </a:r>
                      <a:r>
                        <a:rPr lang="cs-CZ" sz="2800" dirty="0" err="1"/>
                        <a:t>leuk</a:t>
                      </a:r>
                      <a:endParaRPr lang="cs-CZ" sz="2800" dirty="0"/>
                    </a:p>
                  </a:txBody>
                  <a:tcPr marL="68582" marR="68582" marT="34367" marB="34367"/>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441850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35561" y="1"/>
            <a:ext cx="7688263" cy="604837"/>
          </a:xfrm>
        </p:spPr>
        <p:txBody>
          <a:bodyPr rtlCol="0">
            <a:normAutofit/>
          </a:bodyPr>
          <a:lstStyle/>
          <a:p>
            <a:pPr algn="ctr">
              <a:defRPr/>
            </a:pPr>
            <a:r>
              <a:rPr lang="cs-CZ" sz="3600" b="1" dirty="0">
                <a:latin typeface="+mn-lt"/>
              </a:rPr>
              <a:t>Skupiny dětí, žáků a studentů se SVP  </a:t>
            </a:r>
          </a:p>
        </p:txBody>
      </p:sp>
      <p:graphicFrame>
        <p:nvGraphicFramePr>
          <p:cNvPr id="4" name="Zástupný symbol pro obsah 3"/>
          <p:cNvGraphicFramePr>
            <a:graphicFrameLocks noGrp="1"/>
          </p:cNvGraphicFramePr>
          <p:nvPr>
            <p:ph idx="1"/>
          </p:nvPr>
        </p:nvGraphicFramePr>
        <p:xfrm>
          <a:off x="0" y="711169"/>
          <a:ext cx="12239897" cy="5865027"/>
        </p:xfrm>
        <a:graphic>
          <a:graphicData uri="http://schemas.openxmlformats.org/drawingml/2006/table">
            <a:tbl>
              <a:tblPr/>
              <a:tblGrid>
                <a:gridCol w="3309864">
                  <a:extLst>
                    <a:ext uri="{9D8B030D-6E8A-4147-A177-3AD203B41FA5}">
                      <a16:colId xmlns:a16="http://schemas.microsoft.com/office/drawing/2014/main" val="20000"/>
                    </a:ext>
                  </a:extLst>
                </a:gridCol>
                <a:gridCol w="5649409">
                  <a:extLst>
                    <a:ext uri="{9D8B030D-6E8A-4147-A177-3AD203B41FA5}">
                      <a16:colId xmlns:a16="http://schemas.microsoft.com/office/drawing/2014/main" val="20001"/>
                    </a:ext>
                  </a:extLst>
                </a:gridCol>
                <a:gridCol w="3280624">
                  <a:extLst>
                    <a:ext uri="{9D8B030D-6E8A-4147-A177-3AD203B41FA5}">
                      <a16:colId xmlns:a16="http://schemas.microsoft.com/office/drawing/2014/main" val="20002"/>
                    </a:ext>
                  </a:extLst>
                </a:gridCol>
              </a:tblGrid>
              <a:tr h="1154576">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cs-CZ" altLang="cs-CZ" sz="2600" b="1" i="0" u="none" strike="noStrike" cap="none" normalizeH="0" baseline="0" dirty="0">
                          <a:ln>
                            <a:solidFill>
                              <a:sysClr val="windowText" lastClr="000000"/>
                            </a:solidFill>
                          </a:ln>
                          <a:solidFill>
                            <a:schemeClr val="tx1"/>
                          </a:solidFill>
                          <a:effectLst/>
                          <a:latin typeface="Calibri" panose="020F0502020204030204" pitchFamily="34" charset="0"/>
                          <a:cs typeface="Arial" panose="020B0604020202020204" pitchFamily="34" charset="0"/>
                        </a:rPr>
                        <a:t>D,Ž,S se speciálními vzdělávacími potřebami </a:t>
                      </a:r>
                    </a:p>
                  </a:txBody>
                  <a:tcPr marL="68580" marR="68580" marT="34281" marB="342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cs-CZ" altLang="cs-CZ" sz="2600" b="1" i="0" u="none" strike="noStrike" cap="none" normalizeH="0" baseline="0" dirty="0">
                          <a:ln>
                            <a:solidFill>
                              <a:sysClr val="windowText" lastClr="000000"/>
                            </a:solidFill>
                          </a:ln>
                          <a:solidFill>
                            <a:schemeClr val="tx1"/>
                          </a:solidFill>
                          <a:effectLst/>
                          <a:latin typeface="Calibri" panose="020F0502020204030204" pitchFamily="34" charset="0"/>
                          <a:cs typeface="Arial" panose="020B0604020202020204" pitchFamily="34" charset="0"/>
                        </a:rPr>
                        <a:t>D,Ž,S </a:t>
                      </a:r>
                    </a:p>
                    <a:p>
                      <a:pPr marL="0" marR="0" lvl="0" indent="0" algn="ctr" defTabSz="685800" rtl="0" eaLnBrk="1" fontAlgn="base" latinLnBrk="0" hangingPunct="1">
                        <a:lnSpc>
                          <a:spcPct val="100000"/>
                        </a:lnSpc>
                        <a:spcBef>
                          <a:spcPct val="0"/>
                        </a:spcBef>
                        <a:spcAft>
                          <a:spcPct val="0"/>
                        </a:spcAft>
                        <a:buClrTx/>
                        <a:buSzTx/>
                        <a:buFontTx/>
                        <a:buNone/>
                        <a:tabLst/>
                      </a:pPr>
                      <a:r>
                        <a:rPr kumimoji="0" lang="cs-CZ" altLang="cs-CZ" sz="2600" b="1" i="0" u="none" strike="noStrike" cap="none" normalizeH="0" baseline="0" dirty="0">
                          <a:ln>
                            <a:solidFill>
                              <a:sysClr val="windowText" lastClr="000000"/>
                            </a:solidFill>
                          </a:ln>
                          <a:solidFill>
                            <a:schemeClr val="tx1"/>
                          </a:solidFill>
                          <a:effectLst/>
                          <a:latin typeface="Calibri" panose="020F0502020204030204" pitchFamily="34" charset="0"/>
                          <a:cs typeface="Arial" panose="020B0604020202020204" pitchFamily="34" charset="0"/>
                        </a:rPr>
                        <a:t>podle § 16 odst. 9 ŠZ </a:t>
                      </a:r>
                    </a:p>
                  </a:txBody>
                  <a:tcPr marL="68580" marR="68580" marT="34281" marB="342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cs-CZ" altLang="cs-CZ" sz="2600" b="1" i="0" u="none" strike="noStrike" cap="none" normalizeH="0" baseline="0" dirty="0">
                          <a:ln>
                            <a:solidFill>
                              <a:sysClr val="windowText" lastClr="000000"/>
                            </a:solidFill>
                          </a:ln>
                          <a:solidFill>
                            <a:schemeClr val="tx1"/>
                          </a:solidFill>
                          <a:effectLst/>
                          <a:latin typeface="Calibri" panose="020F0502020204030204" pitchFamily="34" charset="0"/>
                          <a:cs typeface="Arial" panose="020B0604020202020204" pitchFamily="34" charset="0"/>
                        </a:rPr>
                        <a:t>D,Ž,S</a:t>
                      </a:r>
                    </a:p>
                    <a:p>
                      <a:pPr marL="0" marR="0" lvl="0" indent="0" algn="ctr" defTabSz="685800" rtl="0" eaLnBrk="1" fontAlgn="base" latinLnBrk="0" hangingPunct="1">
                        <a:lnSpc>
                          <a:spcPct val="100000"/>
                        </a:lnSpc>
                        <a:spcBef>
                          <a:spcPct val="0"/>
                        </a:spcBef>
                        <a:spcAft>
                          <a:spcPct val="0"/>
                        </a:spcAft>
                        <a:buClrTx/>
                        <a:buSzTx/>
                        <a:buFontTx/>
                        <a:buNone/>
                        <a:tabLst/>
                      </a:pPr>
                      <a:r>
                        <a:rPr kumimoji="0" lang="cs-CZ" altLang="cs-CZ" sz="2600" b="1" i="0" u="none" strike="noStrike" cap="none" normalizeH="0" baseline="0" dirty="0">
                          <a:ln>
                            <a:solidFill>
                              <a:sysClr val="windowText" lastClr="000000"/>
                            </a:solidFill>
                          </a:ln>
                          <a:solidFill>
                            <a:schemeClr val="tx1"/>
                          </a:solidFill>
                          <a:effectLst/>
                          <a:latin typeface="Calibri" panose="020F0502020204030204" pitchFamily="34" charset="0"/>
                          <a:cs typeface="Arial" panose="020B0604020202020204" pitchFamily="34" charset="0"/>
                        </a:rPr>
                        <a:t>nadaní </a:t>
                      </a:r>
                    </a:p>
                  </a:txBody>
                  <a:tcPr marL="68580" marR="68580" marT="34281" marB="342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95487">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Podpůrná opatření postačují </a:t>
                      </a:r>
                    </a:p>
                  </a:txBody>
                  <a:tcPr marL="68580" marR="68580" marT="34281" marB="342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Podpůrná opatření na běžné ZŠ nepostačují </a:t>
                      </a:r>
                    </a:p>
                  </a:txBody>
                  <a:tcPr marL="68580" marR="68580" marT="34281" marB="342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Podpůrná opatření postačují </a:t>
                      </a:r>
                    </a:p>
                  </a:txBody>
                  <a:tcPr marL="68580" marR="68580" marT="34281" marB="342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2259776">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cs-CZ" altLang="cs-CZ" sz="26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endParaRPr kumimoji="0" lang="cs-CZ" altLang="cs-CZ" sz="26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žáci, kteří potřebují podpůrná opatření </a:t>
                      </a:r>
                    </a:p>
                  </a:txBody>
                  <a:tcPr marL="68580" marR="68580" marT="34281" marB="342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žáci </a:t>
                      </a:r>
                      <a:r>
                        <a:rPr kumimoji="0" lang="cs-CZ" altLang="cs-CZ" sz="2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s mentálním, tělesným, zrakovým nebo sluchovým postižením, se závažnými vadami řeči, se závažnými vývojovými poruchami učení a chování, se souběžným postižením </a:t>
                      </a:r>
                      <a:br>
                        <a:rPr kumimoji="0" lang="cs-CZ" altLang="cs-CZ" sz="2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cs-CZ" altLang="cs-CZ" sz="2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a s autismem </a:t>
                      </a:r>
                    </a:p>
                  </a:txBody>
                  <a:tcPr marL="68580" marR="68580" marT="34281" marB="342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cs-CZ" altLang="cs-CZ" sz="26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endParaRPr kumimoji="0" lang="cs-CZ" altLang="cs-CZ" sz="26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nadaný žák</a:t>
                      </a:r>
                    </a:p>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mimořádně nadaný žák  </a:t>
                      </a:r>
                    </a:p>
                  </a:txBody>
                  <a:tcPr marL="68580" marR="68580" marT="34281" marB="342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1300701">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běžné školy </a:t>
                      </a:r>
                    </a:p>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(ZŠ běžná - RVP ZV)  </a:t>
                      </a:r>
                    </a:p>
                  </a:txBody>
                  <a:tcPr marL="68580" marR="68580" marT="34281" marB="342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ZŠ, třídy, oddělení, skupiny podle § 16 odst. 9</a:t>
                      </a:r>
                    </a:p>
                  </a:txBody>
                  <a:tcPr marL="68580" marR="68580" marT="34281" marB="342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běžné školy </a:t>
                      </a:r>
                    </a:p>
                  </a:txBody>
                  <a:tcPr marL="68580" marR="68580" marT="34281" marB="342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829688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1641"/>
            <a:ext cx="7886700" cy="1325563"/>
          </a:xfrm>
        </p:spPr>
        <p:txBody>
          <a:bodyPr rtlCol="0">
            <a:normAutofit/>
          </a:bodyPr>
          <a:lstStyle/>
          <a:p>
            <a:pPr algn="ctr">
              <a:defRPr/>
            </a:pPr>
            <a:r>
              <a:rPr lang="cs-CZ" altLang="cs-CZ" sz="3600" b="1" dirty="0">
                <a:latin typeface="+mn-lt"/>
              </a:rPr>
              <a:t>Úpravy ve vzdělávání žáků s LMP </a:t>
            </a:r>
            <a:endParaRPr lang="cs-CZ" sz="3600" b="1" dirty="0">
              <a:latin typeface="+mn-lt"/>
            </a:endParaRPr>
          </a:p>
        </p:txBody>
      </p:sp>
      <p:sp>
        <p:nvSpPr>
          <p:cNvPr id="73731" name="Zástupný symbol pro obsah 2"/>
          <p:cNvSpPr>
            <a:spLocks noGrp="1"/>
          </p:cNvSpPr>
          <p:nvPr>
            <p:ph idx="1"/>
          </p:nvPr>
        </p:nvSpPr>
        <p:spPr>
          <a:xfrm>
            <a:off x="397164" y="1394691"/>
            <a:ext cx="11794836" cy="5332680"/>
          </a:xfrm>
        </p:spPr>
        <p:txBody>
          <a:bodyPr>
            <a:normAutofit/>
          </a:bodyPr>
          <a:lstStyle/>
          <a:p>
            <a:pPr eaLnBrk="1" hangingPunct="1"/>
            <a:r>
              <a:rPr lang="cs-CZ" altLang="cs-CZ" sz="4000" dirty="0"/>
              <a:t>Žáci s lehkým mentálním postižením se vzdělávají dle upraveného RVP ZV v </a:t>
            </a:r>
            <a:r>
              <a:rPr lang="cs-CZ" altLang="cs-CZ" sz="4000" dirty="0">
                <a:solidFill>
                  <a:srgbClr val="0000FF"/>
                </a:solidFill>
              </a:rPr>
              <a:t>běžné škole </a:t>
            </a:r>
            <a:r>
              <a:rPr lang="cs-CZ" altLang="cs-CZ" sz="4000" dirty="0"/>
              <a:t>s využitím PO v počtu </a:t>
            </a:r>
            <a:r>
              <a:rPr lang="cs-CZ" altLang="cs-CZ" sz="4000" b="1" dirty="0"/>
              <a:t>max. 4 žáci ve třídě     </a:t>
            </a:r>
          </a:p>
          <a:p>
            <a:pPr eaLnBrk="1" hangingPunct="1"/>
            <a:r>
              <a:rPr lang="cs-CZ" altLang="cs-CZ" sz="4000" dirty="0"/>
              <a:t>Žáci se vzdělávají ve třídě podle </a:t>
            </a:r>
            <a:r>
              <a:rPr lang="cs-CZ" altLang="cs-CZ" sz="4000" dirty="0">
                <a:solidFill>
                  <a:srgbClr val="0000FF"/>
                </a:solidFill>
              </a:rPr>
              <a:t>§ 16 odst. 9 v běžné škole </a:t>
            </a:r>
            <a:r>
              <a:rPr lang="cs-CZ" altLang="cs-CZ" sz="4000" dirty="0"/>
              <a:t>v počtu </a:t>
            </a:r>
            <a:r>
              <a:rPr lang="cs-CZ" altLang="cs-CZ" sz="4000" b="1" dirty="0"/>
              <a:t>4 – 14 žáků</a:t>
            </a:r>
            <a:r>
              <a:rPr lang="cs-CZ" altLang="cs-CZ" sz="4000" dirty="0"/>
              <a:t>, nesmí zde být jiní žáci bez LMP. </a:t>
            </a:r>
          </a:p>
          <a:p>
            <a:pPr eaLnBrk="1" hangingPunct="1"/>
            <a:r>
              <a:rPr lang="cs-CZ" altLang="cs-CZ" sz="4000" dirty="0"/>
              <a:t>Žáci se vzdělávají ve škole podle § 16 odst. 9, která má </a:t>
            </a:r>
            <a:r>
              <a:rPr lang="cs-CZ" altLang="cs-CZ" sz="4000" b="1" dirty="0"/>
              <a:t>nejméně 10 žáků</a:t>
            </a:r>
            <a:r>
              <a:rPr lang="cs-CZ" altLang="cs-CZ" sz="4000" dirty="0"/>
              <a:t>.</a:t>
            </a:r>
          </a:p>
          <a:p>
            <a:pPr eaLnBrk="1" hangingPunct="1"/>
            <a:endParaRPr lang="cs-CZ" altLang="cs-CZ" sz="4000" dirty="0"/>
          </a:p>
        </p:txBody>
      </p:sp>
    </p:spTree>
    <p:extLst>
      <p:ext uri="{BB962C8B-B14F-4D97-AF65-F5344CB8AC3E}">
        <p14:creationId xmlns:p14="http://schemas.microsoft.com/office/powerpoint/2010/main" val="26250014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a:xfrm>
            <a:off x="2203814" y="57786"/>
            <a:ext cx="6931161" cy="817425"/>
          </a:xfrm>
        </p:spPr>
        <p:txBody>
          <a:bodyPr rtlCol="0">
            <a:noAutofit/>
          </a:bodyPr>
          <a:lstStyle/>
          <a:p>
            <a:pPr algn="ctr">
              <a:defRPr/>
            </a:pPr>
            <a:r>
              <a:rPr lang="cs-CZ" altLang="cs-CZ" sz="3600" b="1" dirty="0">
                <a:latin typeface="+mn-lt"/>
              </a:rPr>
              <a:t>Typy základních škol po 1. 9. 2016   </a:t>
            </a:r>
          </a:p>
        </p:txBody>
      </p:sp>
      <p:graphicFrame>
        <p:nvGraphicFramePr>
          <p:cNvPr id="4" name="Zástupný symbol pro obsah 3"/>
          <p:cNvGraphicFramePr>
            <a:graphicFrameLocks noGrp="1"/>
          </p:cNvGraphicFramePr>
          <p:nvPr>
            <p:ph idx="1"/>
          </p:nvPr>
        </p:nvGraphicFramePr>
        <p:xfrm>
          <a:off x="-18473" y="903711"/>
          <a:ext cx="12210473" cy="5961282"/>
        </p:xfrm>
        <a:graphic>
          <a:graphicData uri="http://schemas.openxmlformats.org/drawingml/2006/table">
            <a:tbl>
              <a:tblPr/>
              <a:tblGrid>
                <a:gridCol w="4263901">
                  <a:extLst>
                    <a:ext uri="{9D8B030D-6E8A-4147-A177-3AD203B41FA5}">
                      <a16:colId xmlns:a16="http://schemas.microsoft.com/office/drawing/2014/main" val="20000"/>
                    </a:ext>
                  </a:extLst>
                </a:gridCol>
                <a:gridCol w="2756262">
                  <a:extLst>
                    <a:ext uri="{9D8B030D-6E8A-4147-A177-3AD203B41FA5}">
                      <a16:colId xmlns:a16="http://schemas.microsoft.com/office/drawing/2014/main" val="20001"/>
                    </a:ext>
                  </a:extLst>
                </a:gridCol>
                <a:gridCol w="5190310">
                  <a:extLst>
                    <a:ext uri="{9D8B030D-6E8A-4147-A177-3AD203B41FA5}">
                      <a16:colId xmlns:a16="http://schemas.microsoft.com/office/drawing/2014/main" val="20002"/>
                    </a:ext>
                  </a:extLst>
                </a:gridCol>
              </a:tblGrid>
              <a:tr h="690780">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Základní škola speciální </a:t>
                      </a:r>
                    </a:p>
                  </a:txBody>
                  <a:tcPr marL="68570" marR="6857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Calibri" panose="020F0502020204030204" pitchFamily="34" charset="0"/>
                          <a:cs typeface="Arial" panose="020B0604020202020204" pitchFamily="34" charset="0"/>
                        </a:rPr>
                        <a:t>Základní škola běžná </a:t>
                      </a:r>
                    </a:p>
                  </a:txBody>
                  <a:tcPr marL="68570" marR="6857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Calibri" panose="020F0502020204030204" pitchFamily="34" charset="0"/>
                          <a:cs typeface="Arial" panose="020B0604020202020204" pitchFamily="34" charset="0"/>
                        </a:rPr>
                        <a:t>Základní školy </a:t>
                      </a:r>
                    </a:p>
                    <a:p>
                      <a:pPr marL="0" marR="0" lvl="0" indent="0" algn="ctr" defTabSz="6858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Calibri" panose="020F0502020204030204" pitchFamily="34" charset="0"/>
                          <a:cs typeface="Arial" panose="020B0604020202020204" pitchFamily="34" charset="0"/>
                        </a:rPr>
                        <a:t>podle § 16 odst. 9 </a:t>
                      </a:r>
                    </a:p>
                  </a:txBody>
                  <a:tcPr marL="68570" marR="6857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525197">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Vzdělávání </a:t>
                      </a:r>
                      <a:r>
                        <a:rPr kumimoji="0" lang="cs-CZ" altLang="cs-CZ" sz="24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Ž</a:t>
                      </a: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se </a:t>
                      </a:r>
                      <a:r>
                        <a:rPr kumimoji="0" lang="cs-CZ" altLang="cs-CZ" sz="2400" b="0" i="0" u="none" strike="noStrike" cap="none" normalizeH="0" baseline="0" dirty="0">
                          <a:ln>
                            <a:noFill/>
                          </a:ln>
                          <a:solidFill>
                            <a:srgbClr val="0000FF"/>
                          </a:solidFill>
                          <a:effectLst/>
                          <a:latin typeface="Calibri" panose="020F0502020204030204" pitchFamily="34" charset="0"/>
                          <a:cs typeface="Arial" panose="020B0604020202020204" pitchFamily="34" charset="0"/>
                        </a:rPr>
                        <a:t>středně těžkým a těžkým mentálním postižením</a:t>
                      </a: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r>
                        <a:rPr kumimoji="0" lang="cs-CZ" altLang="cs-CZ" sz="24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Ž</a:t>
                      </a: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r>
                        <a:rPr kumimoji="0" lang="cs-CZ" altLang="cs-CZ" sz="2400" b="0" i="0" u="none" strike="noStrike" cap="none" normalizeH="0" baseline="0" dirty="0">
                          <a:ln>
                            <a:noFill/>
                          </a:ln>
                          <a:solidFill>
                            <a:srgbClr val="0000FF"/>
                          </a:solidFill>
                          <a:effectLst/>
                          <a:latin typeface="Calibri" panose="020F0502020204030204" pitchFamily="34" charset="0"/>
                          <a:cs typeface="Arial" panose="020B0604020202020204" pitchFamily="34" charset="0"/>
                        </a:rPr>
                        <a:t>postižení více vadami a autismem</a:t>
                      </a: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podle RVP ZŠS  </a:t>
                      </a:r>
                    </a:p>
                  </a:txBody>
                  <a:tcPr marL="68570" marR="6857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Vzdělávání </a:t>
                      </a:r>
                      <a:r>
                        <a:rPr kumimoji="0" lang="cs-CZ" altLang="cs-CZ" sz="24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Ž </a:t>
                      </a: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podle upraveného RVP ZV,</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případně IVP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8570" marR="6857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Ž</a:t>
                      </a: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se </a:t>
                      </a:r>
                      <a:r>
                        <a:rPr kumimoji="0" lang="cs-CZ" altLang="cs-CZ" sz="2400" b="0" i="0" u="none" strike="noStrike" cap="none" normalizeH="0" baseline="0" dirty="0">
                          <a:ln>
                            <a:noFill/>
                          </a:ln>
                          <a:solidFill>
                            <a:srgbClr val="0000FF"/>
                          </a:solidFill>
                          <a:effectLst/>
                          <a:latin typeface="Calibri" panose="020F0502020204030204" pitchFamily="34" charset="0"/>
                          <a:cs typeface="Arial" panose="020B0604020202020204" pitchFamily="34" charset="0"/>
                        </a:rPr>
                        <a:t>doposud</a:t>
                      </a: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vzdělávají </a:t>
                      </a:r>
                      <a:r>
                        <a:rPr kumimoji="0" lang="cs-CZ" altLang="cs-CZ" sz="2400" b="0" i="0" u="none" strike="noStrike" cap="none" normalizeH="0" baseline="0" dirty="0">
                          <a:ln>
                            <a:noFill/>
                          </a:ln>
                          <a:solidFill>
                            <a:srgbClr val="0000FF"/>
                          </a:solidFill>
                          <a:effectLst/>
                          <a:latin typeface="Calibri" panose="020F0502020204030204" pitchFamily="34" charset="0"/>
                          <a:cs typeface="Arial" panose="020B0604020202020204" pitchFamily="34" charset="0"/>
                        </a:rPr>
                        <a:t>podle RVP ZV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a:ln>
                            <a:noFill/>
                          </a:ln>
                          <a:solidFill>
                            <a:srgbClr val="0000FF"/>
                          </a:solidFill>
                          <a:effectLst/>
                          <a:latin typeface="Calibri" panose="020F0502020204030204" pitchFamily="34" charset="0"/>
                          <a:cs typeface="Arial" panose="020B0604020202020204" pitchFamily="34" charset="0"/>
                        </a:rPr>
                        <a:t>s přílohou LMP, ale i s tělesným postižením a dalšími handicapy  </a:t>
                      </a:r>
                    </a:p>
                  </a:txBody>
                  <a:tcPr marL="68570" marR="6857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1525197">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způsob výuky se nemění, </a:t>
                      </a:r>
                      <a:r>
                        <a:rPr kumimoji="0" lang="cs-CZ" altLang="cs-CZ" sz="24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Ž</a:t>
                      </a: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budou vzděláváni podle RVP ZŠS  </a:t>
                      </a:r>
                    </a:p>
                  </a:txBody>
                  <a:tcPr marL="68570" marR="6857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nově budou mít </a:t>
                      </a:r>
                      <a:r>
                        <a:rPr kumimoji="0" lang="cs-CZ" altLang="cs-CZ" sz="2400" b="0" i="0" u="none" strike="noStrike" cap="none" normalizeH="0" baseline="0" dirty="0">
                          <a:ln>
                            <a:noFill/>
                          </a:ln>
                          <a:solidFill>
                            <a:srgbClr val="0000FF"/>
                          </a:solidFill>
                          <a:effectLst/>
                          <a:latin typeface="Calibri" panose="020F0502020204030204" pitchFamily="34" charset="0"/>
                          <a:cs typeface="Arial" panose="020B0604020202020204" pitchFamily="34" charset="0"/>
                        </a:rPr>
                        <a:t>nárok na personální, organizační a materiální podporu </a:t>
                      </a:r>
                    </a:p>
                  </a:txBody>
                  <a:tcPr marL="68570" marR="6857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Ž</a:t>
                      </a: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budou vzděláváni podle </a:t>
                      </a:r>
                      <a:r>
                        <a:rPr kumimoji="0" lang="cs-CZ" altLang="cs-CZ" sz="2400" b="0" i="0" u="none" strike="noStrike" cap="none" normalizeH="0" baseline="0" dirty="0">
                          <a:ln>
                            <a:noFill/>
                          </a:ln>
                          <a:solidFill>
                            <a:srgbClr val="0000FF"/>
                          </a:solidFill>
                          <a:effectLst/>
                          <a:latin typeface="Calibri" panose="020F0502020204030204" pitchFamily="34" charset="0"/>
                          <a:cs typeface="Arial" panose="020B0604020202020204" pitchFamily="34" charset="0"/>
                        </a:rPr>
                        <a:t>upraveného RVP ZV</a:t>
                      </a: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které upravuje nově </a:t>
                      </a:r>
                      <a:b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i vzdělávání žáků s lehkým mentálním postižením </a:t>
                      </a:r>
                    </a:p>
                  </a:txBody>
                  <a:tcPr marL="68570" marR="6857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2097924">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Ž</a:t>
                      </a: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se </a:t>
                      </a:r>
                      <a:r>
                        <a:rPr kumimoji="0" lang="cs-CZ" altLang="cs-CZ" sz="2400" b="0" i="0" u="none" strike="noStrike" cap="none" normalizeH="0" baseline="0" dirty="0">
                          <a:ln>
                            <a:noFill/>
                          </a:ln>
                          <a:solidFill>
                            <a:srgbClr val="0000FF"/>
                          </a:solidFill>
                          <a:effectLst/>
                          <a:latin typeface="Calibri" panose="020F0502020204030204" pitchFamily="34" charset="0"/>
                          <a:cs typeface="Arial" panose="020B0604020202020204" pitchFamily="34" charset="0"/>
                        </a:rPr>
                        <a:t>středně těžkým </a:t>
                      </a:r>
                      <a:br>
                        <a:rPr kumimoji="0" lang="cs-CZ" altLang="cs-CZ" sz="2400" b="0" i="0" u="none" strike="noStrike" cap="none" normalizeH="0" baseline="0" dirty="0">
                          <a:ln>
                            <a:noFill/>
                          </a:ln>
                          <a:solidFill>
                            <a:srgbClr val="0000FF"/>
                          </a:solidFill>
                          <a:effectLst/>
                          <a:latin typeface="Calibri" panose="020F0502020204030204" pitchFamily="34" charset="0"/>
                          <a:cs typeface="Arial" panose="020B0604020202020204" pitchFamily="34" charset="0"/>
                        </a:rPr>
                      </a:br>
                      <a:r>
                        <a:rPr kumimoji="0" lang="cs-CZ" altLang="cs-CZ" sz="2400" b="0" i="0" u="none" strike="noStrike" cap="none" normalizeH="0" baseline="0" dirty="0">
                          <a:ln>
                            <a:noFill/>
                          </a:ln>
                          <a:solidFill>
                            <a:srgbClr val="0000FF"/>
                          </a:solidFill>
                          <a:effectLst/>
                          <a:latin typeface="Calibri" panose="020F0502020204030204" pitchFamily="34" charset="0"/>
                          <a:cs typeface="Arial" panose="020B0604020202020204" pitchFamily="34" charset="0"/>
                        </a:rPr>
                        <a:t>a těžkým mentálním postižením </a:t>
                      </a:r>
                    </a:p>
                  </a:txBody>
                  <a:tcPr marL="68570" marR="6857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Calibri" panose="020F0502020204030204" pitchFamily="34" charset="0"/>
                          <a:cs typeface="Arial" panose="020B0604020202020204" pitchFamily="34" charset="0"/>
                        </a:rPr>
                        <a:t>všichni žáci,  </a:t>
                      </a:r>
                      <a:br>
                        <a:rPr kumimoji="0" lang="cs-CZ" altLang="cs-CZ" sz="2400" b="0" i="0" u="none" strike="noStrike" cap="none" normalizeH="0" baseline="0">
                          <a:ln>
                            <a:noFill/>
                          </a:ln>
                          <a:solidFill>
                            <a:schemeClr val="tx1"/>
                          </a:solidFill>
                          <a:effectLst/>
                          <a:latin typeface="Calibri" panose="020F0502020204030204" pitchFamily="34" charset="0"/>
                          <a:cs typeface="Arial" panose="020B0604020202020204" pitchFamily="34" charset="0"/>
                        </a:rPr>
                      </a:br>
                      <a:r>
                        <a:rPr kumimoji="0" lang="cs-CZ" altLang="cs-CZ" sz="2400" b="0" i="0" u="none" strike="noStrike" cap="none" normalizeH="0" baseline="0">
                          <a:ln>
                            <a:noFill/>
                          </a:ln>
                          <a:solidFill>
                            <a:schemeClr val="tx1"/>
                          </a:solidFill>
                          <a:effectLst/>
                          <a:latin typeface="Calibri" panose="020F0502020204030204" pitchFamily="34" charset="0"/>
                          <a:cs typeface="Arial" panose="020B0604020202020204" pitchFamily="34" charset="0"/>
                        </a:rPr>
                        <a:t>i žáci se SVP včetně </a:t>
                      </a:r>
                    </a:p>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Calibri" panose="020F0502020204030204" pitchFamily="34" charset="0"/>
                          <a:cs typeface="Arial" panose="020B0604020202020204" pitchFamily="34" charset="0"/>
                        </a:rPr>
                        <a:t>žáků s LMP, kterým postačují podpůrná opatření   </a:t>
                      </a:r>
                    </a:p>
                  </a:txBody>
                  <a:tcPr marL="68570" marR="6857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Ž</a:t>
                      </a: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kteří budou vzděláváni </a:t>
                      </a:r>
                      <a:r>
                        <a:rPr kumimoji="0" lang="cs-CZ" altLang="cs-CZ" sz="2400" b="0" i="0" u="none" strike="noStrike" cap="none" normalizeH="0" baseline="0" dirty="0">
                          <a:ln>
                            <a:noFill/>
                          </a:ln>
                          <a:solidFill>
                            <a:srgbClr val="0000FF"/>
                          </a:solidFill>
                          <a:effectLst/>
                          <a:latin typeface="Calibri" panose="020F0502020204030204" pitchFamily="34" charset="0"/>
                          <a:cs typeface="Arial" panose="020B0604020202020204" pitchFamily="34" charset="0"/>
                        </a:rPr>
                        <a:t>podle § 16 odst. 9, kterým nepostačují podpůrná opatření,</a:t>
                      </a: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včetně žáků </a:t>
                      </a:r>
                    </a:p>
                    <a:p>
                      <a:pPr marL="0" marR="0" lvl="0" indent="0" algn="l" defTabSz="6858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s LMP („speciální“ škola nebo třída, oddělení, studijní skupina)  </a:t>
                      </a:r>
                    </a:p>
                  </a:txBody>
                  <a:tcPr marL="68570" marR="6857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71249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p:cNvSpPr>
            <a:spLocks noGrp="1"/>
          </p:cNvSpPr>
          <p:nvPr>
            <p:ph type="title"/>
          </p:nvPr>
        </p:nvSpPr>
        <p:spPr>
          <a:xfrm>
            <a:off x="838200" y="58736"/>
            <a:ext cx="10515600" cy="939513"/>
          </a:xfrm>
        </p:spPr>
        <p:txBody>
          <a:bodyPr/>
          <a:lstStyle/>
          <a:p>
            <a:pPr eaLnBrk="1" hangingPunct="1"/>
            <a:r>
              <a:rPr lang="cs-CZ" altLang="cs-CZ" b="1" dirty="0"/>
              <a:t>82/2015 Sb. novela zákona č. 561/2004 Sb., </a:t>
            </a:r>
          </a:p>
        </p:txBody>
      </p:sp>
      <p:sp>
        <p:nvSpPr>
          <p:cNvPr id="3" name="Zástupný symbol pro obsah 2"/>
          <p:cNvSpPr>
            <a:spLocks noGrp="1"/>
          </p:cNvSpPr>
          <p:nvPr>
            <p:ph idx="1"/>
          </p:nvPr>
        </p:nvSpPr>
        <p:spPr>
          <a:xfrm>
            <a:off x="73891" y="1071418"/>
            <a:ext cx="5477597" cy="5786581"/>
          </a:xfrm>
        </p:spPr>
        <p:txBody>
          <a:bodyPr rtlCol="0">
            <a:normAutofit/>
          </a:bodyPr>
          <a:lstStyle/>
          <a:p>
            <a:pPr>
              <a:defRPr/>
            </a:pPr>
            <a:r>
              <a:rPr lang="cs-CZ" dirty="0"/>
              <a:t>§ 16; § 16 a; § 16 b; </a:t>
            </a:r>
          </a:p>
          <a:p>
            <a:pPr>
              <a:defRPr/>
            </a:pPr>
            <a:r>
              <a:rPr lang="cs-CZ" dirty="0"/>
              <a:t>Změna pojetí žáků se speciálními</a:t>
            </a:r>
          </a:p>
          <a:p>
            <a:pPr marL="0" indent="0">
              <a:buNone/>
              <a:defRPr/>
            </a:pPr>
            <a:r>
              <a:rPr lang="cs-CZ" dirty="0"/>
              <a:t>vzdělávacími potřebami</a:t>
            </a:r>
          </a:p>
          <a:p>
            <a:pPr marL="0" indent="0">
              <a:buNone/>
              <a:defRPr/>
            </a:pPr>
            <a:r>
              <a:rPr lang="cs-CZ" dirty="0"/>
              <a:t>Podpůrná opatření </a:t>
            </a:r>
            <a:r>
              <a:rPr lang="cs-CZ" b="1" dirty="0"/>
              <a:t>se člení do pěti stupňů podle organizační, pedagogické a finanční náročnosti. </a:t>
            </a:r>
            <a:r>
              <a:rPr lang="cs-CZ" dirty="0"/>
              <a:t>Podpůrná opatření různých druhů nebo stupňů je možné </a:t>
            </a:r>
            <a:r>
              <a:rPr lang="cs-CZ" b="1" dirty="0"/>
              <a:t>kombinovat</a:t>
            </a:r>
            <a:r>
              <a:rPr lang="cs-CZ" dirty="0"/>
              <a:t>. </a:t>
            </a:r>
          </a:p>
          <a:p>
            <a:pPr marL="0" indent="0">
              <a:buNone/>
              <a:defRPr/>
            </a:pPr>
            <a:r>
              <a:rPr lang="cs-CZ" dirty="0"/>
              <a:t>Dělení podpůrných opatření do stupňů je popsáno v příloze č. 1 </a:t>
            </a:r>
            <a:r>
              <a:rPr lang="cs-CZ" dirty="0">
                <a:solidFill>
                  <a:srgbClr val="0000FF"/>
                </a:solidFill>
              </a:rPr>
              <a:t>vyhlášky č. 27/2016 Sb. </a:t>
            </a:r>
          </a:p>
        </p:txBody>
      </p:sp>
      <p:sp>
        <p:nvSpPr>
          <p:cNvPr id="4" name="Rovnoramenný trojúhelník 3"/>
          <p:cNvSpPr/>
          <p:nvPr/>
        </p:nvSpPr>
        <p:spPr>
          <a:xfrm>
            <a:off x="5873750" y="1892011"/>
            <a:ext cx="3836988" cy="3951288"/>
          </a:xfrm>
          <a:prstGeom prst="triangle">
            <a:avLst/>
          </a:prstGeom>
          <a:ln w="76200"/>
        </p:spPr>
        <p:style>
          <a:lnRef idx="2">
            <a:schemeClr val="dk1"/>
          </a:lnRef>
          <a:fillRef idx="1">
            <a:schemeClr val="lt1"/>
          </a:fillRef>
          <a:effectRef idx="0">
            <a:schemeClr val="dk1"/>
          </a:effectRef>
          <a:fontRef idx="minor">
            <a:schemeClr val="dk1"/>
          </a:fontRef>
        </p:style>
        <p:txBody>
          <a:bodyPr anchor="ctr"/>
          <a:lstStyle/>
          <a:p>
            <a:pPr algn="ctr">
              <a:defRPr/>
            </a:pPr>
            <a:endParaRPr lang="cs-CZ">
              <a:solidFill>
                <a:sysClr val="windowText" lastClr="000000"/>
              </a:solidFill>
            </a:endParaRPr>
          </a:p>
        </p:txBody>
      </p:sp>
      <p:cxnSp>
        <p:nvCxnSpPr>
          <p:cNvPr id="6" name="Přímá spojnice 5"/>
          <p:cNvCxnSpPr/>
          <p:nvPr/>
        </p:nvCxnSpPr>
        <p:spPr>
          <a:xfrm>
            <a:off x="6318250" y="4867276"/>
            <a:ext cx="2871788" cy="111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6765925" y="4041775"/>
            <a:ext cx="1976438" cy="127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7185025" y="3159125"/>
            <a:ext cx="11509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flipV="1">
            <a:off x="7446963" y="2560638"/>
            <a:ext cx="690562" cy="1746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0665" name="TextovéPole 13"/>
          <p:cNvSpPr txBox="1">
            <a:spLocks noChangeArrowheads="1"/>
          </p:cNvSpPr>
          <p:nvPr/>
        </p:nvSpPr>
        <p:spPr bwMode="auto">
          <a:xfrm>
            <a:off x="7086601" y="2125664"/>
            <a:ext cx="1336675"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dirty="0"/>
              <a:t>         </a:t>
            </a:r>
            <a:r>
              <a:rPr lang="cs-CZ" altLang="cs-CZ" sz="2100" dirty="0"/>
              <a:t>5</a:t>
            </a:r>
          </a:p>
          <a:p>
            <a:endParaRPr lang="cs-CZ" altLang="cs-CZ" sz="2100" dirty="0"/>
          </a:p>
          <a:p>
            <a:r>
              <a:rPr lang="cs-CZ" altLang="cs-CZ" sz="2100" dirty="0"/>
              <a:t>        4             </a:t>
            </a:r>
          </a:p>
          <a:p>
            <a:endParaRPr lang="cs-CZ" altLang="cs-CZ" sz="2100" dirty="0"/>
          </a:p>
          <a:p>
            <a:r>
              <a:rPr lang="cs-CZ" altLang="cs-CZ" sz="2100" dirty="0"/>
              <a:t>        3</a:t>
            </a:r>
          </a:p>
          <a:p>
            <a:endParaRPr lang="cs-CZ" altLang="cs-CZ" sz="2100" dirty="0"/>
          </a:p>
          <a:p>
            <a:endParaRPr lang="cs-CZ" altLang="cs-CZ" sz="2100" dirty="0"/>
          </a:p>
          <a:p>
            <a:r>
              <a:rPr lang="cs-CZ" altLang="cs-CZ" sz="2100" dirty="0"/>
              <a:t>        2</a:t>
            </a:r>
          </a:p>
          <a:p>
            <a:endParaRPr lang="cs-CZ" altLang="cs-CZ" sz="2100" dirty="0"/>
          </a:p>
          <a:p>
            <a:r>
              <a:rPr lang="cs-CZ" altLang="cs-CZ" sz="2100" dirty="0"/>
              <a:t>        </a:t>
            </a:r>
            <a:r>
              <a:rPr lang="cs-CZ" altLang="cs-CZ" sz="2400" dirty="0"/>
              <a:t>1</a:t>
            </a:r>
          </a:p>
          <a:p>
            <a:endParaRPr lang="cs-CZ" altLang="cs-CZ" dirty="0"/>
          </a:p>
        </p:txBody>
      </p:sp>
    </p:spTree>
    <p:extLst>
      <p:ext uri="{BB962C8B-B14F-4D97-AF65-F5344CB8AC3E}">
        <p14:creationId xmlns:p14="http://schemas.microsoft.com/office/powerpoint/2010/main" val="21670264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p:nvPr>
        </p:nvSpPr>
        <p:spPr>
          <a:xfrm>
            <a:off x="0" y="1"/>
            <a:ext cx="12192000" cy="908720"/>
          </a:xfrm>
        </p:spPr>
        <p:txBody>
          <a:bodyPr rtlCol="0">
            <a:normAutofit fontScale="90000"/>
          </a:bodyPr>
          <a:lstStyle/>
          <a:p>
            <a:pPr algn="ctr">
              <a:defRPr/>
            </a:pPr>
            <a:r>
              <a:rPr lang="cs-CZ" altLang="cs-CZ" sz="3600" b="1" dirty="0">
                <a:latin typeface="+mn-lt"/>
              </a:rPr>
              <a:t>ZÁKLADNÍ PRAVIDLA PRO POSKYTOVÁNÍ PORADENSKÝCH SLUŽEB </a:t>
            </a:r>
          </a:p>
        </p:txBody>
      </p:sp>
      <p:sp>
        <p:nvSpPr>
          <p:cNvPr id="39939" name="Zástupný symbol pro obsah 2"/>
          <p:cNvSpPr>
            <a:spLocks noGrp="1"/>
          </p:cNvSpPr>
          <p:nvPr>
            <p:ph idx="1"/>
          </p:nvPr>
        </p:nvSpPr>
        <p:spPr>
          <a:xfrm>
            <a:off x="110836" y="908721"/>
            <a:ext cx="12081164" cy="5949279"/>
          </a:xfrm>
        </p:spPr>
        <p:txBody>
          <a:bodyPr rtlCol="0">
            <a:normAutofit/>
          </a:bodyPr>
          <a:lstStyle/>
          <a:p>
            <a:r>
              <a:rPr lang="cs-CZ" sz="2600" dirty="0"/>
              <a:t>Poradenskou službu v pedagogicko-psychologické poradně (PPP) nebo speciálně pedagogickém centru (SPC) lze nezletilému dítěti poskytnout na základě </a:t>
            </a:r>
            <a:r>
              <a:rPr lang="cs-CZ" sz="2600" b="1" dirty="0">
                <a:solidFill>
                  <a:srgbClr val="0000FF"/>
                </a:solidFill>
              </a:rPr>
              <a:t>žádosti zákonného zástupce</a:t>
            </a:r>
            <a:r>
              <a:rPr lang="cs-CZ" sz="2600" b="1" dirty="0"/>
              <a:t> </a:t>
            </a:r>
            <a:r>
              <a:rPr lang="cs-CZ" sz="2600" dirty="0"/>
              <a:t>nebo na </a:t>
            </a:r>
            <a:r>
              <a:rPr lang="cs-CZ" sz="2600" b="1" dirty="0"/>
              <a:t>základě rozhodnutí orgánu veřejné moci </a:t>
            </a:r>
            <a:r>
              <a:rPr lang="cs-CZ" sz="2600" dirty="0"/>
              <a:t>(OSPOD, soud).</a:t>
            </a:r>
          </a:p>
          <a:p>
            <a:r>
              <a:rPr lang="cs-CZ" sz="2600" b="1" dirty="0">
                <a:solidFill>
                  <a:srgbClr val="0000FF"/>
                </a:solidFill>
              </a:rPr>
              <a:t>Škole/ŠZ</a:t>
            </a:r>
            <a:r>
              <a:rPr lang="cs-CZ" sz="2600" dirty="0"/>
              <a:t> je uloženo*, aby v zájmu žáka</a:t>
            </a:r>
            <a:endParaRPr lang="cs-CZ" altLang="cs-CZ" sz="2600" dirty="0"/>
          </a:p>
          <a:p>
            <a:pPr marL="803275" indent="-534988">
              <a:buNone/>
              <a:defRPr/>
            </a:pPr>
            <a:r>
              <a:rPr lang="cs-CZ" altLang="cs-CZ" sz="2600" dirty="0"/>
              <a:t>1. </a:t>
            </a:r>
            <a:r>
              <a:rPr lang="cs-CZ" altLang="cs-CZ" sz="2600" b="1" dirty="0"/>
              <a:t>doporučila zákonnému zástupci návštěvu </a:t>
            </a:r>
            <a:r>
              <a:rPr lang="cs-CZ" sz="2600" b="1" dirty="0"/>
              <a:t>školského poradenského zařízení</a:t>
            </a:r>
            <a:r>
              <a:rPr lang="cs-CZ" altLang="cs-CZ" sz="2600" b="1" dirty="0"/>
              <a:t> (ŠPZ) </a:t>
            </a:r>
          </a:p>
          <a:p>
            <a:pPr marL="803275" indent="-534988">
              <a:buNone/>
              <a:defRPr/>
            </a:pPr>
            <a:r>
              <a:rPr lang="cs-CZ" altLang="cs-CZ" sz="2600" dirty="0"/>
              <a:t>2. </a:t>
            </a:r>
            <a:r>
              <a:rPr lang="cs-CZ" altLang="cs-CZ" sz="2600" b="1" dirty="0"/>
              <a:t>oznámila  </a:t>
            </a:r>
            <a:r>
              <a:rPr lang="cs-CZ" altLang="cs-CZ" sz="2600" b="1" dirty="0" err="1"/>
              <a:t>OSPODu</a:t>
            </a:r>
            <a:r>
              <a:rPr lang="cs-CZ" altLang="cs-CZ" sz="2600" dirty="0"/>
              <a:t>, že zákonný zástupce doporučení nerespektuje</a:t>
            </a:r>
          </a:p>
          <a:p>
            <a:pPr marL="803275" indent="-534988">
              <a:buNone/>
              <a:defRPr/>
            </a:pPr>
            <a:r>
              <a:rPr lang="cs-CZ" altLang="cs-CZ" sz="2600" dirty="0"/>
              <a:t>3. </a:t>
            </a:r>
            <a:r>
              <a:rPr lang="cs-CZ" altLang="cs-CZ" sz="2600" b="1" dirty="0"/>
              <a:t>spolupracovala se ŠPZ, se zřizovateli, lékaři a OSPOD </a:t>
            </a:r>
            <a:r>
              <a:rPr lang="cs-CZ" altLang="cs-CZ" sz="2600" dirty="0"/>
              <a:t>(Orgán sociálně právní ochrany dětí = „sociálka“)</a:t>
            </a:r>
            <a:r>
              <a:rPr lang="cs-CZ" altLang="cs-CZ" sz="2600" b="1" dirty="0"/>
              <a:t>  </a:t>
            </a:r>
          </a:p>
          <a:p>
            <a:pPr marL="803275" indent="-534988">
              <a:defRPr/>
            </a:pPr>
            <a:r>
              <a:rPr lang="cs-CZ" altLang="cs-CZ" sz="2600" dirty="0"/>
              <a:t>automatické obdržení doporučení od ŠPZ </a:t>
            </a:r>
          </a:p>
          <a:p>
            <a:pPr marL="803275" indent="-534988">
              <a:defRPr/>
            </a:pPr>
            <a:r>
              <a:rPr lang="cs-CZ" altLang="cs-CZ" sz="2600" dirty="0"/>
              <a:t>právo požádat o revizi zprávy a doporučení (do 30 dnů ode dne doručení: ZZ, Š, ČŠI) </a:t>
            </a:r>
          </a:p>
          <a:p>
            <a:pPr marL="268287" indent="0">
              <a:buNone/>
              <a:defRPr/>
            </a:pPr>
            <a:r>
              <a:rPr lang="cs-CZ" altLang="cs-CZ" sz="2600" i="1" dirty="0"/>
              <a:t>* Pedagogický pracovník určený ředitelem školy nebo školní poradenské pracoviště (ŠPP)</a:t>
            </a:r>
          </a:p>
          <a:p>
            <a:pPr lvl="1">
              <a:buNone/>
              <a:defRPr/>
            </a:pPr>
            <a:endParaRPr lang="cs-CZ" altLang="cs-CZ" sz="2600" dirty="0"/>
          </a:p>
        </p:txBody>
      </p:sp>
    </p:spTree>
    <p:extLst>
      <p:ext uri="{BB962C8B-B14F-4D97-AF65-F5344CB8AC3E}">
        <p14:creationId xmlns:p14="http://schemas.microsoft.com/office/powerpoint/2010/main" val="22904478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a:xfrm>
            <a:off x="746760" y="0"/>
            <a:ext cx="10515600" cy="836023"/>
          </a:xfrm>
        </p:spPr>
        <p:txBody>
          <a:bodyPr rtlCol="0">
            <a:normAutofit/>
          </a:bodyPr>
          <a:lstStyle/>
          <a:p>
            <a:pPr algn="ctr">
              <a:defRPr/>
            </a:pPr>
            <a:r>
              <a:rPr lang="cs-CZ" altLang="cs-CZ" sz="3000" b="1" cap="all" dirty="0">
                <a:latin typeface="+mn-lt"/>
              </a:rPr>
              <a:t>Podpůrná opatření (PO)</a:t>
            </a:r>
          </a:p>
        </p:txBody>
      </p:sp>
      <p:sp>
        <p:nvSpPr>
          <p:cNvPr id="3" name="Zástupný symbol pro obsah 2"/>
          <p:cNvSpPr>
            <a:spLocks noGrp="1"/>
          </p:cNvSpPr>
          <p:nvPr>
            <p:ph idx="1"/>
          </p:nvPr>
        </p:nvSpPr>
        <p:spPr>
          <a:xfrm>
            <a:off x="300446" y="1005840"/>
            <a:ext cx="11891554" cy="5852160"/>
          </a:xfrm>
        </p:spPr>
        <p:txBody>
          <a:bodyPr rtlCol="0">
            <a:normAutofit/>
          </a:bodyPr>
          <a:lstStyle/>
          <a:p>
            <a:pPr marL="0" indent="0" algn="just">
              <a:buNone/>
              <a:defRPr/>
            </a:pPr>
            <a:r>
              <a:rPr lang="cs-CZ" sz="3200" dirty="0"/>
              <a:t>jsou nezbytné úpravy ve vzdělávání a školských službách odpovídající zdravotnímu stavu, kulturnímu prostředí nebo jiným životním podmínkám dítě, žáka nebo studenta</a:t>
            </a:r>
          </a:p>
          <a:p>
            <a:pPr marL="385763" indent="-385763" algn="just">
              <a:buFont typeface="Wingdings 2" panose="05020102010507070707" pitchFamily="18" charset="2"/>
              <a:buAutoNum type="arabicPeriod"/>
              <a:defRPr/>
            </a:pPr>
            <a:r>
              <a:rPr lang="cs-CZ" sz="3200" dirty="0"/>
              <a:t>právo na bezplatné poskytování PO školou a školským zařízením </a:t>
            </a:r>
          </a:p>
          <a:p>
            <a:pPr marL="385763" indent="-385763" algn="just">
              <a:buFont typeface="Wingdings 2" panose="05020102010507070707" pitchFamily="18" charset="2"/>
              <a:buAutoNum type="arabicPeriod"/>
              <a:defRPr/>
            </a:pPr>
            <a:r>
              <a:rPr lang="cs-CZ" sz="3200" dirty="0"/>
              <a:t>vyrovnání podmínek u přijímacího řízení na SŠ </a:t>
            </a:r>
          </a:p>
          <a:p>
            <a:pPr marL="385763" indent="-385763" algn="just">
              <a:buFont typeface="Wingdings 2" panose="05020102010507070707" pitchFamily="18" charset="2"/>
              <a:buAutoNum type="arabicPeriod"/>
              <a:defRPr/>
            </a:pPr>
            <a:r>
              <a:rPr lang="cs-CZ" sz="3200" dirty="0"/>
              <a:t>úpravy podmínek při ukončování vzdělávání </a:t>
            </a:r>
          </a:p>
          <a:p>
            <a:pPr algn="just">
              <a:defRPr/>
            </a:pPr>
            <a:r>
              <a:rPr lang="cs-CZ" sz="3200" dirty="0"/>
              <a:t>přehled PO – příloha č. 1 nové vyhlášky </a:t>
            </a:r>
          </a:p>
        </p:txBody>
      </p:sp>
    </p:spTree>
    <p:extLst>
      <p:ext uri="{BB962C8B-B14F-4D97-AF65-F5344CB8AC3E}">
        <p14:creationId xmlns:p14="http://schemas.microsoft.com/office/powerpoint/2010/main" val="16113357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E212D6-F86E-4E62-8FFF-8DB0E9D41F95}"/>
              </a:ext>
            </a:extLst>
          </p:cNvPr>
          <p:cNvSpPr>
            <a:spLocks noGrp="1"/>
          </p:cNvSpPr>
          <p:nvPr>
            <p:ph type="title"/>
          </p:nvPr>
        </p:nvSpPr>
        <p:spPr>
          <a:xfrm>
            <a:off x="838200" y="0"/>
            <a:ext cx="10515600" cy="681037"/>
          </a:xfrm>
        </p:spPr>
        <p:txBody>
          <a:bodyPr>
            <a:normAutofit fontScale="90000"/>
          </a:bodyPr>
          <a:lstStyle/>
          <a:p>
            <a:r>
              <a:rPr lang="cs-CZ" dirty="0"/>
              <a:t>DRUHY PODPŮRNÝCH OPATŘENÍ (§16, odst.2)</a:t>
            </a:r>
          </a:p>
        </p:txBody>
      </p:sp>
      <p:sp>
        <p:nvSpPr>
          <p:cNvPr id="3" name="Zástupný obsah 2">
            <a:extLst>
              <a:ext uri="{FF2B5EF4-FFF2-40B4-BE49-F238E27FC236}">
                <a16:creationId xmlns:a16="http://schemas.microsoft.com/office/drawing/2014/main" id="{281A07B5-97C4-4EE1-BF0B-C899266F252A}"/>
              </a:ext>
            </a:extLst>
          </p:cNvPr>
          <p:cNvSpPr>
            <a:spLocks noGrp="1"/>
          </p:cNvSpPr>
          <p:nvPr>
            <p:ph idx="1"/>
          </p:nvPr>
        </p:nvSpPr>
        <p:spPr>
          <a:xfrm>
            <a:off x="0" y="849744"/>
            <a:ext cx="12192000" cy="6008255"/>
          </a:xfrm>
        </p:spPr>
        <p:txBody>
          <a:bodyPr>
            <a:noAutofit/>
          </a:bodyPr>
          <a:lstStyle/>
          <a:p>
            <a:pPr marL="180000">
              <a:lnSpc>
                <a:spcPct val="100000"/>
              </a:lnSpc>
              <a:spcBef>
                <a:spcPts val="0"/>
              </a:spcBef>
            </a:pPr>
            <a:r>
              <a:rPr lang="cs-CZ" sz="2500" dirty="0"/>
              <a:t>poradenská </a:t>
            </a:r>
            <a:r>
              <a:rPr lang="cs-CZ" sz="2500" dirty="0">
                <a:solidFill>
                  <a:srgbClr val="0000FF"/>
                </a:solidFill>
              </a:rPr>
              <a:t>pomoc Š a ŠPZ </a:t>
            </a:r>
            <a:r>
              <a:rPr lang="cs-CZ" sz="2500" dirty="0"/>
              <a:t>(jedná se o diagnostické a intervenční služby realizované poradenskými pracovníky), </a:t>
            </a:r>
          </a:p>
          <a:p>
            <a:pPr marL="180000">
              <a:lnSpc>
                <a:spcPct val="100000"/>
              </a:lnSpc>
              <a:spcBef>
                <a:spcPts val="0"/>
              </a:spcBef>
            </a:pPr>
            <a:r>
              <a:rPr lang="cs-CZ" sz="2500" dirty="0">
                <a:solidFill>
                  <a:srgbClr val="0000FF"/>
                </a:solidFill>
              </a:rPr>
              <a:t>úprava organizace, obsahu, hodnocení, forem a metod vzdělávání a školských služeb</a:t>
            </a:r>
            <a:r>
              <a:rPr lang="cs-CZ" sz="2500" dirty="0"/>
              <a:t>, vč. zabezpečení výuky předmětů speciálně pedagogické péče a prodloužení délky vzdělávání,</a:t>
            </a:r>
          </a:p>
          <a:p>
            <a:pPr marL="180000">
              <a:lnSpc>
                <a:spcPct val="100000"/>
              </a:lnSpc>
              <a:spcBef>
                <a:spcPts val="0"/>
              </a:spcBef>
            </a:pPr>
            <a:r>
              <a:rPr lang="cs-CZ" sz="2500" dirty="0"/>
              <a:t>úprava </a:t>
            </a:r>
            <a:r>
              <a:rPr lang="cs-CZ" sz="2500" dirty="0">
                <a:solidFill>
                  <a:srgbClr val="0000FF"/>
                </a:solidFill>
              </a:rPr>
              <a:t>podmínek přijímání </a:t>
            </a:r>
            <a:r>
              <a:rPr lang="cs-CZ" sz="2500" dirty="0"/>
              <a:t>ke vzdělávání a </a:t>
            </a:r>
            <a:r>
              <a:rPr lang="cs-CZ" sz="2500" dirty="0">
                <a:solidFill>
                  <a:srgbClr val="0000FF"/>
                </a:solidFill>
              </a:rPr>
              <a:t>ukončování vzdělávání</a:t>
            </a:r>
            <a:r>
              <a:rPr lang="cs-CZ" sz="2500" dirty="0"/>
              <a:t>, </a:t>
            </a:r>
          </a:p>
          <a:p>
            <a:pPr marL="180000">
              <a:lnSpc>
                <a:spcPct val="100000"/>
              </a:lnSpc>
              <a:spcBef>
                <a:spcPts val="0"/>
              </a:spcBef>
            </a:pPr>
            <a:r>
              <a:rPr lang="cs-CZ" sz="2500" dirty="0">
                <a:solidFill>
                  <a:srgbClr val="0000FF"/>
                </a:solidFill>
              </a:rPr>
              <a:t>kompenzační pomůcky, speciální učebnice a speciální učební pomůcky</a:t>
            </a:r>
            <a:r>
              <a:rPr lang="cs-CZ" sz="2500" dirty="0"/>
              <a:t>, využívání podpůrných nebo náhradních komunikačních systémů, </a:t>
            </a:r>
          </a:p>
          <a:p>
            <a:pPr marL="180000">
              <a:lnSpc>
                <a:spcPct val="100000"/>
              </a:lnSpc>
              <a:spcBef>
                <a:spcPts val="0"/>
              </a:spcBef>
            </a:pPr>
            <a:r>
              <a:rPr lang="cs-CZ" sz="2500" dirty="0">
                <a:solidFill>
                  <a:srgbClr val="0000FF"/>
                </a:solidFill>
              </a:rPr>
              <a:t>úprava očekávaných výstupů vzdělávání </a:t>
            </a:r>
            <a:r>
              <a:rPr lang="cs-CZ" sz="2500" dirty="0"/>
              <a:t>v mezích stanovených RVP (jedná se např. o stanovení minimálních očekávaných výstupů RVP ZV), </a:t>
            </a:r>
          </a:p>
          <a:p>
            <a:pPr marL="180000">
              <a:lnSpc>
                <a:spcPct val="100000"/>
              </a:lnSpc>
              <a:spcBef>
                <a:spcPts val="0"/>
              </a:spcBef>
            </a:pPr>
            <a:r>
              <a:rPr lang="cs-CZ" sz="2500" dirty="0"/>
              <a:t>individuální vzdělávací plán (</a:t>
            </a:r>
            <a:r>
              <a:rPr lang="cs-CZ" sz="2500" dirty="0">
                <a:solidFill>
                  <a:srgbClr val="0000FF"/>
                </a:solidFill>
              </a:rPr>
              <a:t>IVP</a:t>
            </a:r>
            <a:r>
              <a:rPr lang="cs-CZ" sz="2500" dirty="0"/>
              <a:t>),  asistent pedagoga </a:t>
            </a:r>
            <a:r>
              <a:rPr lang="cs-CZ" sz="2500" dirty="0">
                <a:solidFill>
                  <a:srgbClr val="0000FF"/>
                </a:solidFill>
              </a:rPr>
              <a:t>(AP</a:t>
            </a:r>
            <a:r>
              <a:rPr lang="cs-CZ" sz="2500" dirty="0"/>
              <a:t>), </a:t>
            </a:r>
          </a:p>
          <a:p>
            <a:pPr marL="180000">
              <a:lnSpc>
                <a:spcPct val="100000"/>
              </a:lnSpc>
              <a:spcBef>
                <a:spcPts val="0"/>
              </a:spcBef>
            </a:pPr>
            <a:r>
              <a:rPr lang="cs-CZ" sz="2500" dirty="0"/>
              <a:t>poskytování vzdělávání nebo školských služeb v prostorách </a:t>
            </a:r>
            <a:r>
              <a:rPr lang="cs-CZ" sz="2500" dirty="0">
                <a:solidFill>
                  <a:srgbClr val="0000FF"/>
                </a:solidFill>
              </a:rPr>
              <a:t>stavebně nebo technicky upravených</a:t>
            </a:r>
            <a:r>
              <a:rPr lang="cs-CZ" sz="2500" dirty="0"/>
              <a:t> (bezbariérovost školních budov), </a:t>
            </a:r>
          </a:p>
          <a:p>
            <a:pPr marL="180000">
              <a:lnSpc>
                <a:spcPct val="100000"/>
              </a:lnSpc>
              <a:spcBef>
                <a:spcPts val="0"/>
              </a:spcBef>
            </a:pPr>
            <a:r>
              <a:rPr lang="cs-CZ" sz="2500" dirty="0"/>
              <a:t>využití </a:t>
            </a:r>
            <a:r>
              <a:rPr lang="cs-CZ" sz="2500" dirty="0">
                <a:solidFill>
                  <a:srgbClr val="0000FF"/>
                </a:solidFill>
              </a:rPr>
              <a:t>dalšího pedagogického pracovníka </a:t>
            </a:r>
            <a:r>
              <a:rPr lang="cs-CZ" sz="2500" dirty="0"/>
              <a:t>(učitele), tlumočníka českého znakového jazyka, přepisovatele pro neslyšící, </a:t>
            </a:r>
          </a:p>
          <a:p>
            <a:pPr marL="180000">
              <a:lnSpc>
                <a:spcPct val="100000"/>
              </a:lnSpc>
              <a:spcBef>
                <a:spcPts val="0"/>
              </a:spcBef>
            </a:pPr>
            <a:r>
              <a:rPr lang="cs-CZ" sz="2500" dirty="0"/>
              <a:t>umožnění působení </a:t>
            </a:r>
            <a:r>
              <a:rPr lang="cs-CZ" sz="2500" dirty="0">
                <a:solidFill>
                  <a:srgbClr val="0000FF"/>
                </a:solidFill>
              </a:rPr>
              <a:t>osobního asistenta (OA) </a:t>
            </a:r>
            <a:r>
              <a:rPr lang="cs-CZ" sz="2500" dirty="0"/>
              <a:t>případně pracovníka ve zdravotnictví </a:t>
            </a:r>
          </a:p>
          <a:p>
            <a:pPr marL="180000">
              <a:lnSpc>
                <a:spcPct val="100000"/>
              </a:lnSpc>
              <a:spcBef>
                <a:spcPts val="0"/>
              </a:spcBef>
            </a:pPr>
            <a:endParaRPr lang="cs-CZ" sz="2500" dirty="0"/>
          </a:p>
        </p:txBody>
      </p:sp>
    </p:spTree>
    <p:extLst>
      <p:ext uri="{BB962C8B-B14F-4D97-AF65-F5344CB8AC3E}">
        <p14:creationId xmlns:p14="http://schemas.microsoft.com/office/powerpoint/2010/main" val="25733657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E56CED-C79A-43AD-84EA-62B673B1002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DE46AD6-FFEF-4AC3-86E6-D4C8AFD7982D}"/>
              </a:ext>
            </a:extLst>
          </p:cNvPr>
          <p:cNvSpPr>
            <a:spLocks noGrp="1"/>
          </p:cNvSpPr>
          <p:nvPr>
            <p:ph idx="1"/>
          </p:nvPr>
        </p:nvSpPr>
        <p:spPr/>
        <p:txBody>
          <a:bodyPr>
            <a:normAutofit/>
          </a:bodyPr>
          <a:lstStyle/>
          <a:p>
            <a:pPr marL="0" indent="0" algn="ctr">
              <a:buNone/>
            </a:pPr>
            <a:r>
              <a:rPr lang="cs-CZ" sz="9600" dirty="0"/>
              <a:t>6</a:t>
            </a:r>
          </a:p>
        </p:txBody>
      </p:sp>
    </p:spTree>
    <p:extLst>
      <p:ext uri="{BB962C8B-B14F-4D97-AF65-F5344CB8AC3E}">
        <p14:creationId xmlns:p14="http://schemas.microsoft.com/office/powerpoint/2010/main" val="123795017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11329</Words>
  <Application>Microsoft Office PowerPoint</Application>
  <PresentationFormat>Širokoúhlá obrazovka</PresentationFormat>
  <Paragraphs>1365</Paragraphs>
  <Slides>160</Slides>
  <Notes>15</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160</vt:i4>
      </vt:variant>
    </vt:vector>
  </HeadingPairs>
  <TitlesOfParts>
    <vt:vector size="168" baseType="lpstr">
      <vt:lpstr>Arial</vt:lpstr>
      <vt:lpstr>Calibri</vt:lpstr>
      <vt:lpstr>Calibri Light</vt:lpstr>
      <vt:lpstr>Georgia</vt:lpstr>
      <vt:lpstr>Times New Roman</vt:lpstr>
      <vt:lpstr>Wingdings</vt:lpstr>
      <vt:lpstr>Wingdings 2</vt:lpstr>
      <vt:lpstr>Motiv Office</vt:lpstr>
      <vt:lpstr> INTEGRATIVNÍ A INKLUZIVNÍ PEDAGOGIKA  doc. Ing. Helena Vomáčková, CSc. https://www.pf.ujep.cz/cs/kontakt/helena-vomackova </vt:lpstr>
      <vt:lpstr>ZDROJE</vt:lpstr>
      <vt:lpstr>KLÍČOVÉ OTÁZKY/TÉMATA</vt:lpstr>
      <vt:lpstr>Prezentace aplikace PowerPoint</vt:lpstr>
      <vt:lpstr>POSTAVENÍ PEDAGOGIKY V SYSTÉMU VĚD</vt:lpstr>
      <vt:lpstr>STRUKTURA PEDAGOGICKÉ VĚDY  (Průcha a kol., 2009, Pedagogická encyklopedie)</vt:lpstr>
      <vt:lpstr>POJETÍ PEDAGOGIKY</vt:lpstr>
      <vt:lpstr>RŮZNÁ POJETÍ VÝCHOVY</vt:lpstr>
      <vt:lpstr>PĚTIPÓLOVÝ MODEL VÝCHOVY  ZÁKLADNÍ ČINITELÉ  ZÁKLADNÍ KATEGORIE</vt:lpstr>
      <vt:lpstr>UTVÁŘENÍ ČLOVĚKA A SOCIÁLNÍCH VZTAHŮ</vt:lpstr>
      <vt:lpstr>DIDAKTICKÝ ČTYŘÚHELNÍK</vt:lpstr>
      <vt:lpstr>JINAKOST JEDINCE: VNITŘNÍ FAKTORY dle Navrátila</vt:lpstr>
      <vt:lpstr>JINAKOST JEDINCE VNĚJŠÍ FAKTORY</vt:lpstr>
      <vt:lpstr>DIMENZE SUBJEKTU/OBJEKTU</vt:lpstr>
      <vt:lpstr>Prezentace aplikace PowerPoint</vt:lpstr>
      <vt:lpstr>INTERAKČNÍ VYMEZENÍ CHARAKTERU (Bedrnová, Nový, 2007)</vt:lpstr>
      <vt:lpstr>COJE POSTATOU A SMYSLEM EDUKACE???</vt:lpstr>
      <vt:lpstr>SMYSL VZDĚLÁVÁNÍ</vt:lpstr>
      <vt:lpstr>NEJDŮLEŽITĚJŠÍ KATEGORIE VVP </vt:lpstr>
      <vt:lpstr>Rozsudek ESLP ve věci D. H. a spol.  (diskriminace romských dětí) </vt:lpstr>
      <vt:lpstr>PŘÍSTUPY K LIDEM S HANDICAPEM dle H. Wockena /s SVP/postižením/znevýhodněním/</vt:lpstr>
      <vt:lpstr>Prezentace aplikace PowerPoint</vt:lpstr>
      <vt:lpstr>Prezentace aplikace PowerPoint</vt:lpstr>
      <vt:lpstr>Prezentace aplikace PowerPoint</vt:lpstr>
      <vt:lpstr>Prezentace aplikace PowerPoint</vt:lpstr>
      <vt:lpstr>Úmluva OSN o právech osob se zdravotním postižením </vt:lpstr>
      <vt:lpstr>Prezentace aplikace PowerPoint</vt:lpstr>
      <vt:lpstr>Prezentace aplikace PowerPoint</vt:lpstr>
      <vt:lpstr>Přístupy k lidem s postižením </vt:lpstr>
      <vt:lpstr>A. zavržení a sociální vyloučení (phariah)</vt:lpstr>
      <vt:lpstr>B. ekonomický a sociální problém  (economic and social liability)</vt:lpstr>
      <vt:lpstr>Prezentace aplikace PowerPoint</vt:lpstr>
      <vt:lpstr>C. Tolerantní utilita (tolerant utilization)</vt:lpstr>
      <vt:lpstr>D. Limitovaná participace osob s postižením   </vt:lpstr>
      <vt:lpstr>E. Liberální přístup k osobám s postižením (Laissez faire )</vt:lpstr>
      <vt:lpstr>Prezentace aplikace PowerPoint</vt:lpstr>
      <vt:lpstr>F. Aktivní participace</vt:lpstr>
      <vt:lpstr>F. Aktivní participace</vt:lpstr>
      <vt:lpstr>F. Aktivní participace - OBJEKTIVNÍ</vt:lpstr>
      <vt:lpstr>F. Aktivní participace - SUBJEKTIVNÍ</vt:lpstr>
      <vt:lpstr>Typologie modelů postižení</vt:lpstr>
      <vt:lpstr>Medicínský model (individuální)</vt:lpstr>
      <vt:lpstr>Medicínský model (individuální)</vt:lpstr>
      <vt:lpstr>Medicínský model (individuální)</vt:lpstr>
      <vt:lpstr>Medicínský model (individuální)</vt:lpstr>
      <vt:lpstr>Funkční model postižení</vt:lpstr>
      <vt:lpstr>Sociální model postižení</vt:lpstr>
      <vt:lpstr>Sociální model postižení</vt:lpstr>
      <vt:lpstr>Sociální model postižení</vt:lpstr>
      <vt:lpstr>Sociální model postižení</vt:lpstr>
      <vt:lpstr>Sociální model postižení</vt:lpstr>
      <vt:lpstr>Integrované modely postižení</vt:lpstr>
      <vt:lpstr>Prezentace aplikace PowerPoint</vt:lpstr>
      <vt:lpstr>Integrované modely postižení</vt:lpstr>
      <vt:lpstr>Mýty o školních reformách </vt:lpstr>
      <vt:lpstr>Žáci se znevýhodněním jsou odsouzeni ke špatnému prospěchu ve škole?</vt:lpstr>
      <vt:lpstr>Žáci se znevýhodněním jsou odsouzeni ke špatnému prospěchu ve škole?</vt:lpstr>
      <vt:lpstr>Žáci se znevýhodněním jsou odsouzeni ke špatnému prospěchu ve škole?</vt:lpstr>
      <vt:lpstr>Vše je o penězích</vt:lpstr>
      <vt:lpstr>Inkluze pro spravedlnost, selektivita pro vyšší výsledky </vt:lpstr>
      <vt:lpstr>Prezentace aplikace PowerPoint</vt:lpstr>
      <vt:lpstr>Prezentace aplikace PowerPoint</vt:lpstr>
      <vt:lpstr>Prezentace aplikace PowerPoint</vt:lpstr>
      <vt:lpstr>CO PŘEDSTAVUJE NEJVĚTŠÍ PROBLÉM PŘI IMPLEMENTACI INKLUZE DO ŠKOL???</vt:lpstr>
      <vt:lpstr>KROKY IMPLEMENTACE INKLUZE DO PRAXE</vt:lpstr>
      <vt:lpstr>MODEL „The GROW“ = schéma vhodného postupu managementu změn (růstu) v organizacích</vt:lpstr>
      <vt:lpstr>SWOT ANALÝZA</vt:lpstr>
      <vt:lpstr>PŘÍKLAD PRAKTICKÉ APLIKACE: doplňte dle konkrétní situace</vt:lpstr>
      <vt:lpstr>PŘÍKLAD PRAKTICKÉ APLIKACE: doplňte dle konkrétní situace</vt:lpstr>
      <vt:lpstr>UKAZATELÉ INKLUZE/MĚŘÍTKA INKLUZIVNÍHO PROSTŘEDÍ ŠKOLY</vt:lpstr>
      <vt:lpstr>Prezentace aplikace PowerPoint</vt:lpstr>
      <vt:lpstr>UKAZATELÉ INKLUZE/MĚŘÍTKA INKLUZIVNÍHO PROSTŘEDÍ ŠKOLY</vt:lpstr>
      <vt:lpstr>Prezentace aplikace PowerPoint</vt:lpstr>
      <vt:lpstr>KULTURA: OBLAST BUDOVÁNÍ KOMUNITY</vt:lpstr>
      <vt:lpstr>KULTRURA: OBLAST TVORBY HODNOT</vt:lpstr>
      <vt:lpstr>Prezentace aplikace PowerPoint</vt:lpstr>
      <vt:lpstr>POLITIKA: OBLAST VYTVÁŘENÍ ŠKOLY PRO VŠECHNY</vt:lpstr>
      <vt:lpstr>POLITIKA: OBLAST PODPORY PŘIROZENÉ RŮZNORODOSTI</vt:lpstr>
      <vt:lpstr>PRAXE: OBLAST ORGANIZACE UČENÍ  (VYUČOVACÍ METODY A FORMY, HODNOCENÍ …)</vt:lpstr>
      <vt:lpstr>PRAXE: OBLAST MOBILIZACE VNITŘNÍCH A LOKÁLNÍCH ZDROJŮ</vt:lpstr>
      <vt:lpstr>Formativní a normativní hodnocení</vt:lpstr>
      <vt:lpstr>Prezentace aplikace PowerPoint</vt:lpstr>
      <vt:lpstr>První výsledky hodnocení </vt:lpstr>
      <vt:lpstr>2005 – projekt pod záštitou EU </vt:lpstr>
      <vt:lpstr>Vývoj Inkluze UK</vt:lpstr>
      <vt:lpstr>Prezentace aplikace PowerPoint</vt:lpstr>
      <vt:lpstr>VÝCHODISKA LEGISLATIVNÍCH ZMĚN</vt:lpstr>
      <vt:lpstr>ZMĚNY</vt:lpstr>
      <vt:lpstr>ZMĚNA LEGISLATIVY</vt:lpstr>
      <vt:lpstr>2011</vt:lpstr>
      <vt:lpstr>82/2015 Sb. novela zákona č. 561/2004 Sb., </vt:lpstr>
      <vt:lpstr>Skupiny dětí, žáků a studentů se SVP  </vt:lpstr>
      <vt:lpstr>Úpravy ve vzdělávání žáků s LMP </vt:lpstr>
      <vt:lpstr>Typy základních škol po 1. 9. 2016   </vt:lpstr>
      <vt:lpstr>82/2015 Sb. novela zákona č. 561/2004 Sb., </vt:lpstr>
      <vt:lpstr>ZÁKLADNÍ PRAVIDLA PRO POSKYTOVÁNÍ PORADENSKÝCH SLUŽEB </vt:lpstr>
      <vt:lpstr>Podpůrná opatření (PO)</vt:lpstr>
      <vt:lpstr>DRUHY PODPŮRNÝCH OPATŘENÍ (§16, odst.2)</vt:lpstr>
      <vt:lpstr>Prezentace aplikace PowerPoint</vt:lpstr>
      <vt:lpstr>Postup školy při poskytování PO 1. stupně </vt:lpstr>
      <vt:lpstr>Postup školy při poskytování PO 2. – 5. stupně </vt:lpstr>
      <vt:lpstr>Podpůrná opatření (PO)  </vt:lpstr>
      <vt:lpstr>Intervence školy   (normovaná finanční náročnost od 2. st. PO)    </vt:lpstr>
      <vt:lpstr>82/2015 Sb. novela zákona č. 561/2004 Sb., </vt:lpstr>
      <vt:lpstr>STUPNĚ PODPORY </vt:lpstr>
      <vt:lpstr>PŘEHLED VYBRANÝCH PO 1. STUPNĚ</vt:lpstr>
      <vt:lpstr>STUPNĚ PODPORY </vt:lpstr>
      <vt:lpstr>STUPNĚ PODPORY </vt:lpstr>
      <vt:lpstr>STUPNĚ PODPORY </vt:lpstr>
      <vt:lpstr>STUPNĚ PODPORY </vt:lpstr>
      <vt:lpstr>PŘEHLED VYBRANÝCH PO 2. – 5. STUPNĚ</vt:lpstr>
      <vt:lpstr>Prezentace aplikace PowerPoint</vt:lpstr>
      <vt:lpstr>Prezentace aplikace PowerPoint</vt:lpstr>
      <vt:lpstr>Prezentace aplikace PowerPoint</vt:lpstr>
      <vt:lpstr>Prezentace aplikace PowerPoint</vt:lpstr>
      <vt:lpstr>PODPŮRNÁ OPATŘENÍ §16, odst. 2</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Inkluzivní vzorec podle Ainscowa</vt:lpstr>
      <vt:lpstr>PODPORA ŽÁKŮ S PORUCHOU AUTISTICKÉHO SPEKTRA V BĚŽNÉ ŠKOLE</vt:lpstr>
      <vt:lpstr>METODIKA PRÁCE S ŽÁKY S PAS</vt:lpstr>
      <vt:lpstr>Děti s problémy v chování a s poruchami chování/EMOCÍ </vt:lpstr>
      <vt:lpstr>Prezentace aplikace PowerPoint</vt:lpstr>
      <vt:lpstr>5 charakteristik poruch chování podle Bowera</vt:lpstr>
      <vt:lpstr>KONCEP RESILIENCE – „ODOLNOSTI“</vt:lpstr>
      <vt:lpstr>Základní strategie zamezení vývoji problémového chování při výuce  </vt:lpstr>
      <vt:lpstr>Prezentace aplikace PowerPoint</vt:lpstr>
      <vt:lpstr>CÍLE PODPŮRNÝCH OPATŘENÍ CHOVÁNÍ: seberegulace, práceschopnost, dovednost interakce s ostatními, kooperace, komunikace</vt:lpstr>
      <vt:lpstr>PODPORA ŽÁKŮ SE SPECIFICKÝMI PORUCHAMI UČENÍ V BĚŽNÉ ŠKOLE</vt:lpstr>
      <vt:lpstr>Klasifikace deficitů dílčích funkcí</vt:lpstr>
      <vt:lpstr>DŮLEŽITOST ZRAKOVÉHO VNÍMÁNÍ</vt:lpstr>
      <vt:lpstr>DŮLEŽITOST SLUCHOVÉHO VNÍMÁNÍ A PROSTOROVÉ ORIENTACE</vt:lpstr>
      <vt:lpstr>Dyslexie a reedukace dyslexie</vt:lpstr>
      <vt:lpstr>Reedukační metody při nácviku čtení</vt:lpstr>
      <vt:lpstr>DYSGRAFIE</vt:lpstr>
      <vt:lpstr>Reedukační postupy při nácviku psaní </vt:lpstr>
      <vt:lpstr>DYSORTOHRAFIE A REEDUKACE SPECIFICKÝCH CHYB</vt:lpstr>
      <vt:lpstr>DYSKALKULIE A JEJÍ REEDUKACE</vt:lpstr>
      <vt:lpstr>Dyspraxie, dyspinxie, dysmúzie</vt:lpstr>
      <vt:lpstr>REEDUKACE DYSPRAXIE</vt:lpstr>
    </vt:vector>
  </TitlesOfParts>
  <Company>KPG PF UJEP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vomackovah</dc:creator>
  <cp:lastModifiedBy>Jiri Vomacka</cp:lastModifiedBy>
  <cp:revision>17</cp:revision>
  <cp:lastPrinted>2018-10-30T08:16:23Z</cp:lastPrinted>
  <dcterms:created xsi:type="dcterms:W3CDTF">2018-10-30T08:03:48Z</dcterms:created>
  <dcterms:modified xsi:type="dcterms:W3CDTF">2020-04-16T12:22:56Z</dcterms:modified>
</cp:coreProperties>
</file>