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5102"/>
    <a:srgbClr val="FF9D00"/>
    <a:srgbClr val="FF6702"/>
    <a:srgbClr val="FF3305"/>
    <a:srgbClr val="CF3E00"/>
    <a:srgbClr val="236F7A"/>
    <a:srgbClr val="EEB42D"/>
    <a:srgbClr val="FFE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0" autoAdjust="0"/>
    <p:restoredTop sz="94600" autoAdjust="0"/>
  </p:normalViewPr>
  <p:slideViewPr>
    <p:cSldViewPr>
      <p:cViewPr varScale="1">
        <p:scale>
          <a:sx n="116" d="100"/>
          <a:sy n="116" d="100"/>
        </p:scale>
        <p:origin x="-13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914400"/>
            <a:ext cx="3352800" cy="3581400"/>
          </a:xfrm>
        </p:spPr>
        <p:txBody>
          <a:bodyPr/>
          <a:lstStyle>
            <a:lvl1pPr>
              <a:lnSpc>
                <a:spcPct val="150000"/>
              </a:lnSpc>
              <a:defRPr sz="4400"/>
            </a:lvl1pPr>
          </a:lstStyle>
          <a:p>
            <a:pPr lvl="0"/>
            <a:r>
              <a:rPr lang="cs-CZ" altLang="cs-CZ" noProof="0" smtClean="0"/>
              <a:t>Kliknutím lze upravit styl.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724400"/>
            <a:ext cx="3352800" cy="94615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cs-CZ" altLang="cs-CZ" noProof="0" smtClean="0"/>
              <a:t>Kliknutím lze upravit styl předlohy.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900B5D3-D219-4F82-ADA7-9EB9C0131264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E8530-A524-4EE5-B76A-2F3D7401FC5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28168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29450" y="304800"/>
            <a:ext cx="1809750" cy="5791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00200" y="304800"/>
            <a:ext cx="5276850" cy="5791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DB40B-020D-4895-87FB-99E86B09156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287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35A49-6545-4004-BF84-01A7B1CBE02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5926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1EB49-7964-460F-9419-3726C0BFEEC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42301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600200" y="1371600"/>
            <a:ext cx="35433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95900" y="1371600"/>
            <a:ext cx="35433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0D5DF7-9504-45FD-9E87-991F4E0760E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6467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EBF9B-404E-4780-80C0-BD3D1CD08D0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028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4E6B2-6D62-42F0-A18C-BCAEAC9AE6C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1436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EEA85-1000-457C-9012-5CAEAA535AD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4455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2193D-BBE7-475D-8FB3-FA736972B33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3373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D7E88-AEA3-4006-864B-B647D44D908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72135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304800"/>
            <a:ext cx="7239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nadpisů předlohy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371600"/>
            <a:ext cx="7239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 předlohy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958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EB16131-7A9B-4D78-A75B-7D017AC3BDAA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eska-polemika.webnode.cz/l/h-g-schauer-nase-dve-otazk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116632"/>
            <a:ext cx="3482280" cy="4379168"/>
          </a:xfrm>
        </p:spPr>
        <p:txBody>
          <a:bodyPr/>
          <a:lstStyle/>
          <a:p>
            <a:r>
              <a:rPr lang="pl-PL" dirty="0" smtClean="0"/>
              <a:t>Dějiny české literatury 20. století I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Literatura v období MODERNY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1048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ymbolismus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https://cs.wikipedia.org/wiki/Symbolismus</a:t>
            </a:r>
          </a:p>
          <a:p>
            <a:r>
              <a:rPr lang="cs-CZ" sz="2400" dirty="0" smtClean="0"/>
              <a:t>- k jehož nejvýznamnějším představitelům v české poezii patří </a:t>
            </a:r>
            <a:r>
              <a:rPr lang="cs-CZ" sz="2400" b="1" dirty="0" smtClean="0"/>
              <a:t>O. Březina </a:t>
            </a:r>
            <a:r>
              <a:rPr lang="cs-CZ" sz="2400" dirty="0" smtClean="0"/>
              <a:t>(jako jeden z prvních rozvíjející u nás volný verš; píšící nicméně také ve verši vázaném – nejčastěji ve velmi melodickém </a:t>
            </a:r>
            <a:r>
              <a:rPr lang="cs-CZ" sz="2400" i="1" dirty="0" smtClean="0"/>
              <a:t>alexandrinu</a:t>
            </a:r>
            <a:r>
              <a:rPr lang="cs-CZ" sz="2400" dirty="0" smtClean="0"/>
              <a:t>)</a:t>
            </a:r>
          </a:p>
          <a:p>
            <a:r>
              <a:rPr lang="cs-CZ" sz="2400" dirty="0" smtClean="0"/>
              <a:t>http://kramerius5.nkp.cz/view/uuid:9a60a070-cb67-11e2-b6da-005056827e52?page=uuid:983ea7d0-df10-11e2-9439-005056825209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04120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Naturalismus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e realizuje zejména v próze (V. Mrštík, J. K. </a:t>
            </a:r>
            <a:r>
              <a:rPr lang="cs-CZ" dirty="0" err="1" smtClean="0"/>
              <a:t>Šlejhar</a:t>
            </a:r>
            <a:r>
              <a:rPr lang="cs-CZ" dirty="0" smtClean="0"/>
              <a:t> /novela Kuře melancholik/, K. M. Čapek-Chod /novela Kašpar Lén mstitel/)</a:t>
            </a:r>
          </a:p>
          <a:p>
            <a:r>
              <a:rPr lang="cs-CZ" dirty="0" smtClean="0"/>
              <a:t>https://cs.wikipedia.org/wiki/Naturalismus_(literatura)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8307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Česká moderna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=původně hanlivé označení pro nové směry šířící se u nás od poč. 90. let 19. století (impresionismus, symbolismus, dekadenci, naturalismus) zejména ze západní Evropy</a:t>
            </a:r>
          </a:p>
          <a:p>
            <a:r>
              <a:rPr lang="cs-CZ" dirty="0" smtClean="0"/>
              <a:t>= tam se objevují cca o deset let dříve</a:t>
            </a:r>
          </a:p>
        </p:txBody>
      </p:sp>
    </p:spTree>
    <p:extLst>
      <p:ext uri="{BB962C8B-B14F-4D97-AF65-F5344CB8AC3E}">
        <p14:creationId xmlns:p14="http://schemas.microsoft.com/office/powerpoint/2010/main" val="164374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Mezi předchůdce a předbojovníky můžeme (přes jejich občas kritický přístup) počítat: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Jaroslava Vrchlického s jeho překlady francouzských prokletých básníků</a:t>
            </a:r>
          </a:p>
          <a:p>
            <a:r>
              <a:rPr lang="cs-CZ" dirty="0" smtClean="0"/>
              <a:t>Julia Zeyera jako autora tzv. obnovených obrazů</a:t>
            </a:r>
          </a:p>
          <a:p>
            <a:r>
              <a:rPr lang="cs-CZ" dirty="0" smtClean="0"/>
              <a:t>Katolickou modernu s jejím vztahem k západoevropské kultuře a tamnímu myšlení</a:t>
            </a:r>
          </a:p>
          <a:p>
            <a:r>
              <a:rPr lang="cs-CZ" sz="2000" dirty="0" smtClean="0"/>
              <a:t>Modernu politickou, filozofickou a vědeckou (=např. T. G. Masaryka či H. G. </a:t>
            </a:r>
            <a:r>
              <a:rPr lang="cs-CZ" sz="2000" dirty="0" err="1" smtClean="0"/>
              <a:t>Schauera</a:t>
            </a:r>
            <a:r>
              <a:rPr lang="cs-CZ" sz="2000" dirty="0" smtClean="0"/>
              <a:t>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49986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Významným příkladem modernistického myšlení jsou například…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…Naše dvě otázky H. G. </a:t>
            </a:r>
            <a:r>
              <a:rPr lang="cs-CZ" dirty="0" err="1" smtClean="0"/>
              <a:t>Schauera</a:t>
            </a:r>
            <a:r>
              <a:rPr lang="cs-CZ" dirty="0" smtClean="0"/>
              <a:t>:</a:t>
            </a:r>
          </a:p>
          <a:p>
            <a:r>
              <a:rPr lang="cs-CZ" dirty="0" smtClean="0">
                <a:hlinkClick r:id="rId2"/>
              </a:rPr>
              <a:t>https://ceska-polemika.webnode.cz/l/h-g-schauer-nase-dve-otazky/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548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Sjednocujícím aktem se stává: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Manifest české moderny: http://www.ceskaliteratura.cz/dok/mmoderny.htm</a:t>
            </a:r>
          </a:p>
          <a:p>
            <a:r>
              <a:rPr lang="cs-CZ" dirty="0" smtClean="0"/>
              <a:t>=představitelé různých uměleckých směrů (realismu, impresionismu, symbolismu, naturalismu), žánrů, dokonce různých oborů lidské činnosti (včetně politiků)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928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Mimo ovšem zůstávají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Představitelé tzv. </a:t>
            </a:r>
            <a:r>
              <a:rPr lang="cs-CZ" b="1" dirty="0" smtClean="0"/>
              <a:t>dekadence</a:t>
            </a:r>
            <a:r>
              <a:rPr lang="cs-CZ" dirty="0" smtClean="0"/>
              <a:t>; píšící zejména do: Moderní revue.</a:t>
            </a:r>
          </a:p>
          <a:p>
            <a:r>
              <a:rPr lang="cs-CZ" dirty="0" smtClean="0"/>
              <a:t>https://ia902706.us.archive.org/10/items/modernrevueprol03unkngoog/modernrevueprol03unkngoog.pdf</a:t>
            </a:r>
          </a:p>
          <a:p>
            <a:r>
              <a:rPr lang="cs-CZ" sz="2000" dirty="0" smtClean="0"/>
              <a:t>Nejvýznamnějšími dekadenty jsou u nás Jiří Karásek ze Lvovic, Karel Hlaváček (také výtvarník) a šéfredaktor Moderní revue Arnošt Procházka – všichni básníci, prozaici, esejisté a kritici</a:t>
            </a:r>
          </a:p>
          <a:p>
            <a:r>
              <a:rPr lang="cs-CZ" sz="2000" dirty="0" smtClean="0"/>
              <a:t>https://cs.wikipedia.org/wiki/Dekadence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1167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F. V. Krejčí;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ředstavitel dobových realistických proudů a signatář MČM, o české dekadenci ovšem hovoří jako o </a:t>
            </a:r>
            <a:r>
              <a:rPr lang="cs-CZ" i="1" dirty="0" smtClean="0"/>
              <a:t>nemoci z hladu</a:t>
            </a:r>
          </a:p>
          <a:p>
            <a:r>
              <a:rPr lang="cs-CZ" dirty="0"/>
              <a:t>n</a:t>
            </a:r>
            <a:r>
              <a:rPr lang="cs-CZ" dirty="0" smtClean="0"/>
              <a:t>a rozdíl od dekadence západoevropské, která je nemocí z kulturního přesycení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6808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K významným dobovým uměleckým proudům 1. generace moderny patří: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b="1" i="1" dirty="0" smtClean="0"/>
              <a:t>Impresionismus</a:t>
            </a:r>
          </a:p>
          <a:p>
            <a:r>
              <a:rPr lang="cs-CZ" dirty="0" smtClean="0"/>
              <a:t>Výtvarné umění: http://www.galeriekocka.cz/reprodukce-impresionismus-impression-1870/000018-reprodukce-impresionismus-impression-1870l.jpg</a:t>
            </a:r>
          </a:p>
          <a:p>
            <a:r>
              <a:rPr lang="cs-CZ" dirty="0" smtClean="0"/>
              <a:t>Hudba: např. Josef Suk</a:t>
            </a:r>
          </a:p>
          <a:p>
            <a:r>
              <a:rPr lang="cs-CZ" dirty="0" smtClean="0"/>
              <a:t>Literatura: A. Sova , F. Šrámek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8278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A. Sova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http://www.digitalniknihovna.cz/mzk/view/uuid:b6ee911e-d6b6-4042-83e9-d31b9a7185e0?page=uuid:39a63e50-b9d4-40b3-b1dc-f278eaf3699e</a:t>
            </a:r>
          </a:p>
          <a:p>
            <a:r>
              <a:rPr lang="cs-CZ" dirty="0" smtClean="0"/>
              <a:t>- zde na s</a:t>
            </a:r>
            <a:r>
              <a:rPr lang="it-IT" dirty="0" smtClean="0"/>
              <a:t>. 55 – typicky impresionistická báseň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5898243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 návrhu s motivem modrých a zelených koulí">
  <a:themeElements>
    <a:clrScheme name="Motiv systému Office 1">
      <a:dk1>
        <a:srgbClr val="808080"/>
      </a:dk1>
      <a:lt1>
        <a:srgbClr val="EBF5FF"/>
      </a:lt1>
      <a:dk2>
        <a:srgbClr val="BDDEFF"/>
      </a:dk2>
      <a:lt2>
        <a:srgbClr val="CCECFF"/>
      </a:lt2>
      <a:accent1>
        <a:srgbClr val="339966"/>
      </a:accent1>
      <a:accent2>
        <a:srgbClr val="333399"/>
      </a:accent2>
      <a:accent3>
        <a:srgbClr val="DBECFF"/>
      </a:accent3>
      <a:accent4>
        <a:srgbClr val="C9D1DA"/>
      </a:accent4>
      <a:accent5>
        <a:srgbClr val="ADCAB8"/>
      </a:accent5>
      <a:accent6>
        <a:srgbClr val="2D2D8A"/>
      </a:accent6>
      <a:hlink>
        <a:srgbClr val="66FFFF"/>
      </a:hlink>
      <a:folHlink>
        <a:srgbClr val="99FF99"/>
      </a:folHlink>
    </a:clrScheme>
    <a:fontScheme name="Motiv systému Offic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ystému Office 1">
        <a:dk1>
          <a:srgbClr val="808080"/>
        </a:dk1>
        <a:lt1>
          <a:srgbClr val="EBF5FF"/>
        </a:lt1>
        <a:dk2>
          <a:srgbClr val="BDDEFF"/>
        </a:dk2>
        <a:lt2>
          <a:srgbClr val="CCECFF"/>
        </a:lt2>
        <a:accent1>
          <a:srgbClr val="339966"/>
        </a:accent1>
        <a:accent2>
          <a:srgbClr val="333399"/>
        </a:accent2>
        <a:accent3>
          <a:srgbClr val="DBECFF"/>
        </a:accent3>
        <a:accent4>
          <a:srgbClr val="C9D1DA"/>
        </a:accent4>
        <a:accent5>
          <a:srgbClr val="ADCAB8"/>
        </a:accent5>
        <a:accent6>
          <a:srgbClr val="2D2D8A"/>
        </a:accent6>
        <a:hlink>
          <a:srgbClr val="66FFFF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336699"/>
        </a:dk1>
        <a:lt1>
          <a:srgbClr val="FFFFFF"/>
        </a:lt1>
        <a:dk2>
          <a:srgbClr val="00B4F5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D6F9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CC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336699"/>
        </a:dk1>
        <a:lt1>
          <a:srgbClr val="FFFFFF"/>
        </a:lt1>
        <a:dk2>
          <a:srgbClr val="006699"/>
        </a:dk2>
        <a:lt2>
          <a:srgbClr val="E3EBF1"/>
        </a:lt2>
        <a:accent1>
          <a:srgbClr val="033497"/>
        </a:accent1>
        <a:accent2>
          <a:srgbClr val="00CC66"/>
        </a:accent2>
        <a:accent3>
          <a:srgbClr val="AAB8CA"/>
        </a:accent3>
        <a:accent4>
          <a:srgbClr val="DADADA"/>
        </a:accent4>
        <a:accent5>
          <a:srgbClr val="AAAEC9"/>
        </a:accent5>
        <a:accent6>
          <a:srgbClr val="00B95C"/>
        </a:accent6>
        <a:hlink>
          <a:srgbClr val="6CACFA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90D697"/>
        </a:dk1>
        <a:lt1>
          <a:srgbClr val="FFFFFF"/>
        </a:lt1>
        <a:dk2>
          <a:srgbClr val="339966"/>
        </a:dk2>
        <a:lt2>
          <a:srgbClr val="969696"/>
        </a:lt2>
        <a:accent1>
          <a:srgbClr val="318DF3"/>
        </a:accent1>
        <a:accent2>
          <a:srgbClr val="CCECFF"/>
        </a:accent2>
        <a:accent3>
          <a:srgbClr val="FFFFFF"/>
        </a:accent3>
        <a:accent4>
          <a:srgbClr val="7AB780"/>
        </a:accent4>
        <a:accent5>
          <a:srgbClr val="ADC5F8"/>
        </a:accent5>
        <a:accent6>
          <a:srgbClr val="B9D6E7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5A58"/>
        </a:dk1>
        <a:lt1>
          <a:srgbClr val="D2FFE6"/>
        </a:lt1>
        <a:dk2>
          <a:srgbClr val="C0C0C0"/>
        </a:dk2>
        <a:lt2>
          <a:srgbClr val="CCECFF"/>
        </a:lt2>
        <a:accent1>
          <a:srgbClr val="026A4A"/>
        </a:accent1>
        <a:accent2>
          <a:srgbClr val="528FC6"/>
        </a:accent2>
        <a:accent3>
          <a:srgbClr val="DCDCDC"/>
        </a:accent3>
        <a:accent4>
          <a:srgbClr val="B3DAC4"/>
        </a:accent4>
        <a:accent5>
          <a:srgbClr val="AAB9B1"/>
        </a:accent5>
        <a:accent6>
          <a:srgbClr val="4981B3"/>
        </a:accent6>
        <a:hlink>
          <a:srgbClr val="9FDAFF"/>
        </a:hlink>
        <a:folHlink>
          <a:srgbClr val="99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3E3E5C"/>
        </a:dk1>
        <a:lt1>
          <a:srgbClr val="E6E6FF"/>
        </a:lt1>
        <a:dk2>
          <a:srgbClr val="0099CC"/>
        </a:dk2>
        <a:lt2>
          <a:srgbClr val="FFFFFF"/>
        </a:lt2>
        <a:accent1>
          <a:srgbClr val="246DB0"/>
        </a:accent1>
        <a:accent2>
          <a:srgbClr val="6666FF"/>
        </a:accent2>
        <a:accent3>
          <a:srgbClr val="AACAE2"/>
        </a:accent3>
        <a:accent4>
          <a:srgbClr val="C4C4DA"/>
        </a:accent4>
        <a:accent5>
          <a:srgbClr val="ACBAD4"/>
        </a:accent5>
        <a:accent6>
          <a:srgbClr val="5C5CE7"/>
        </a:accent6>
        <a:hlink>
          <a:srgbClr val="99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C6D5E0"/>
        </a:dk1>
        <a:lt1>
          <a:srgbClr val="D7D7EB"/>
        </a:lt1>
        <a:dk2>
          <a:srgbClr val="7DC4FF"/>
        </a:dk2>
        <a:lt2>
          <a:srgbClr val="777777"/>
        </a:lt2>
        <a:accent1>
          <a:srgbClr val="2658A2"/>
        </a:accent1>
        <a:accent2>
          <a:srgbClr val="5F5FCB"/>
        </a:accent2>
        <a:accent3>
          <a:srgbClr val="E8E8F3"/>
        </a:accent3>
        <a:accent4>
          <a:srgbClr val="A9B6BF"/>
        </a:accent4>
        <a:accent5>
          <a:srgbClr val="ACB4CE"/>
        </a:accent5>
        <a:accent6>
          <a:srgbClr val="5555B8"/>
        </a:accent6>
        <a:hlink>
          <a:srgbClr val="A1E99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8">
        <a:dk1>
          <a:srgbClr val="00B3F2"/>
        </a:dk1>
        <a:lt1>
          <a:srgbClr val="DEF6F1"/>
        </a:lt1>
        <a:dk2>
          <a:srgbClr val="CEE7FE"/>
        </a:dk2>
        <a:lt2>
          <a:srgbClr val="969696"/>
        </a:lt2>
        <a:accent1>
          <a:srgbClr val="CCECFF"/>
        </a:accent1>
        <a:accent2>
          <a:srgbClr val="8DC6FF"/>
        </a:accent2>
        <a:accent3>
          <a:srgbClr val="ECFAF7"/>
        </a:accent3>
        <a:accent4>
          <a:srgbClr val="0098CF"/>
        </a:accent4>
        <a:accent5>
          <a:srgbClr val="E2F4FF"/>
        </a:accent5>
        <a:accent6>
          <a:srgbClr val="7FB3E7"/>
        </a:accent6>
        <a:hlink>
          <a:srgbClr val="0033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9">
        <a:dk1>
          <a:srgbClr val="969696"/>
        </a:dk1>
        <a:lt1>
          <a:srgbClr val="E6FFE6"/>
        </a:lt1>
        <a:dk2>
          <a:srgbClr val="9CE292"/>
        </a:dk2>
        <a:lt2>
          <a:srgbClr val="CEF1FE"/>
        </a:lt2>
        <a:accent1>
          <a:srgbClr val="EBB047"/>
        </a:accent1>
        <a:accent2>
          <a:srgbClr val="8DC6FF"/>
        </a:accent2>
        <a:accent3>
          <a:srgbClr val="CBEEC7"/>
        </a:accent3>
        <a:accent4>
          <a:srgbClr val="C4DAC4"/>
        </a:accent4>
        <a:accent5>
          <a:srgbClr val="F3D4B1"/>
        </a:accent5>
        <a:accent6>
          <a:srgbClr val="7FB3E7"/>
        </a:accent6>
        <a:hlink>
          <a:srgbClr val="0066FF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10">
        <a:dk1>
          <a:srgbClr val="DBFFD3"/>
        </a:dk1>
        <a:lt1>
          <a:srgbClr val="FFFFFF"/>
        </a:lt1>
        <a:dk2>
          <a:srgbClr val="CCECFF"/>
        </a:dk2>
        <a:lt2>
          <a:srgbClr val="808080"/>
        </a:lt2>
        <a:accent1>
          <a:srgbClr val="69B4FF"/>
        </a:accent1>
        <a:accent2>
          <a:srgbClr val="00CC00"/>
        </a:accent2>
        <a:accent3>
          <a:srgbClr val="FFFFFF"/>
        </a:accent3>
        <a:accent4>
          <a:srgbClr val="BBDAB4"/>
        </a:accent4>
        <a:accent5>
          <a:srgbClr val="B9D6FF"/>
        </a:accent5>
        <a:accent6>
          <a:srgbClr val="00B900"/>
        </a:accent6>
        <a:hlink>
          <a:srgbClr val="3333CC"/>
        </a:hlink>
        <a:folHlink>
          <a:srgbClr val="0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 návrhu s motivem modrých a zelených koulí</Template>
  <TotalTime>40</TotalTime>
  <Words>393</Words>
  <Application>Microsoft Office PowerPoint</Application>
  <PresentationFormat>Předvádění na obrazovce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Arial Black</vt:lpstr>
      <vt:lpstr>Šablona návrhu s motivem modrých a zelených koulí</vt:lpstr>
      <vt:lpstr>Dějiny české literatury 20. století I </vt:lpstr>
      <vt:lpstr>Česká moderna</vt:lpstr>
      <vt:lpstr>Mezi předchůdce a předbojovníky můžeme (přes jejich občas kritický přístup) počítat:</vt:lpstr>
      <vt:lpstr>Významným příkladem modernistického myšlení jsou například… </vt:lpstr>
      <vt:lpstr>Sjednocujícím aktem se stává:</vt:lpstr>
      <vt:lpstr>Mimo ovšem zůstávají</vt:lpstr>
      <vt:lpstr>F. V. Krejčí;</vt:lpstr>
      <vt:lpstr>K významným dobovým uměleckým proudům 1. generace moderny patří:</vt:lpstr>
      <vt:lpstr>A. Sova</vt:lpstr>
      <vt:lpstr>Symbolismus</vt:lpstr>
      <vt:lpstr>Naturalismus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Dějiny české literatury 20. století I</dc:title>
  <dc:creator>haraki</dc:creator>
  <cp:lastModifiedBy>haraki</cp:lastModifiedBy>
  <cp:revision>4</cp:revision>
  <dcterms:created xsi:type="dcterms:W3CDTF">2020-10-06T15:08:40Z</dcterms:created>
  <dcterms:modified xsi:type="dcterms:W3CDTF">2020-10-06T15:48:54Z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TC010721201029</vt:lpwstr>
  </property>
</Properties>
</file>