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57" r:id="rId3"/>
    <p:sldId id="263" r:id="rId4"/>
    <p:sldId id="259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5" r:id="rId16"/>
    <p:sldId id="276" r:id="rId17"/>
    <p:sldId id="272" r:id="rId18"/>
    <p:sldId id="279" r:id="rId19"/>
    <p:sldId id="280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C6EA0-426A-4D28-83C0-AE4AFFFB64D6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CF62E-250B-4174-9398-37573F1F52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535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CF62E-250B-4174-9398-37573F1F526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255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322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010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72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00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235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56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695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18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318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412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86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1EAD5021-98F0-4E61-A387-E8623F6D2F08}" type="datetimeFigureOut">
              <a:rPr lang="cs-CZ" smtClean="0"/>
              <a:t>25.10.2020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64B510F6-1CF9-4C96-BE70-30FB09B09559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48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zv.cz/file/3418207/Strategie_GRV_2018_2030.pdf" TargetMode="External"/><Relationship Id="rId2" Type="http://schemas.openxmlformats.org/officeDocument/2006/relationships/hyperlink" Target="http://kppp.pedf.cuni.cz/wp-content/uploads/2020/06/V%C3%BDzkumn%C3%A1-zpr%C3%A1va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icr.cz/html/TZ_globalni_rozvoj_temata/flipviewerxpress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139345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Globální dimenze ve vzdělávání budoucích učitelů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139345"/>
          </a:xfrm>
        </p:spPr>
        <p:txBody>
          <a:bodyPr/>
          <a:lstStyle/>
          <a:p>
            <a:r>
              <a:rPr lang="cs-CZ" dirty="0" smtClean="0"/>
              <a:t>Mgr. Blanka Zemanová, Pedagogická fakulta, Karlova univerzita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309" y="6019616"/>
            <a:ext cx="5868704" cy="83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76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Dotazníkové </a:t>
            </a:r>
            <a:r>
              <a:rPr lang="cs-CZ" dirty="0" smtClean="0"/>
              <a:t>šetření a hloubkové rozhovory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77373"/>
            <a:ext cx="9720071" cy="40233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cs-CZ" sz="2800" dirty="0"/>
              <a:t>Dotazníky </a:t>
            </a:r>
            <a:r>
              <a:rPr lang="cs-CZ" sz="2800" b="1" dirty="0"/>
              <a:t>vyplnilo 49 respondentů </a:t>
            </a:r>
            <a:r>
              <a:rPr lang="cs-CZ" sz="2800" dirty="0"/>
              <a:t>(tzn. 27 % oslovených). Respondenti dotazníkového šetření </a:t>
            </a:r>
            <a:r>
              <a:rPr lang="cs-CZ" sz="2800" dirty="0" smtClean="0"/>
              <a:t>byli garanti a </a:t>
            </a:r>
            <a:r>
              <a:rPr lang="cs-CZ" sz="2800" dirty="0"/>
              <a:t>vyučující </a:t>
            </a:r>
            <a:r>
              <a:rPr lang="cs-CZ" sz="2800" dirty="0" smtClean="0"/>
              <a:t>předmětů</a:t>
            </a:r>
            <a:r>
              <a:rPr lang="cs-CZ" sz="2800" dirty="0"/>
              <a:t> </a:t>
            </a:r>
            <a:r>
              <a:rPr lang="cs-CZ" sz="2800" dirty="0" smtClean="0"/>
              <a:t>vybraných </a:t>
            </a:r>
            <a:r>
              <a:rPr lang="cs-CZ" sz="2800" dirty="0"/>
              <a:t>k obsahové analýze. V průběhu výzkumu byly realizovány </a:t>
            </a:r>
            <a:r>
              <a:rPr lang="cs-CZ" sz="2800" b="1" dirty="0"/>
              <a:t>dva hloubkové rozhovory</a:t>
            </a:r>
            <a:r>
              <a:rPr lang="cs-CZ" sz="2800" dirty="0"/>
              <a:t>.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cs-CZ" sz="2800" dirty="0" smtClean="0"/>
              <a:t>Prostřednictvím </a:t>
            </a:r>
            <a:r>
              <a:rPr lang="cs-CZ" sz="2800" dirty="0"/>
              <a:t>dotazníkového šetření byla shromážděna data týkající se </a:t>
            </a:r>
            <a:r>
              <a:rPr lang="cs-CZ" sz="2800" b="1" dirty="0"/>
              <a:t>četnosti začlenění principů a témat GRV do vybraných předmětů</a:t>
            </a:r>
            <a:r>
              <a:rPr lang="cs-CZ" sz="2800" dirty="0"/>
              <a:t>, </a:t>
            </a:r>
            <a:r>
              <a:rPr lang="cs-CZ" sz="2800" b="1" dirty="0"/>
              <a:t>informačních zdrojů vyučujících </a:t>
            </a:r>
            <a:r>
              <a:rPr lang="cs-CZ" sz="2800" dirty="0"/>
              <a:t>a existující </a:t>
            </a:r>
            <a:r>
              <a:rPr lang="cs-CZ" sz="2800" b="1" dirty="0"/>
              <a:t>spolupráce mezi kolegy, katedrami, fakultami i propojení s mimouniverzitními subjekty</a:t>
            </a:r>
            <a:r>
              <a:rPr lang="cs-CZ" sz="2800" dirty="0"/>
              <a:t> a toho, jak konceptu GRV respondenti rozumí. </a:t>
            </a:r>
            <a:endParaRPr lang="cs-CZ" sz="2800" dirty="0" smtClean="0"/>
          </a:p>
          <a:p>
            <a:pPr marL="514350" indent="-514350" algn="just">
              <a:buFont typeface="+mj-lt"/>
              <a:buAutoNum type="arabicParenR"/>
            </a:pPr>
            <a:r>
              <a:rPr lang="cs-CZ" sz="2800" dirty="0"/>
              <a:t>Díky hloubkovým rozhovorům byly získány informace </a:t>
            </a:r>
            <a:r>
              <a:rPr lang="cs-CZ" sz="2800" b="1" dirty="0"/>
              <a:t>o způsobu a cílech výuky budoucích učitelů</a:t>
            </a:r>
            <a:r>
              <a:rPr lang="cs-CZ" sz="2800" dirty="0"/>
              <a:t>, které umožnily hlubší vhled do reality výuky GRV v jednotlivých studijních programech.</a:t>
            </a:r>
          </a:p>
          <a:p>
            <a:pPr marL="0" indent="0" algn="just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0814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3) Hlavní výstupy výzkumného projektu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97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471509"/>
            <a:ext cx="10147080" cy="1737360"/>
          </a:xfrm>
        </p:spPr>
        <p:txBody>
          <a:bodyPr/>
          <a:lstStyle/>
          <a:p>
            <a:r>
              <a:rPr lang="cs-CZ" sz="5000" dirty="0" smtClean="0"/>
              <a:t>Principy a témata GRV</a:t>
            </a:r>
            <a:endParaRPr lang="cs-CZ" sz="50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pPr marL="342900" indent="-342900" algn="just">
              <a:buFont typeface="+mj-lt"/>
              <a:buAutoNum type="arabicParenR"/>
            </a:pPr>
            <a:r>
              <a:rPr lang="cs-CZ" dirty="0"/>
              <a:t>Většina </a:t>
            </a:r>
            <a:r>
              <a:rPr lang="cs-CZ" dirty="0" smtClean="0"/>
              <a:t>z </a:t>
            </a:r>
            <a:r>
              <a:rPr lang="cs-CZ" dirty="0"/>
              <a:t>analyzovaných předmětů zahrnuje </a:t>
            </a:r>
            <a:r>
              <a:rPr lang="cs-CZ" b="1" dirty="0"/>
              <a:t>některý z principů </a:t>
            </a:r>
            <a:r>
              <a:rPr lang="cs-CZ" b="1" dirty="0" smtClean="0"/>
              <a:t>GRV </a:t>
            </a:r>
            <a:r>
              <a:rPr lang="cs-CZ" dirty="0" smtClean="0"/>
              <a:t>(nejčastěji </a:t>
            </a:r>
            <a:r>
              <a:rPr lang="cs-CZ" dirty="0"/>
              <a:t>pak holistický pohled na svět, globální odpovědnost a otevřenost a kritické </a:t>
            </a:r>
            <a:r>
              <a:rPr lang="cs-CZ" dirty="0" smtClean="0"/>
              <a:t>myšlení).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cs-CZ" dirty="0" smtClean="0"/>
              <a:t>Nejčastěji </a:t>
            </a:r>
            <a:r>
              <a:rPr lang="cs-CZ" dirty="0"/>
              <a:t>se vyskytující témata ve všech zkoumaných studijních programech byla </a:t>
            </a:r>
            <a:r>
              <a:rPr lang="cs-CZ" b="1" dirty="0"/>
              <a:t>globalizace</a:t>
            </a:r>
            <a:r>
              <a:rPr lang="cs-CZ" dirty="0"/>
              <a:t> (ekonomická, kulturní, sociální, politická) </a:t>
            </a:r>
            <a:r>
              <a:rPr lang="cs-CZ" b="1" dirty="0"/>
              <a:t>a propojenost světa, rovné příležitosti a respekt k jinakosti a globální výzvy a Cíle udržitelného rozvoje </a:t>
            </a:r>
            <a:r>
              <a:rPr lang="cs-CZ" dirty="0"/>
              <a:t>(nejčastěji začleněnými podtématy jsou klimatická opatření a udržitelné využívání zdrojů a energií, kvalitní vzdělání, rovnost mužů a žen a mír, nenásilí, spravedlnost a odpovědné instituce).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2208869"/>
            <a:ext cx="5678488" cy="3792994"/>
          </a:xfrm>
        </p:spPr>
      </p:pic>
    </p:spTree>
    <p:extLst>
      <p:ext uri="{BB962C8B-B14F-4D97-AF65-F5344CB8AC3E}">
        <p14:creationId xmlns:p14="http://schemas.microsoft.com/office/powerpoint/2010/main" val="4298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Faktory ovlivňující kvalitu výuky GRV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 smtClean="0"/>
              <a:t>Za významné faktory, které pozitivně ovlivňují kvalitu výuky GRV považují respondenti: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cs-CZ" sz="2400" dirty="0"/>
              <a:t>c</a:t>
            </a:r>
            <a:r>
              <a:rPr lang="cs-CZ" sz="2400" dirty="0" smtClean="0"/>
              <a:t>íle a metody výuky GRV,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cs-CZ" sz="2400" dirty="0"/>
              <a:t>m</a:t>
            </a:r>
            <a:r>
              <a:rPr lang="cs-CZ" sz="2400" dirty="0" smtClean="0"/>
              <a:t>otivaci studentů k vlastnímu učení a bezpečné prostředí,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cs-CZ" sz="2400" dirty="0"/>
              <a:t>o</a:t>
            </a:r>
            <a:r>
              <a:rPr lang="cs-CZ" sz="2400" dirty="0" smtClean="0"/>
              <a:t>bdobí studia a vzájemná spolupráce a sdílení.</a:t>
            </a:r>
          </a:p>
        </p:txBody>
      </p:sp>
    </p:spTree>
    <p:extLst>
      <p:ext uri="{BB962C8B-B14F-4D97-AF65-F5344CB8AC3E}">
        <p14:creationId xmlns:p14="http://schemas.microsoft.com/office/powerpoint/2010/main" val="2749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1) Cíle a metody výuky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cs-CZ" sz="3100" b="1" dirty="0" smtClean="0">
                <a:solidFill>
                  <a:schemeClr val="bg2"/>
                </a:solidFill>
              </a:rPr>
              <a:t>A) Cíle výuky GRV</a:t>
            </a:r>
          </a:p>
          <a:p>
            <a:pPr marL="0" indent="0" algn="just">
              <a:buNone/>
            </a:pPr>
            <a:r>
              <a:rPr lang="cs-CZ" sz="3100" dirty="0" smtClean="0"/>
              <a:t>Cílem </a:t>
            </a:r>
            <a:r>
              <a:rPr lang="cs-CZ" sz="3100" dirty="0"/>
              <a:t>GRV je podle respondentů </a:t>
            </a:r>
            <a:r>
              <a:rPr lang="cs-CZ" sz="3100" b="1" dirty="0"/>
              <a:t>rozvoj postojů a hodnot studentů</a:t>
            </a:r>
            <a:r>
              <a:rPr lang="cs-CZ" sz="3100" dirty="0"/>
              <a:t>, které se následně </a:t>
            </a:r>
            <a:r>
              <a:rPr lang="cs-CZ" sz="3100" b="1" dirty="0"/>
              <a:t>projeví v jejich jednání</a:t>
            </a:r>
            <a:r>
              <a:rPr lang="cs-CZ" sz="3100" dirty="0" smtClean="0"/>
              <a:t>.</a:t>
            </a:r>
          </a:p>
          <a:p>
            <a:pPr marL="0" indent="0" algn="just">
              <a:buNone/>
            </a:pPr>
            <a:r>
              <a:rPr lang="cs-CZ" sz="3100" dirty="0"/>
              <a:t>Podle respondentů </a:t>
            </a:r>
            <a:r>
              <a:rPr lang="cs-CZ" sz="3100" dirty="0" smtClean="0"/>
              <a:t>je pro výuku GRV </a:t>
            </a:r>
            <a:r>
              <a:rPr lang="cs-CZ" sz="3100" dirty="0"/>
              <a:t>klíčová </a:t>
            </a:r>
            <a:r>
              <a:rPr lang="cs-CZ" sz="3100" b="1" dirty="0"/>
              <a:t>schopnost stanovit si cíle výuky </a:t>
            </a:r>
            <a:r>
              <a:rPr lang="cs-CZ" sz="3100" dirty="0"/>
              <a:t>– vědět, proč co dělám, jaké kompetence studentů chci posílit. Cílem podle dotazovaných </a:t>
            </a:r>
            <a:r>
              <a:rPr lang="cs-CZ" sz="3100" dirty="0" smtClean="0"/>
              <a:t>může potom </a:t>
            </a:r>
            <a:r>
              <a:rPr lang="cs-CZ" sz="3100" dirty="0"/>
              <a:t>být posílení povědomí o provázanosti světa a o dopadu, který má naše chování na lokální i globální úrovni. </a:t>
            </a:r>
          </a:p>
          <a:p>
            <a:pPr marL="0" indent="0" algn="just">
              <a:buNone/>
            </a:pPr>
            <a:r>
              <a:rPr lang="cs-CZ" sz="3100" b="1" dirty="0" smtClean="0">
                <a:solidFill>
                  <a:schemeClr val="bg2"/>
                </a:solidFill>
              </a:rPr>
              <a:t>B) Metody ve výuce GRV</a:t>
            </a:r>
          </a:p>
          <a:p>
            <a:pPr marL="0" indent="0" algn="just">
              <a:buNone/>
            </a:pPr>
            <a:r>
              <a:rPr lang="cs-CZ" sz="3100" dirty="0" smtClean="0"/>
              <a:t>Ve </a:t>
            </a:r>
            <a:r>
              <a:rPr lang="cs-CZ" sz="3100" dirty="0"/>
              <a:t>výuce proto respondenti </a:t>
            </a:r>
            <a:r>
              <a:rPr lang="cs-CZ" sz="3100" b="1" dirty="0"/>
              <a:t>volí metody, které jednání studentů </a:t>
            </a:r>
            <a:r>
              <a:rPr lang="cs-CZ" sz="3100" dirty="0"/>
              <a:t>(jejich přemýšlení, argumentaci a iniciativu při mapování problému) </a:t>
            </a:r>
            <a:r>
              <a:rPr lang="cs-CZ" sz="3100" b="1" dirty="0"/>
              <a:t>aktivizují</a:t>
            </a:r>
            <a:r>
              <a:rPr lang="cs-CZ" sz="3100" dirty="0"/>
              <a:t> </a:t>
            </a:r>
            <a:r>
              <a:rPr lang="cs-CZ" sz="3100" dirty="0" smtClean="0"/>
              <a:t>– diskuze </a:t>
            </a:r>
            <a:r>
              <a:rPr lang="cs-CZ" sz="3100" dirty="0"/>
              <a:t>nebo skupinové práce nad řešením konkrétního problému, práce s textem, dokumentárním filmem, případovými studiemi, zpracování referátů a seminárních prací nebo zapojení do projektů. </a:t>
            </a:r>
          </a:p>
          <a:p>
            <a:pPr marL="0" indent="0" algn="just">
              <a:buNone/>
            </a:pPr>
            <a:r>
              <a:rPr lang="cs-CZ" sz="3100" dirty="0"/>
              <a:t>Výukové strategie jsou zaměřeny také na </a:t>
            </a:r>
            <a:r>
              <a:rPr lang="cs-CZ" sz="3100" b="1" dirty="0"/>
              <a:t>rozvoj profesních kompetencí budoucích učitelů </a:t>
            </a:r>
            <a:r>
              <a:rPr lang="cs-CZ" sz="3100" dirty="0"/>
              <a:t>(př. metoda </a:t>
            </a:r>
            <a:r>
              <a:rPr lang="cs-CZ" sz="3100" dirty="0" err="1"/>
              <a:t>mikrovyučování</a:t>
            </a:r>
            <a:r>
              <a:rPr lang="cs-CZ" sz="3100" dirty="0"/>
              <a:t>, rozbor videozáznamů </a:t>
            </a:r>
            <a:r>
              <a:rPr lang="cs-CZ" sz="3100" dirty="0" smtClean="0"/>
              <a:t>reálné </a:t>
            </a:r>
            <a:r>
              <a:rPr lang="cs-CZ" sz="3100" dirty="0"/>
              <a:t>výuky GRV). </a:t>
            </a:r>
          </a:p>
        </p:txBody>
      </p:sp>
    </p:spTree>
    <p:extLst>
      <p:ext uri="{BB962C8B-B14F-4D97-AF65-F5344CB8AC3E}">
        <p14:creationId xmlns:p14="http://schemas.microsoft.com/office/powerpoint/2010/main" val="383378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2) motivace k vlastnímu učení a bezpečné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cs-CZ" sz="2900" b="1" dirty="0">
                <a:solidFill>
                  <a:schemeClr val="bg2"/>
                </a:solidFill>
              </a:rPr>
              <a:t>C</a:t>
            </a:r>
            <a:r>
              <a:rPr lang="cs-CZ" sz="2900" b="1" dirty="0" smtClean="0">
                <a:solidFill>
                  <a:schemeClr val="bg2"/>
                </a:solidFill>
              </a:rPr>
              <a:t>) Motivace studentů k vlastnímu učení</a:t>
            </a:r>
          </a:p>
          <a:p>
            <a:pPr marL="0" indent="0" algn="just">
              <a:buNone/>
            </a:pPr>
            <a:r>
              <a:rPr lang="cs-CZ" sz="2900" dirty="0" smtClean="0"/>
              <a:t>Důležitým </a:t>
            </a:r>
            <a:r>
              <a:rPr lang="cs-CZ" sz="2900" dirty="0"/>
              <a:t>faktorem je </a:t>
            </a:r>
            <a:r>
              <a:rPr lang="cs-CZ" sz="2900" dirty="0" smtClean="0"/>
              <a:t>podle dotazovaných </a:t>
            </a:r>
            <a:r>
              <a:rPr lang="cs-CZ" sz="2900" b="1" dirty="0" smtClean="0"/>
              <a:t>motivace </a:t>
            </a:r>
            <a:r>
              <a:rPr lang="cs-CZ" sz="2900" b="1" dirty="0"/>
              <a:t>studentů k vlastnímu </a:t>
            </a:r>
            <a:r>
              <a:rPr lang="cs-CZ" sz="2900" b="1" dirty="0" smtClean="0"/>
              <a:t>učení </a:t>
            </a:r>
            <a:r>
              <a:rPr lang="cs-CZ" sz="2900" dirty="0"/>
              <a:t>v oblasti GRV. Podle vyučujících k motivaci významně přispívá osobní vazba na GRV témata, která je způsobena prolnutím ve výuce řešených problémů s reálným životem studentů</a:t>
            </a:r>
            <a:r>
              <a:rPr lang="cs-CZ" sz="2900" dirty="0" smtClean="0"/>
              <a:t>.</a:t>
            </a:r>
          </a:p>
          <a:p>
            <a:pPr marL="0" indent="0" algn="just">
              <a:buNone/>
            </a:pPr>
            <a:r>
              <a:rPr lang="cs-CZ" sz="2900" b="1" dirty="0">
                <a:solidFill>
                  <a:schemeClr val="bg2"/>
                </a:solidFill>
              </a:rPr>
              <a:t>D</a:t>
            </a:r>
            <a:r>
              <a:rPr lang="cs-CZ" sz="2900" b="1" dirty="0" smtClean="0">
                <a:solidFill>
                  <a:schemeClr val="bg2"/>
                </a:solidFill>
              </a:rPr>
              <a:t>) Bezpečné prostředí</a:t>
            </a:r>
          </a:p>
          <a:p>
            <a:pPr marL="0" indent="0" algn="just">
              <a:buNone/>
            </a:pPr>
            <a:r>
              <a:rPr lang="cs-CZ" sz="2900" dirty="0"/>
              <a:t>Za významný </a:t>
            </a:r>
            <a:r>
              <a:rPr lang="cs-CZ" sz="2900" dirty="0" smtClean="0"/>
              <a:t>faktor považují respondenti </a:t>
            </a:r>
            <a:r>
              <a:rPr lang="cs-CZ" sz="2900" b="1" dirty="0"/>
              <a:t>bezpečné prostředí</a:t>
            </a:r>
            <a:r>
              <a:rPr lang="cs-CZ" sz="2900" dirty="0"/>
              <a:t>. </a:t>
            </a:r>
            <a:endParaRPr lang="cs-CZ" sz="2900" dirty="0" smtClean="0"/>
          </a:p>
          <a:p>
            <a:pPr marL="0" indent="0" algn="just">
              <a:buNone/>
            </a:pPr>
            <a:r>
              <a:rPr lang="cs-CZ" sz="2900" dirty="0" smtClean="0"/>
              <a:t>To </a:t>
            </a:r>
            <a:r>
              <a:rPr lang="cs-CZ" sz="2900" dirty="0"/>
              <a:t>je zmiňováno v několika oblastech. Jednu z nich představuje </a:t>
            </a:r>
            <a:r>
              <a:rPr lang="cs-CZ" sz="2900" b="1" dirty="0"/>
              <a:t>vytvoření bezpečného prostředí v rámci diskuzí mezi studenty</a:t>
            </a:r>
            <a:r>
              <a:rPr lang="cs-CZ" sz="2900" dirty="0"/>
              <a:t>, kteří se většinou příliš neznají. Druhou je pak snaha </a:t>
            </a:r>
            <a:r>
              <a:rPr lang="cs-CZ" sz="2900" b="1" dirty="0" smtClean="0"/>
              <a:t>posílit schopnost studentů </a:t>
            </a:r>
            <a:r>
              <a:rPr lang="cs-CZ" sz="2900" b="1" dirty="0"/>
              <a:t>vytvořit bezpečné prostředí v rámci jejich budoucí výuky jak pro jejich žáky, tak pro sebe v roli učitele</a:t>
            </a:r>
            <a:r>
              <a:rPr lang="cs-CZ" sz="2900" dirty="0"/>
              <a:t>. </a:t>
            </a:r>
            <a:endParaRPr lang="cs-CZ" sz="2900" dirty="0" smtClean="0"/>
          </a:p>
          <a:p>
            <a:pPr marL="0" indent="0" algn="just">
              <a:buNone/>
            </a:pPr>
            <a:r>
              <a:rPr lang="cs-CZ" sz="2900" dirty="0" smtClean="0"/>
              <a:t>Podle respondentů mohou být některá </a:t>
            </a:r>
            <a:r>
              <a:rPr lang="cs-CZ" sz="2900" dirty="0"/>
              <a:t>témata GRV (např. komunikování klimatické </a:t>
            </a:r>
            <a:r>
              <a:rPr lang="cs-CZ" sz="2900" dirty="0" smtClean="0"/>
              <a:t>krize) </a:t>
            </a:r>
            <a:r>
              <a:rPr lang="cs-CZ" sz="2900" dirty="0"/>
              <a:t>spojená s určitými výzvami a osobnostními limity na straně učitele i samotných žáků (např. věkový faktor). Proto </a:t>
            </a:r>
            <a:r>
              <a:rPr lang="cs-CZ" sz="2900" dirty="0" smtClean="0"/>
              <a:t>je podle dotazovaných </a:t>
            </a:r>
            <a:r>
              <a:rPr lang="cs-CZ" sz="2900" b="1" dirty="0"/>
              <a:t>nutné studenty ujistit, že mohou volit takové strategie a cíle výuky, které budou odpovídat věku či jiným specifikům jejich žáků, s vědomím, že mohou být stále podstatné a smysluplné</a:t>
            </a:r>
            <a:r>
              <a:rPr lang="cs-CZ" sz="2900" dirty="0"/>
              <a:t>. </a:t>
            </a:r>
            <a:endParaRPr lang="cs-CZ" sz="2900" dirty="0" smtClean="0"/>
          </a:p>
        </p:txBody>
      </p:sp>
    </p:spTree>
    <p:extLst>
      <p:ext uri="{BB962C8B-B14F-4D97-AF65-F5344CB8AC3E}">
        <p14:creationId xmlns:p14="http://schemas.microsoft.com/office/powerpoint/2010/main" val="256994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3) období studia a vzájemná spolupráce a sdílení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E) Období studia</a:t>
            </a:r>
          </a:p>
          <a:p>
            <a:pPr marL="0" indent="0" algn="just">
              <a:buNone/>
            </a:pPr>
            <a:r>
              <a:rPr lang="cs-CZ" sz="2900" dirty="0" smtClean="0"/>
              <a:t>Ke </a:t>
            </a:r>
            <a:r>
              <a:rPr lang="cs-CZ" sz="2900" dirty="0"/>
              <a:t>kvalitě výuky předmětů, které začleňují aktuální globální témata, </a:t>
            </a:r>
            <a:r>
              <a:rPr lang="cs-CZ" sz="2900" dirty="0" smtClean="0"/>
              <a:t>může </a:t>
            </a:r>
            <a:r>
              <a:rPr lang="cs-CZ" sz="2900" dirty="0"/>
              <a:t>přispět podle dotazovaných vysokoškolských učitelů </a:t>
            </a:r>
            <a:r>
              <a:rPr lang="cs-CZ" sz="2900" b="1" dirty="0"/>
              <a:t>období studia </a:t>
            </a:r>
            <a:r>
              <a:rPr lang="cs-CZ" sz="2900" dirty="0"/>
              <a:t>(tj. ročník bakalářského nebo magisterského studia), </a:t>
            </a:r>
            <a:r>
              <a:rPr lang="cs-CZ" sz="2900" b="1" dirty="0"/>
              <a:t>ve kterém je předmět do výuky budoucích učitelů zařazen</a:t>
            </a:r>
            <a:r>
              <a:rPr lang="cs-CZ" sz="2900" dirty="0" smtClean="0"/>
              <a:t>.</a:t>
            </a:r>
          </a:p>
          <a:p>
            <a:pPr marL="0" indent="0" algn="just"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F) Vzájemné sdílení a spolupráce</a:t>
            </a:r>
          </a:p>
          <a:p>
            <a:pPr marL="0" indent="0" algn="just">
              <a:buNone/>
            </a:pPr>
            <a:r>
              <a:rPr lang="cs-CZ" sz="2900" dirty="0" smtClean="0"/>
              <a:t>Za </a:t>
            </a:r>
            <a:r>
              <a:rPr lang="cs-CZ" sz="2900" dirty="0"/>
              <a:t>prvek podstatný pro kvalitu výuky považují dotazovaní </a:t>
            </a:r>
            <a:r>
              <a:rPr lang="cs-CZ" sz="2900" b="1" dirty="0"/>
              <a:t>spolupráci s kolegy </a:t>
            </a:r>
            <a:r>
              <a:rPr lang="cs-CZ" sz="2900" dirty="0"/>
              <a:t>(většinou v rámci katedry, fakult nebo mezifakultní), </a:t>
            </a:r>
            <a:r>
              <a:rPr lang="cs-CZ" sz="2900" b="1" dirty="0"/>
              <a:t>nebo s odborníky na daná témata a dalšími organizacemi </a:t>
            </a:r>
            <a:r>
              <a:rPr lang="cs-CZ" sz="2900" dirty="0"/>
              <a:t>(jmenovány byly </a:t>
            </a:r>
            <a:r>
              <a:rPr lang="cs-CZ" sz="2900" dirty="0" err="1"/>
              <a:t>Adra</a:t>
            </a:r>
            <a:r>
              <a:rPr lang="cs-CZ" sz="2900" dirty="0"/>
              <a:t>, Meta, </a:t>
            </a:r>
            <a:r>
              <a:rPr lang="cs-CZ" sz="2900" dirty="0" err="1"/>
              <a:t>NaZemi</a:t>
            </a:r>
            <a:r>
              <a:rPr lang="cs-CZ" sz="2900" dirty="0"/>
              <a:t>, Člověk v tísni /vzdělávací program Varianty, Jeden svět na školách/, SEVER, Multikulturní centrum, Lékaři bez hranic, vzdělávací centrum Tereza, Centrum ekologických aktivit </a:t>
            </a:r>
            <a:r>
              <a:rPr lang="cs-CZ" sz="2900" dirty="0" err="1"/>
              <a:t>Sluňákov</a:t>
            </a:r>
            <a:r>
              <a:rPr lang="cs-CZ" sz="2900" dirty="0"/>
              <a:t>, školské zařízení pro environmentální vzdělávání Lipka apod</a:t>
            </a:r>
            <a:r>
              <a:rPr lang="cs-CZ" sz="2900" dirty="0" smtClean="0"/>
              <a:t>.).</a:t>
            </a:r>
          </a:p>
          <a:p>
            <a:pPr marL="0" indent="0" algn="just">
              <a:buNone/>
            </a:pPr>
            <a:r>
              <a:rPr lang="cs-CZ" sz="2900" dirty="0" smtClean="0"/>
              <a:t>Z výzkumu  také vyplynulo, že některé předměty (zahrnující komplexně všechna témata GRV) vznikly ve spolupráci s neziskovými organizacemi.</a:t>
            </a:r>
          </a:p>
        </p:txBody>
      </p:sp>
    </p:spTree>
    <p:extLst>
      <p:ext uri="{BB962C8B-B14F-4D97-AF65-F5344CB8AC3E}">
        <p14:creationId xmlns:p14="http://schemas.microsoft.com/office/powerpoint/2010/main" val="219657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Výzvy týkající se výuky GRV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2400" b="1" dirty="0" smtClean="0">
                <a:solidFill>
                  <a:schemeClr val="bg2"/>
                </a:solidFill>
              </a:rPr>
              <a:t>A) </a:t>
            </a:r>
            <a:r>
              <a:rPr lang="cs-CZ" sz="2400" b="1" dirty="0">
                <a:solidFill>
                  <a:schemeClr val="bg2"/>
                </a:solidFill>
              </a:rPr>
              <a:t>Komunikace některých témat GRV ve výuce</a:t>
            </a:r>
          </a:p>
          <a:p>
            <a:pPr marL="0" indent="0" algn="just">
              <a:buNone/>
            </a:pPr>
            <a:r>
              <a:rPr lang="cs-CZ" sz="2400" dirty="0" smtClean="0"/>
              <a:t>Výzvu </a:t>
            </a:r>
            <a:r>
              <a:rPr lang="cs-CZ" sz="2400" dirty="0"/>
              <a:t>představuje pro dotazované komunikovat témata (např. téma klimatické krize), která mají negativní konotaci, tak, aby nedošlo k frustraci a </a:t>
            </a:r>
            <a:r>
              <a:rPr lang="cs-CZ" sz="2400" dirty="0" smtClean="0"/>
              <a:t>násl</a:t>
            </a:r>
            <a:r>
              <a:rPr lang="cs-CZ" sz="2400" dirty="0"/>
              <a:t>edně odmítnutí. </a:t>
            </a:r>
            <a:r>
              <a:rPr lang="cs-CZ" sz="2400" dirty="0" smtClean="0"/>
              <a:t>To </a:t>
            </a:r>
            <a:r>
              <a:rPr lang="cs-CZ" sz="2400" dirty="0"/>
              <a:t>může znamenat odmítnutí buď tématu jako takového, nebo jeho </a:t>
            </a:r>
            <a:r>
              <a:rPr lang="cs-CZ" sz="2400" dirty="0" smtClean="0"/>
              <a:t>budoucí začlenění </a:t>
            </a:r>
            <a:r>
              <a:rPr lang="cs-CZ" sz="2400" dirty="0"/>
              <a:t>do výuky. </a:t>
            </a:r>
            <a:endParaRPr lang="cs-CZ" sz="2400" dirty="0" smtClean="0"/>
          </a:p>
          <a:p>
            <a:pPr marL="0" indent="0" algn="just">
              <a:buNone/>
            </a:pPr>
            <a:r>
              <a:rPr lang="cs-CZ" sz="2400" dirty="0" smtClean="0"/>
              <a:t>Podle respondentů je důležité </a:t>
            </a:r>
            <a:r>
              <a:rPr lang="cs-CZ" sz="2400" b="1" dirty="0"/>
              <a:t>ujistit studenty, že se mohou pohybovat v bezpečném prostředí</a:t>
            </a:r>
            <a:r>
              <a:rPr lang="cs-CZ" sz="2400" dirty="0"/>
              <a:t>, tzn. </a:t>
            </a:r>
            <a:r>
              <a:rPr lang="cs-CZ" sz="2400" b="1" dirty="0"/>
              <a:t>vnášet do výuky pouze část problematiky </a:t>
            </a:r>
            <a:r>
              <a:rPr lang="cs-CZ" sz="2400" dirty="0"/>
              <a:t>(např. posilovat kompetence žáků týkající se kritického myšlení a čtenářské gramotnosti tak, aby byli následně schopni přijmout i další aspekty dané problematiky</a:t>
            </a:r>
            <a:r>
              <a:rPr lang="cs-CZ" sz="2400" dirty="0" smtClean="0"/>
              <a:t>). </a:t>
            </a:r>
          </a:p>
          <a:p>
            <a:pPr marL="0" indent="0" algn="just">
              <a:buNone/>
            </a:pPr>
            <a:r>
              <a:rPr lang="cs-CZ" sz="2400" b="1" dirty="0" smtClean="0">
                <a:solidFill>
                  <a:schemeClr val="bg2"/>
                </a:solidFill>
              </a:rPr>
              <a:t>B) </a:t>
            </a:r>
            <a:r>
              <a:rPr lang="cs-CZ" sz="2400" b="1" dirty="0" smtClean="0">
                <a:solidFill>
                  <a:schemeClr val="bg2"/>
                </a:solidFill>
              </a:rPr>
              <a:t>Časová dotace a velikost seminárních skupin</a:t>
            </a:r>
          </a:p>
          <a:p>
            <a:pPr marL="0" indent="0" algn="just">
              <a:buNone/>
            </a:pPr>
            <a:r>
              <a:rPr lang="cs-CZ" sz="2400" dirty="0" smtClean="0"/>
              <a:t>Výzvou </a:t>
            </a:r>
            <a:r>
              <a:rPr lang="cs-CZ" sz="2400" dirty="0"/>
              <a:t>může být </a:t>
            </a:r>
            <a:r>
              <a:rPr lang="cs-CZ" sz="2400" b="1" dirty="0"/>
              <a:t>časová dotace a velikost seminárních skupin</a:t>
            </a:r>
            <a:r>
              <a:rPr lang="cs-CZ" sz="2400" dirty="0"/>
              <a:t>. Podle dotazovaných v předmětu dochází k výběru témat tak, aby mohli jít více do hloubky a rozvinout žádoucí kompetence budoucích učitelů (např. jejich globální odpovědnost) prostřednictvím vhodných aktivizačních metod a přístupů</a:t>
            </a:r>
            <a:r>
              <a:rPr lang="cs-CZ" sz="2400" dirty="0" smtClean="0"/>
              <a:t>. </a:t>
            </a:r>
          </a:p>
          <a:p>
            <a:pPr marL="0" indent="0" algn="just">
              <a:buNone/>
            </a:pPr>
            <a:r>
              <a:rPr lang="cs-CZ" sz="2400" b="1" dirty="0" smtClean="0">
                <a:solidFill>
                  <a:schemeClr val="bg2"/>
                </a:solidFill>
              </a:rPr>
              <a:t>C) </a:t>
            </a:r>
            <a:r>
              <a:rPr lang="cs-CZ" sz="2400" b="1" dirty="0" smtClean="0">
                <a:solidFill>
                  <a:schemeClr val="bg2"/>
                </a:solidFill>
              </a:rPr>
              <a:t>Váha předmětů</a:t>
            </a:r>
          </a:p>
          <a:p>
            <a:pPr marL="0" indent="0" algn="just">
              <a:buNone/>
            </a:pPr>
            <a:r>
              <a:rPr lang="cs-CZ" sz="2400" dirty="0" smtClean="0"/>
              <a:t>Jako </a:t>
            </a:r>
            <a:r>
              <a:rPr lang="cs-CZ" sz="2400" dirty="0"/>
              <a:t>další výzvy dotazovaní označují </a:t>
            </a:r>
            <a:r>
              <a:rPr lang="cs-CZ" sz="2400" b="1" dirty="0"/>
              <a:t>váhu předmětů </a:t>
            </a:r>
            <a:r>
              <a:rPr lang="cs-CZ" sz="2400" dirty="0"/>
              <a:t>(v největší míře jde o povinně volitelné, výběrové a volitelné předměty), </a:t>
            </a:r>
            <a:r>
              <a:rPr lang="cs-CZ" sz="2400" b="1" dirty="0"/>
              <a:t>nedostatek času na přípravu </a:t>
            </a:r>
            <a:r>
              <a:rPr lang="cs-CZ" sz="2400" dirty="0"/>
              <a:t>(témata jsou velmi pestrá, to představuje velké nároky na přípravu) a </a:t>
            </a:r>
            <a:r>
              <a:rPr lang="cs-CZ" sz="2400" b="1" dirty="0"/>
              <a:t>limity ve vlastních znalostech</a:t>
            </a:r>
            <a:r>
              <a:rPr lang="cs-CZ" sz="2400" dirty="0"/>
              <a:t>. </a:t>
            </a:r>
            <a:endParaRPr lang="cs-CZ" sz="2400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69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/>
              <a:t>Z příkladů dobré praxe vyplývá, že ke kvalitě výuky předmětů, které začleňují aktuální globální témata, může přispět </a:t>
            </a:r>
            <a:r>
              <a:rPr lang="cs-CZ" b="1" dirty="0"/>
              <a:t>období studia </a:t>
            </a:r>
            <a:r>
              <a:rPr lang="cs-CZ" dirty="0"/>
              <a:t>(tj. ročník bakalářského nebo magisterského studia), ve kterém je předmět do výuky budoucích učitelů zařazen, </a:t>
            </a:r>
            <a:r>
              <a:rPr lang="cs-CZ" b="1" dirty="0"/>
              <a:t>jeho hodinová dotace</a:t>
            </a:r>
            <a:r>
              <a:rPr lang="cs-CZ" dirty="0"/>
              <a:t>, </a:t>
            </a:r>
            <a:r>
              <a:rPr lang="cs-CZ" b="1" dirty="0"/>
              <a:t>výběr vhodných cílů, metod a strategií výuky</a:t>
            </a:r>
            <a:r>
              <a:rPr lang="cs-CZ" dirty="0"/>
              <a:t>, </a:t>
            </a:r>
            <a:r>
              <a:rPr lang="cs-CZ" b="1" dirty="0"/>
              <a:t>počet lidí na semináři, kompetence, zkušenosti a rozhled studentů, bezpečné prostředí v rámci výuky, osobní vazba studentů k vyučovaným tématům, znalost vlastních silných stránek a limitů v roli budoucích učitelů</a:t>
            </a:r>
            <a:r>
              <a:rPr lang="cs-CZ" dirty="0"/>
              <a:t>.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638" y="2937996"/>
            <a:ext cx="4754562" cy="2718733"/>
          </a:xfrm>
        </p:spPr>
      </p:pic>
    </p:spTree>
    <p:extLst>
      <p:ext uri="{BB962C8B-B14F-4D97-AF65-F5344CB8AC3E}">
        <p14:creationId xmlns:p14="http://schemas.microsoft.com/office/powerpoint/2010/main" val="127471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Zemanová, B., Hlavičková, Z., </a:t>
            </a:r>
            <a:r>
              <a:rPr lang="cs-CZ" dirty="0" err="1"/>
              <a:t>Kroufek</a:t>
            </a:r>
            <a:r>
              <a:rPr lang="cs-CZ" dirty="0"/>
              <a:t>, R., Samek, T., Stará, J.: </a:t>
            </a:r>
            <a:r>
              <a:rPr lang="cs-CZ" b="1" dirty="0"/>
              <a:t>Výzkumná zpráva - Principy a témata globálního rozvojového vzdělávání v pregraduální přípravě učitelů</a:t>
            </a:r>
            <a:r>
              <a:rPr lang="cs-CZ" dirty="0"/>
              <a:t>. </a:t>
            </a:r>
            <a:r>
              <a:rPr lang="cs-CZ" dirty="0" err="1"/>
              <a:t>Pedagociká</a:t>
            </a:r>
            <a:r>
              <a:rPr lang="cs-CZ" dirty="0"/>
              <a:t> </a:t>
            </a:r>
            <a:r>
              <a:rPr lang="cs-CZ" dirty="0" err="1"/>
              <a:t>fakutla</a:t>
            </a:r>
            <a:r>
              <a:rPr lang="cs-CZ" dirty="0"/>
              <a:t> UK. Praha 2019. ISBN 978-80-7603-127-2. Dostupná na: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kppp.pedf.cuni.cz/wp-content/uploads/2020/06/V%C3%BDzkumn%C3%A1-zpr%C3%A1va.pdf</a:t>
            </a:r>
            <a:endParaRPr lang="cs-CZ" dirty="0" smtClean="0"/>
          </a:p>
          <a:p>
            <a:r>
              <a:rPr lang="cs-CZ" dirty="0" smtClean="0"/>
              <a:t>Ministerstvo zahraničních věcí ČR. </a:t>
            </a:r>
            <a:r>
              <a:rPr lang="cs-CZ" b="1" dirty="0" smtClean="0"/>
              <a:t>Národní strategie globálního rozvojového vzdělávání a osvěty o globálních </a:t>
            </a:r>
            <a:r>
              <a:rPr lang="cs-CZ" b="1" dirty="0" err="1" smtClean="0"/>
              <a:t>souvislotech</a:t>
            </a:r>
            <a:r>
              <a:rPr lang="cs-CZ" b="1" dirty="0" smtClean="0"/>
              <a:t> 2018-2030 </a:t>
            </a:r>
            <a:r>
              <a:rPr lang="cs-CZ" dirty="0"/>
              <a:t>[online]. [citace </a:t>
            </a:r>
            <a:r>
              <a:rPr lang="cs-CZ" dirty="0" smtClean="0"/>
              <a:t>2020-10-21]. </a:t>
            </a:r>
            <a:r>
              <a:rPr lang="cs-CZ" dirty="0"/>
              <a:t>Dostupné z: </a:t>
            </a:r>
            <a:r>
              <a:rPr lang="cs-CZ" u="sng" dirty="0">
                <a:hlinkClick r:id="rId3"/>
              </a:rPr>
              <a:t>https://</a:t>
            </a:r>
            <a:r>
              <a:rPr lang="cs-CZ" u="sng" dirty="0" smtClean="0">
                <a:hlinkClick r:id="rId3"/>
              </a:rPr>
              <a:t>www.mzv.cz/file/3418207/Strategie_GRV_2018_2030.pdf</a:t>
            </a:r>
            <a:r>
              <a:rPr lang="cs-CZ" u="sng" dirty="0" smtClean="0"/>
              <a:t> </a:t>
            </a:r>
            <a:endParaRPr lang="cs-CZ" u="sng" dirty="0" smtClean="0"/>
          </a:p>
          <a:p>
            <a:r>
              <a:rPr lang="cs-CZ" sz="2000" dirty="0"/>
              <a:t>Česká školní inspekce</a:t>
            </a:r>
            <a:r>
              <a:rPr lang="cs-CZ" sz="2000" cap="all" dirty="0"/>
              <a:t>. </a:t>
            </a:r>
            <a:r>
              <a:rPr lang="cs-CZ" sz="2000" b="1" dirty="0"/>
              <a:t>Tematická zpráva – Vzdělávání v globálních a rozvojových tématech v základních a středních školách </a:t>
            </a:r>
            <a:r>
              <a:rPr lang="cs-CZ" sz="2000" dirty="0"/>
              <a:t>[online]. 2016 [citace 2018-7-24]. Dostupné z: </a:t>
            </a:r>
            <a:r>
              <a:rPr lang="cs-CZ" sz="2000" u="sng" dirty="0">
                <a:hlinkClick r:id="rId4"/>
              </a:rPr>
              <a:t>http://www.csicr.cz/html/TZ_globalni_rozvoj_temata/flipviewerxpress.html</a:t>
            </a:r>
            <a:r>
              <a:rPr lang="cs-CZ" sz="2000" dirty="0"/>
              <a:t>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491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cs-CZ" dirty="0" smtClean="0"/>
              <a:t>Cíle výzkumného projektu (v kontextu českých strategických dokumentů)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 smtClean="0"/>
              <a:t>Metody výzkumného projektu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 smtClean="0"/>
              <a:t>Hlavní výstupy výzkumného projektu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 smtClean="0"/>
              <a:t>Zdroje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983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 Cíle výzkumného projektu (v kontextu českých strategických dokumentů)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584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Cíle výzkumného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/>
              <a:t>Cílem výzkumného projektu </a:t>
            </a:r>
            <a:r>
              <a:rPr lang="cs-CZ" b="1" dirty="0" smtClean="0"/>
              <a:t>Sdílení </a:t>
            </a:r>
            <a:r>
              <a:rPr lang="cs-CZ" b="1" dirty="0"/>
              <a:t>zkušeností a rozvoj spolupráce mezi akademickými pracovníky připravujícími budoucí </a:t>
            </a:r>
            <a:r>
              <a:rPr lang="cs-CZ" b="1" dirty="0" smtClean="0"/>
              <a:t>učitele</a:t>
            </a:r>
            <a:r>
              <a:rPr lang="cs-CZ" dirty="0"/>
              <a:t> </a:t>
            </a:r>
            <a:r>
              <a:rPr lang="cs-CZ" dirty="0" smtClean="0"/>
              <a:t>(realizovaného Pedagogickou fakultou Univerzity Karlovy v roce 2019 a financovaného Ministerstvem zahraničních věcí ČR) bylo zjistit:</a:t>
            </a:r>
          </a:p>
          <a:p>
            <a:pPr marL="768096" lvl="2" indent="-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cs-CZ" sz="1900" dirty="0" smtClean="0"/>
              <a:t>zda </a:t>
            </a:r>
            <a:r>
              <a:rPr lang="cs-CZ" sz="1900" dirty="0"/>
              <a:t>je </a:t>
            </a:r>
            <a:r>
              <a:rPr lang="cs-CZ" sz="1900" b="1" dirty="0"/>
              <a:t>výuka budoucích učitelů orientovaná na principy globálního rozvojového vzdělávání </a:t>
            </a:r>
            <a:r>
              <a:rPr lang="cs-CZ" sz="1900" dirty="0"/>
              <a:t>(</a:t>
            </a:r>
            <a:r>
              <a:rPr lang="cs-CZ" sz="1900" dirty="0" smtClean="0"/>
              <a:t>GRV),</a:t>
            </a:r>
          </a:p>
          <a:p>
            <a:pPr marL="768096" lvl="2" indent="-457200" algn="just">
              <a:buFont typeface="+mj-lt"/>
              <a:buAutoNum type="arabicParenR"/>
            </a:pPr>
            <a:r>
              <a:rPr lang="cs-CZ" sz="1900" dirty="0" smtClean="0"/>
              <a:t>jestli </a:t>
            </a:r>
            <a:r>
              <a:rPr lang="cs-CZ" sz="1900" dirty="0"/>
              <a:t>a jak </a:t>
            </a:r>
            <a:r>
              <a:rPr lang="cs-CZ" sz="1900" b="1" dirty="0"/>
              <a:t>reflektuje aktuální globální témata </a:t>
            </a:r>
            <a:r>
              <a:rPr lang="cs-CZ" sz="1900" dirty="0"/>
              <a:t>(např. globalizaci a propojenost světa, migraci, </a:t>
            </a:r>
            <a:r>
              <a:rPr lang="cs-CZ" sz="1900" dirty="0" smtClean="0"/>
              <a:t>cíle </a:t>
            </a:r>
            <a:r>
              <a:rPr lang="cs-CZ" sz="1900" dirty="0"/>
              <a:t>udržitelného rozvoje, základní lidská práva apod</a:t>
            </a:r>
            <a:r>
              <a:rPr lang="cs-CZ" sz="1900" dirty="0" smtClean="0"/>
              <a:t>.),  </a:t>
            </a:r>
            <a:endParaRPr lang="cs-CZ" sz="1900" dirty="0"/>
          </a:p>
          <a:p>
            <a:pPr marL="768096" lvl="2" indent="-457200" algn="just">
              <a:buFont typeface="+mj-lt"/>
              <a:buAutoNum type="arabicParenR"/>
            </a:pPr>
            <a:r>
              <a:rPr lang="cs-CZ" sz="1900" dirty="0" smtClean="0"/>
              <a:t>jaké jsou </a:t>
            </a:r>
            <a:r>
              <a:rPr lang="cs-CZ" sz="1900" b="1" dirty="0" smtClean="0"/>
              <a:t>cíle </a:t>
            </a:r>
            <a:r>
              <a:rPr lang="cs-CZ" sz="1900" dirty="0"/>
              <a:t>takové </a:t>
            </a:r>
            <a:r>
              <a:rPr lang="cs-CZ" sz="1900" b="1" dirty="0"/>
              <a:t>výuky </a:t>
            </a:r>
            <a:r>
              <a:rPr lang="cs-CZ" sz="1900" b="1" dirty="0" smtClean="0"/>
              <a:t>i metody</a:t>
            </a:r>
            <a:r>
              <a:rPr lang="cs-CZ" sz="1900" dirty="0" smtClean="0"/>
              <a:t>, </a:t>
            </a:r>
            <a:r>
              <a:rPr lang="cs-CZ" sz="1900" dirty="0"/>
              <a:t>které významně přispívají k naplnění výukových cílů</a:t>
            </a:r>
            <a:r>
              <a:rPr lang="cs-CZ" sz="1900" dirty="0" smtClean="0"/>
              <a:t>.</a:t>
            </a:r>
          </a:p>
          <a:p>
            <a:pPr marL="128016" lvl="1" indent="0" algn="just">
              <a:buNone/>
            </a:pPr>
            <a:endParaRPr lang="cs-CZ" dirty="0"/>
          </a:p>
          <a:p>
            <a:pPr marL="128016" lvl="1" indent="0" algn="just">
              <a:buNone/>
            </a:pPr>
            <a:r>
              <a:rPr lang="cs-CZ" sz="2200" dirty="0" smtClean="0"/>
              <a:t>Cílem výzkumného projektu bylo posílit:</a:t>
            </a:r>
          </a:p>
          <a:p>
            <a:pPr marL="768096" lvl="2" indent="-457200" algn="just">
              <a:buFont typeface="+mj-lt"/>
              <a:buAutoNum type="arabicParenR"/>
            </a:pPr>
            <a:r>
              <a:rPr lang="cs-CZ" sz="1900" b="1" dirty="0" smtClean="0"/>
              <a:t>vzájemné </a:t>
            </a:r>
            <a:r>
              <a:rPr lang="cs-CZ" sz="1900" b="1" dirty="0"/>
              <a:t>sdílení zkušeností mezi </a:t>
            </a:r>
            <a:r>
              <a:rPr lang="cs-CZ" sz="1900" b="1" dirty="0" smtClean="0"/>
              <a:t>garanty a vyučujícími předmětů</a:t>
            </a:r>
            <a:r>
              <a:rPr lang="cs-CZ" sz="1900" dirty="0" smtClean="0"/>
              <a:t>, do kterých jsou principy a témata GRV začleněny (prostřednictvím odborné konference, vytvoření sdíleného prostředí aj.),</a:t>
            </a:r>
          </a:p>
          <a:p>
            <a:pPr marL="768096" lvl="2" indent="-457200" algn="just">
              <a:buFont typeface="+mj-lt"/>
              <a:buAutoNum type="arabicParenR"/>
            </a:pPr>
            <a:r>
              <a:rPr lang="cs-CZ" sz="1900" b="1" dirty="0" smtClean="0"/>
              <a:t>Kompetence garantů a vyučujících </a:t>
            </a:r>
            <a:r>
              <a:rPr lang="cs-CZ" sz="1900" b="1" dirty="0"/>
              <a:t>k implementaci principů a témat GRV do pregraduální přípravy učitelů </a:t>
            </a:r>
            <a:r>
              <a:rPr lang="cs-CZ" sz="1900" dirty="0"/>
              <a:t>(studijních plánů i výuky).</a:t>
            </a:r>
          </a:p>
          <a:p>
            <a:pPr marL="128016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2320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471509"/>
            <a:ext cx="10414498" cy="1737360"/>
          </a:xfrm>
        </p:spPr>
        <p:txBody>
          <a:bodyPr/>
          <a:lstStyle/>
          <a:p>
            <a:r>
              <a:rPr lang="cs-CZ" sz="5000" dirty="0"/>
              <a:t>Cíle výzkumného projektu v kontextu českých strategických dokumentů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1764" y="2035339"/>
            <a:ext cx="4213670" cy="4070974"/>
          </a:xfrm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Principy a </a:t>
            </a:r>
            <a:r>
              <a:rPr lang="cs-CZ" dirty="0" smtClean="0"/>
              <a:t>témata GRV jsou </a:t>
            </a:r>
            <a:r>
              <a:rPr lang="cs-CZ" dirty="0"/>
              <a:t>ukotveny v </a:t>
            </a:r>
            <a:r>
              <a:rPr lang="cs-CZ" b="1" dirty="0"/>
              <a:t>Národní strategii globálního rozvojového vzdělávání a osvěty o globálních souvislostech 2018-2030 </a:t>
            </a:r>
            <a:r>
              <a:rPr lang="cs-CZ" dirty="0"/>
              <a:t>(tj. propojenost světa a vzájemná závislost, mír a řešení konfliktů, lidská práva, chudoba a nerovnost, životní prostředí, rozmanitost světa).</a:t>
            </a:r>
          </a:p>
          <a:p>
            <a:pPr algn="just"/>
            <a:endParaRPr lang="cs-CZ" dirty="0" smtClean="0"/>
          </a:p>
          <a:p>
            <a:pPr algn="just"/>
            <a:r>
              <a:rPr lang="en-US" i="1" dirty="0">
                <a:solidFill>
                  <a:schemeClr val="bg2"/>
                </a:solidFill>
              </a:rPr>
              <a:t>„</a:t>
            </a:r>
            <a:r>
              <a:rPr lang="cs-CZ" i="1" dirty="0">
                <a:solidFill>
                  <a:schemeClr val="bg2"/>
                </a:solidFill>
              </a:rPr>
              <a:t>Hlavním cílem globálního rozvojového vzdělávání a osvěty o globálních souvislostech je zajistit všem občanům ČR přístup k informacím o globálním rozvoji, motivovat je k aktivnímu přístupu při řešení globálních výzev a vybavit je potřebnými kompetencemi, které jim pomohou podílet se na udržitelném rozvoji světa</a:t>
            </a:r>
            <a:r>
              <a:rPr lang="en-US" i="1" dirty="0">
                <a:solidFill>
                  <a:schemeClr val="bg2"/>
                </a:solidFill>
              </a:rPr>
              <a:t>.</a:t>
            </a:r>
            <a:r>
              <a:rPr lang="cs-CZ" i="1" dirty="0">
                <a:solidFill>
                  <a:schemeClr val="bg2"/>
                </a:solidFill>
              </a:rPr>
              <a:t>“ </a:t>
            </a:r>
            <a:endParaRPr lang="cs-CZ" i="1" dirty="0" smtClean="0">
              <a:solidFill>
                <a:schemeClr val="bg2"/>
              </a:solidFill>
            </a:endParaRPr>
          </a:p>
          <a:p>
            <a:pPr algn="just"/>
            <a:r>
              <a:rPr lang="cs-CZ" i="1" dirty="0" smtClean="0">
                <a:solidFill>
                  <a:schemeClr val="bg2"/>
                </a:solidFill>
              </a:rPr>
              <a:t>(</a:t>
            </a:r>
            <a:r>
              <a:rPr lang="cs-CZ" i="1" dirty="0">
                <a:solidFill>
                  <a:schemeClr val="bg2"/>
                </a:solidFill>
              </a:rPr>
              <a:t>Národní strategie globálního rozvojového vzdělávání a osvěty o globálních souvislostech 2018-2030)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330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Cíle výzkumného projektu v kontextu českých strategických dokumentů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Cíle výzkumného projektu se týkají přímo aktivit </a:t>
            </a:r>
            <a:r>
              <a:rPr lang="cs-CZ" dirty="0"/>
              <a:t>Akčního </a:t>
            </a:r>
            <a:r>
              <a:rPr lang="cs-CZ" dirty="0" smtClean="0"/>
              <a:t>plánu (Národní strategie globálního rozvojového vzdělávání a osvěty o propojenosti světa 2018-2030), </a:t>
            </a:r>
            <a:r>
              <a:rPr lang="cs-CZ" dirty="0"/>
              <a:t>jejichž plnění a realizace se vztahují k vysokým </a:t>
            </a:r>
            <a:r>
              <a:rPr lang="cs-CZ" dirty="0" smtClean="0"/>
              <a:t>školám. </a:t>
            </a:r>
            <a:r>
              <a:rPr lang="cs-CZ" b="1" dirty="0" smtClean="0"/>
              <a:t>V Akčním </a:t>
            </a:r>
            <a:r>
              <a:rPr lang="cs-CZ" b="1" dirty="0"/>
              <a:t>plánu byly navrženy pro vysoké školy vzdělávající učitele tyto aktivity</a:t>
            </a:r>
            <a:r>
              <a:rPr lang="cs-CZ" b="1" dirty="0" smtClean="0"/>
              <a:t>:</a:t>
            </a:r>
          </a:p>
          <a:p>
            <a:pPr lvl="8"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1568196" lvl="8" indent="-342900">
              <a:buFont typeface="+mj-lt"/>
              <a:buAutoNum type="arabicParenR"/>
            </a:pPr>
            <a:r>
              <a:rPr lang="cs-CZ" sz="1800" dirty="0" smtClean="0"/>
              <a:t>Asociace děkanů vysokých škol připravujících budoucí učitele vytvoří </a:t>
            </a:r>
            <a:r>
              <a:rPr lang="cs-CZ" sz="1800" b="1" dirty="0" smtClean="0"/>
              <a:t>přehled programů pedagogických fakult, které obsahují cíle a principy GRV</a:t>
            </a:r>
            <a:r>
              <a:rPr lang="cs-CZ" sz="1800" dirty="0" smtClean="0"/>
              <a:t>. </a:t>
            </a:r>
          </a:p>
          <a:p>
            <a:pPr marL="1568196" lvl="8" indent="-342900">
              <a:buFont typeface="+mj-lt"/>
              <a:buAutoNum type="arabicParenR"/>
            </a:pPr>
            <a:r>
              <a:rPr lang="cs-CZ" sz="1800" dirty="0" smtClean="0"/>
              <a:t>Pedagogické fakulty vytvoří </a:t>
            </a:r>
            <a:r>
              <a:rPr lang="cs-CZ" sz="1800" b="1" dirty="0" smtClean="0"/>
              <a:t>vhodný nástroj (dotazník) mapující cíle, principy a témata GRV</a:t>
            </a:r>
            <a:r>
              <a:rPr lang="cs-CZ" sz="1800" dirty="0" smtClean="0"/>
              <a:t> v jednotlivých studijních programech. </a:t>
            </a:r>
          </a:p>
          <a:p>
            <a:pPr marL="1568196" lvl="8" indent="-342900">
              <a:buFont typeface="+mj-lt"/>
              <a:buAutoNum type="arabicParenR"/>
            </a:pPr>
            <a:r>
              <a:rPr lang="cs-CZ" sz="1800" dirty="0" smtClean="0"/>
              <a:t>Pedagogické fakulty dále zpracují </a:t>
            </a:r>
            <a:r>
              <a:rPr lang="cs-CZ" sz="1800" b="1" dirty="0" smtClean="0"/>
              <a:t>návrh, jak mohou studijní programy zohlednit cíle, principy a témata GRV</a:t>
            </a:r>
            <a:r>
              <a:rPr lang="cs-CZ" sz="1800" dirty="0" smtClean="0"/>
              <a:t>. 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46849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2) Metody výzkumného projektu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189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471509"/>
            <a:ext cx="10351972" cy="1737360"/>
          </a:xfrm>
        </p:spPr>
        <p:txBody>
          <a:bodyPr/>
          <a:lstStyle/>
          <a:p>
            <a:r>
              <a:rPr lang="cs-CZ" sz="5000" dirty="0" smtClean="0"/>
              <a:t>Metody výzkumného projektu</a:t>
            </a:r>
            <a:endParaRPr lang="cs-CZ" sz="50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024128" y="1889184"/>
            <a:ext cx="4389120" cy="4130616"/>
          </a:xfrm>
        </p:spPr>
        <p:txBody>
          <a:bodyPr>
            <a:normAutofit/>
          </a:bodyPr>
          <a:lstStyle/>
          <a:p>
            <a:pPr algn="just"/>
            <a:r>
              <a:rPr lang="cs-CZ" sz="1800" b="1" dirty="0" smtClean="0"/>
              <a:t>Výzkumná zpráva </a:t>
            </a:r>
            <a:r>
              <a:rPr lang="cs-CZ" sz="1800" dirty="0" smtClean="0"/>
              <a:t>byla</a:t>
            </a:r>
            <a:r>
              <a:rPr lang="cs-CZ" sz="1800" b="1" dirty="0" smtClean="0"/>
              <a:t> </a:t>
            </a:r>
            <a:r>
              <a:rPr lang="cs-CZ" sz="1800" dirty="0" smtClean="0"/>
              <a:t>vytvořena ve spolupráci s expertním týmem (doc. PhDr. Jana Stará, Ph.D., doc. RNDr. Dana Řezníčková, Ph.D., PhDr. Zuzana Hlavičková, Mgr. Simona </a:t>
            </a:r>
            <a:r>
              <a:rPr lang="cs-CZ" sz="1800" dirty="0"/>
              <a:t>Š</a:t>
            </a:r>
            <a:r>
              <a:rPr lang="cs-CZ" sz="1800" dirty="0" smtClean="0"/>
              <a:t>afaříková, Ph.D.) na základě dat získaných na 9 vybraných vysokých školách a to prostřednictvím: </a:t>
            </a:r>
            <a:endParaRPr lang="cs-CZ" dirty="0" smtClean="0"/>
          </a:p>
          <a:p>
            <a:pPr marL="342900" indent="-342900" algn="just">
              <a:buFont typeface="+mj-lt"/>
              <a:buAutoNum type="arabicParenR"/>
            </a:pPr>
            <a:r>
              <a:rPr lang="cs-CZ" sz="1800" dirty="0" smtClean="0"/>
              <a:t>obsahové analýzy,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cs-CZ" sz="1800" dirty="0"/>
              <a:t>d</a:t>
            </a:r>
            <a:r>
              <a:rPr lang="cs-CZ" sz="1800" dirty="0" smtClean="0"/>
              <a:t>otazníkového šetření a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cs-CZ" sz="1800" dirty="0"/>
              <a:t>h</a:t>
            </a:r>
            <a:r>
              <a:rPr lang="cs-CZ" sz="1800" dirty="0" smtClean="0"/>
              <a:t>loubkových rozhovorů.</a:t>
            </a:r>
          </a:p>
          <a:p>
            <a:pPr algn="just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5000" y="1889184"/>
            <a:ext cx="5678424" cy="411842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sz="1800" dirty="0" smtClean="0"/>
              <a:t>Univerzita Karlova</a:t>
            </a:r>
            <a:endParaRPr lang="cs-CZ" sz="1800" dirty="0"/>
          </a:p>
          <a:p>
            <a:pPr marL="457200" indent="-457200">
              <a:buFont typeface="+mj-lt"/>
              <a:buAutoNum type="arabicParenR"/>
            </a:pPr>
            <a:r>
              <a:rPr lang="cs-CZ" sz="1800" dirty="0" smtClean="0"/>
              <a:t>Masarykova univerzita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1800" dirty="0" smtClean="0"/>
              <a:t>Technická </a:t>
            </a:r>
            <a:r>
              <a:rPr lang="cs-CZ" sz="1800" dirty="0"/>
              <a:t>univerzita v </a:t>
            </a:r>
            <a:r>
              <a:rPr lang="cs-CZ" sz="1800" dirty="0" smtClean="0"/>
              <a:t>Liberci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1800" dirty="0" smtClean="0"/>
              <a:t>Univerzita </a:t>
            </a:r>
            <a:r>
              <a:rPr lang="cs-CZ" sz="1800" dirty="0"/>
              <a:t>Hradec </a:t>
            </a:r>
            <a:r>
              <a:rPr lang="cs-CZ" sz="1800" dirty="0" smtClean="0"/>
              <a:t>Králové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1800" dirty="0" smtClean="0"/>
              <a:t>Univerzita </a:t>
            </a:r>
            <a:r>
              <a:rPr lang="cs-CZ" sz="1800" dirty="0"/>
              <a:t>Jana Evangelisty Purkyně v Ústí nad </a:t>
            </a:r>
            <a:r>
              <a:rPr lang="cs-CZ" sz="1800" dirty="0" smtClean="0"/>
              <a:t>Labem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1800" dirty="0" smtClean="0"/>
              <a:t>Západočeská </a:t>
            </a:r>
            <a:r>
              <a:rPr lang="cs-CZ" sz="1800" dirty="0"/>
              <a:t>univerzita v </a:t>
            </a:r>
            <a:r>
              <a:rPr lang="cs-CZ" sz="1800" dirty="0" smtClean="0"/>
              <a:t>Plzni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1800" dirty="0" smtClean="0"/>
              <a:t>Jihočeská </a:t>
            </a:r>
            <a:r>
              <a:rPr lang="cs-CZ" sz="1800" dirty="0"/>
              <a:t>univerzita v Českých </a:t>
            </a:r>
            <a:r>
              <a:rPr lang="cs-CZ" sz="1800" dirty="0" smtClean="0"/>
              <a:t>Budějovicích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1800" dirty="0" smtClean="0"/>
              <a:t>Ostravská univerzita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1800" dirty="0" smtClean="0"/>
              <a:t>Univerzita </a:t>
            </a:r>
            <a:r>
              <a:rPr lang="cs-CZ" sz="1800" dirty="0"/>
              <a:t>Palackého v </a:t>
            </a:r>
            <a:r>
              <a:rPr lang="cs-CZ" sz="1800" dirty="0" smtClean="0"/>
              <a:t>Olomouci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24164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obsahová </a:t>
            </a:r>
            <a:r>
              <a:rPr lang="cs-CZ" dirty="0" smtClean="0"/>
              <a:t>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300" dirty="0" smtClean="0"/>
              <a:t>Je založena na rozboru </a:t>
            </a:r>
            <a:r>
              <a:rPr lang="cs-CZ" sz="2300" b="1" dirty="0" smtClean="0"/>
              <a:t>598 povinných (321), povinně volitelných (236), volitelných a výběrových předmětů (41) studijních programů </a:t>
            </a:r>
            <a:r>
              <a:rPr lang="cs-CZ" sz="2300" dirty="0" smtClean="0"/>
              <a:t>akreditovaných na vybraných pedagogických fakultách. Výuka některých předmětů je v gesci jiných fakult (např. přírodovědeckých, filozofických apod.). </a:t>
            </a:r>
          </a:p>
          <a:p>
            <a:pPr algn="just"/>
            <a:r>
              <a:rPr lang="cs-CZ" b="1" dirty="0" smtClean="0"/>
              <a:t>Cílem obsahové analýzy bylo: </a:t>
            </a:r>
          </a:p>
          <a:p>
            <a:pPr marL="800100" lvl="3" indent="-342900" algn="just">
              <a:buFont typeface="+mj-lt"/>
              <a:buAutoNum type="arabicParenR"/>
            </a:pPr>
            <a:r>
              <a:rPr lang="cs-CZ" sz="1800" dirty="0" smtClean="0"/>
              <a:t>identifikovat, které principy a témata GRV jsou součástí pregraduální přípravy učitelů v rámci vybraných vysokých škol a studijních programů, </a:t>
            </a:r>
          </a:p>
          <a:p>
            <a:pPr marL="800100" lvl="3" indent="-342900" algn="just">
              <a:buFont typeface="+mj-lt"/>
              <a:buAutoNum type="arabicParenR"/>
            </a:pPr>
            <a:r>
              <a:rPr lang="cs-CZ" sz="1800" dirty="0" smtClean="0"/>
              <a:t>prozkoumat studijní programy, ve kterých jsou témata a principy GRV už začleněny, i programy, které mají potenciál pro další zařazení aktuálních globálních témat,</a:t>
            </a:r>
          </a:p>
          <a:p>
            <a:pPr marL="800100" lvl="3" indent="-342900" algn="just">
              <a:buFont typeface="+mj-lt"/>
              <a:buAutoNum type="arabicParenR"/>
            </a:pPr>
            <a:r>
              <a:rPr lang="cs-CZ" sz="1800" dirty="0" smtClean="0"/>
              <a:t>vytipovat klíčové osobnosti, které se významnou měrou podílejí na výuce budoucích učitelů v oblasti GRV – vysokoškolské učitele, kteří do svých předmětů začleňují buď několik témat GRV, nebo vyučují předměty, které jsou na GRV zaměřeny komplexně.</a:t>
            </a:r>
          </a:p>
          <a:p>
            <a:pPr marL="1078992" lvl="7" indent="0" algn="just">
              <a:buNone/>
            </a:pPr>
            <a:endParaRPr lang="cs-CZ" sz="1800" dirty="0" smtClean="0"/>
          </a:p>
          <a:p>
            <a:pPr marL="297180" indent="-342900" algn="just">
              <a:buFont typeface="+mj-lt"/>
              <a:buAutoNum type="arabicParenR"/>
            </a:pPr>
            <a:endParaRPr lang="cs-CZ" sz="2600" dirty="0" smtClean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297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1035</TotalTime>
  <Words>1814</Words>
  <Application>Microsoft Office PowerPoint</Application>
  <PresentationFormat>Širokoúhlá obrazovka</PresentationFormat>
  <Paragraphs>98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Calibri</vt:lpstr>
      <vt:lpstr>Courier New</vt:lpstr>
      <vt:lpstr>Tw Cen MT</vt:lpstr>
      <vt:lpstr>Tw Cen MT Condensed</vt:lpstr>
      <vt:lpstr>Wingdings 3</vt:lpstr>
      <vt:lpstr>Integrál</vt:lpstr>
      <vt:lpstr>Globální dimenze ve vzdělávání budoucích učitelů</vt:lpstr>
      <vt:lpstr>Program</vt:lpstr>
      <vt:lpstr>1) Cíle výzkumného projektu (v kontextu českých strategických dokumentů)</vt:lpstr>
      <vt:lpstr>Cíle výzkumného projektu</vt:lpstr>
      <vt:lpstr>Cíle výzkumného projektu v kontextu českých strategických dokumentů</vt:lpstr>
      <vt:lpstr>Cíle výzkumného projektu v kontextu českých strategických dokumentů</vt:lpstr>
      <vt:lpstr>2) Metody výzkumného projektu</vt:lpstr>
      <vt:lpstr>Metody výzkumného projektu</vt:lpstr>
      <vt:lpstr>obsahová analýza</vt:lpstr>
      <vt:lpstr>Dotazníkové šetření a hloubkové rozhovory</vt:lpstr>
      <vt:lpstr>3) Hlavní výstupy výzkumného projektu</vt:lpstr>
      <vt:lpstr>Principy a témata GRV</vt:lpstr>
      <vt:lpstr>Faktory ovlivňující kvalitu výuky GRV</vt:lpstr>
      <vt:lpstr>1) Cíle a metody výuky</vt:lpstr>
      <vt:lpstr>2) motivace k vlastnímu učení a bezpečné prostředí</vt:lpstr>
      <vt:lpstr>3) období studia a vzájemná spolupráce a sdílení</vt:lpstr>
      <vt:lpstr>Výzvy týkající se výuky GRV</vt:lpstr>
      <vt:lpstr>Shrnutí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Globální dimenze ve vzdělávání budoucích učitelů</dc:title>
  <dc:creator>Účet Microsoft</dc:creator>
  <cp:lastModifiedBy>Účet Microsoft</cp:lastModifiedBy>
  <cp:revision>45</cp:revision>
  <dcterms:created xsi:type="dcterms:W3CDTF">2020-10-24T07:21:22Z</dcterms:created>
  <dcterms:modified xsi:type="dcterms:W3CDTF">2020-10-25T20:33:44Z</dcterms:modified>
</cp:coreProperties>
</file>