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8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6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61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6B1C-AB08-4BB1-AB79-2B90704AD7CB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9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0AB4-F3B7-4160-9B7B-58CF7FF20014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06FB-8065-42E6-956E-CB2D6788942F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7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3287-4A4C-4B2E-999A-A9D9010EA5F4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AE04-54BD-4FF2-AE6D-D8D74FAE3AAF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9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8AEC-E475-4CAF-A235-180289A53DF1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6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E683-EF0E-4C04-829F-25DC538256A3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2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68D-383A-4732-8FB1-E9910E65A312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9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F313-A595-4645-8045-9896F4D64E37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78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386B-DEEA-4428-A4A2-B0C4E9F006B8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8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AC14-B20E-4F1B-BA9B-16A43C249608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5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72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72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5B56-866B-47EE-86D9-D7AE6868DB0D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8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C52-CB19-471C-BA74-FBA8E767B050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1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cs-CZ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9934-055D-40EE-9EB4-A5769BF4081B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5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61E6-A39F-4748-9192-000699BE1165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79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8989-20A2-48B8-A03A-977158DEBD8F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BDB8-382E-4125-A26E-7916E8F3F726}" type="slidenum">
              <a:rPr lang="cs-CZ" alt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0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8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3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29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5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3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1F23-28AE-4265-B9D3-E81E26603743}" type="datetimeFigureOut">
              <a:rPr lang="cs-CZ" smtClean="0"/>
              <a:t>12. 10. 2020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BE45-9FAA-41D8-B6D1-0DCCDEF1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B31F9-46DF-4F8F-A93D-FD348A242C1F}" type="slidenum">
              <a:rPr lang="cs-CZ" alt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6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Variabilita</a:t>
            </a:r>
            <a:r>
              <a:rPr lang="cs-CZ" alt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estetické funkce LPDM</a:t>
            </a:r>
            <a:r>
              <a:rPr lang="cs-CZ" alt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koresponduje s ontogenezí psychiky a směřuje od synkretismu funkcí (říkadlo) k jejich osamostatňování a diferenciaci.</a:t>
            </a:r>
            <a:endParaRPr lang="cs-CZ" altLang="cs-CZ" sz="2400" dirty="0" smtClean="0">
              <a:ln>
                <a:noFill/>
              </a:ln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dirty="0" smtClean="0"/>
              <a:t>V žánrovém spektru LPDM se různou měrou promítají </a:t>
            </a:r>
            <a:r>
              <a:rPr lang="cs-CZ" altLang="cs-CZ" dirty="0"/>
              <a:t>t</a:t>
            </a:r>
            <a:r>
              <a:rPr lang="cs-CZ" altLang="cs-CZ" dirty="0" smtClean="0"/>
              <a:t>ři estetické priority: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cs-CZ" altLang="cs-CZ" dirty="0" smtClean="0"/>
              <a:t>poznávací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cs-CZ" altLang="cs-CZ" dirty="0" smtClean="0"/>
              <a:t>didaktická (výchovná)</a:t>
            </a:r>
          </a:p>
          <a:p>
            <a:pPr marL="457200" indent="-457200" eaLnBrk="1" hangingPunct="1">
              <a:buFont typeface="Arial" panose="020B0604020202020204" pitchFamily="34" charset="0"/>
              <a:buAutoNum type="arabicPeriod"/>
              <a:defRPr/>
            </a:pPr>
            <a:r>
              <a:rPr lang="cs-CZ" altLang="cs-CZ" dirty="0" smtClean="0"/>
              <a:t>imaginativní (fantazijní)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60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z="3200" smtClean="0">
                <a:ln>
                  <a:noFill/>
                </a:ln>
              </a:rPr>
              <a:t>1. funkce </a:t>
            </a:r>
            <a:r>
              <a:rPr lang="cs-CZ" altLang="cs-CZ" sz="3200" b="1" smtClean="0">
                <a:ln>
                  <a:noFill/>
                </a:ln>
              </a:rPr>
              <a:t>poznávací</a:t>
            </a:r>
            <a:r>
              <a:rPr lang="cs-CZ" altLang="cs-CZ" sz="3200" smtClean="0">
                <a:ln>
                  <a:noFill/>
                </a:ln>
              </a:rPr>
              <a:t> (např. dětská encyklopedie, čítanka, cestopis, historická a biografická próza)</a:t>
            </a:r>
          </a:p>
        </p:txBody>
      </p:sp>
      <p:pic>
        <p:nvPicPr>
          <p:cNvPr id="25603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2487613"/>
            <a:ext cx="3290888" cy="3446462"/>
          </a:xfrm>
        </p:spPr>
      </p:pic>
      <p:pic>
        <p:nvPicPr>
          <p:cNvPr id="25604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0" y="2487613"/>
            <a:ext cx="3228975" cy="3446462"/>
          </a:xfrm>
        </p:spPr>
      </p:pic>
    </p:spTree>
    <p:extLst>
      <p:ext uri="{BB962C8B-B14F-4D97-AF65-F5344CB8AC3E}">
        <p14:creationId xmlns:p14="http://schemas.microsoft.com/office/powerpoint/2010/main" val="9647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z="3200" smtClean="0">
                <a:ln>
                  <a:noFill/>
                </a:ln>
              </a:rPr>
              <a:t>2. funkce </a:t>
            </a:r>
            <a:r>
              <a:rPr lang="cs-CZ" altLang="cs-CZ" sz="3200" b="1" smtClean="0">
                <a:ln>
                  <a:noFill/>
                </a:ln>
              </a:rPr>
              <a:t>didaktická</a:t>
            </a:r>
            <a:r>
              <a:rPr lang="cs-CZ" altLang="cs-CZ" sz="3200" smtClean="0">
                <a:ln>
                  <a:noFill/>
                </a:ln>
              </a:rPr>
              <a:t> rozvíjí a upevňuje hodnotovou orientaci, emocionalitu, sociální a jazykové dovednosti</a:t>
            </a:r>
          </a:p>
        </p:txBody>
      </p:sp>
      <p:sp>
        <p:nvSpPr>
          <p:cNvPr id="26627" name="Zástupný symbol pro obsah 1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800" smtClean="0"/>
              <a:t>(např. v pohádce, bajce, příběhu s dětským hrdinou).</a:t>
            </a:r>
          </a:p>
        </p:txBody>
      </p:sp>
      <p:pic>
        <p:nvPicPr>
          <p:cNvPr id="26628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3175" y="2487613"/>
            <a:ext cx="2460625" cy="3446462"/>
          </a:xfrm>
        </p:spPr>
      </p:pic>
    </p:spTree>
    <p:extLst>
      <p:ext uri="{BB962C8B-B14F-4D97-AF65-F5344CB8AC3E}">
        <p14:creationId xmlns:p14="http://schemas.microsoft.com/office/powerpoint/2010/main" val="19678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pPr>
              <a:defRPr/>
            </a:pP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funkce </a:t>
            </a:r>
            <a:r>
              <a:rPr lang="cs-CZ" alt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imaginativní</a:t>
            </a: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rozvíjí hravost a fantazii (např. v autorské pohádce a nonsensové poezii).</a:t>
            </a:r>
            <a:endParaRPr lang="cs-CZ" sz="3200" dirty="0"/>
          </a:p>
        </p:txBody>
      </p:sp>
      <p:pic>
        <p:nvPicPr>
          <p:cNvPr id="27651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597150"/>
            <a:ext cx="3338512" cy="3227388"/>
          </a:xfrm>
        </p:spPr>
      </p:pic>
      <p:pic>
        <p:nvPicPr>
          <p:cNvPr id="27652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574925"/>
            <a:ext cx="3336925" cy="3271838"/>
          </a:xfrm>
        </p:spPr>
      </p:pic>
    </p:spTree>
    <p:extLst>
      <p:ext uri="{BB962C8B-B14F-4D97-AF65-F5344CB8AC3E}">
        <p14:creationId xmlns:p14="http://schemas.microsoft.com/office/powerpoint/2010/main" val="65782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celkové skladbě LPDM plní funkce didaktická o něco výraznější roli než v literatuře </a:t>
            </a: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určené </a:t>
            </a: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dospělým.</a:t>
            </a:r>
            <a:endParaRPr lang="cs-CZ" altLang="cs-CZ" sz="3200" dirty="0" smtClean="0">
              <a:ln>
                <a:noFill/>
              </a:ln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cs-CZ" alt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 vyčlenění imaginativní </a:t>
            </a:r>
            <a:r>
              <a:rPr lang="cs-CZ" alt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funkce LPDM dochází (s výjimkou dětského folkloru) až v kontextu moderní literatury.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cs-CZ" alt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mtClean="0">
                <a:ln>
                  <a:noFill/>
                </a:ln>
              </a:rPr>
              <a:t>Hlavní věkové stupně LPDM a jejich typické žánry: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mtClean="0"/>
              <a:t>1. předškolním věk (od 3 do 6 let) - říkadla, leporela, obrazové knihy, jednoduché povídky s dětským a zvířecím hrdinou, hádanky, omalovánky;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mtClean="0"/>
          </a:p>
        </p:txBody>
      </p:sp>
      <p:pic>
        <p:nvPicPr>
          <p:cNvPr id="29700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3119438"/>
            <a:ext cx="3317875" cy="2182812"/>
          </a:xfrm>
        </p:spPr>
      </p:pic>
    </p:spTree>
    <p:extLst>
      <p:ext uri="{BB962C8B-B14F-4D97-AF65-F5344CB8AC3E}">
        <p14:creationId xmlns:p14="http://schemas.microsoft.com/office/powerpoint/2010/main" val="18846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z="3200" smtClean="0">
                <a:ln>
                  <a:noFill/>
                </a:ln>
              </a:rPr>
              <a:t>2. mladší školní věk (6–10/11 let)</a:t>
            </a:r>
            <a:endParaRPr lang="cs-CZ" altLang="cs-CZ" smtClean="0">
              <a:ln>
                <a:noFill/>
              </a:ln>
            </a:endParaRPr>
          </a:p>
        </p:txBody>
      </p:sp>
      <p:sp>
        <p:nvSpPr>
          <p:cNvPr id="3072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mtClean="0"/>
              <a:t>pohádky i autorské, komiksy, rytmické verše s účinnou pointou, pověsti, povídky ze života dětí, příběhy z přírody, dějin i současnosti</a:t>
            </a:r>
          </a:p>
        </p:txBody>
      </p:sp>
      <p:pic>
        <p:nvPicPr>
          <p:cNvPr id="30724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63" y="2487613"/>
            <a:ext cx="2533650" cy="3446462"/>
          </a:xfrm>
        </p:spPr>
      </p:pic>
    </p:spTree>
    <p:extLst>
      <p:ext uri="{BB962C8B-B14F-4D97-AF65-F5344CB8AC3E}">
        <p14:creationId xmlns:p14="http://schemas.microsoft.com/office/powerpoint/2010/main" val="275770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z="3600" smtClean="0">
                <a:ln>
                  <a:noFill/>
                </a:ln>
              </a:rPr>
              <a:t>3. starší školní věk (11–15/16 let)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sz="2800" dirty="0" smtClean="0"/>
              <a:t>preferuje dobrodružný román, prózu s dívčí hrdinkou i s chlapeckým hrdinou, komiks, fantasy, naučná beletrie a literatura faktu.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1748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3175" y="2487613"/>
            <a:ext cx="2460625" cy="3446462"/>
          </a:xfrm>
        </p:spPr>
      </p:pic>
    </p:spTree>
    <p:extLst>
      <p:ext uri="{BB962C8B-B14F-4D97-AF65-F5344CB8AC3E}">
        <p14:creationId xmlns:p14="http://schemas.microsoft.com/office/powerpoint/2010/main" val="4990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26479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31718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07315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ln>
                  <a:noFill/>
                </a:ln>
              </a:rPr>
              <a:t>Literatura pro děti a mládež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1176338" y="2349500"/>
            <a:ext cx="6799262" cy="35861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dětské spisy, příp. spisy pro mládež, dětské čtení, dětské písemnictví aj.</a:t>
            </a:r>
          </a:p>
          <a:p>
            <a:pPr eaLnBrk="1" hangingPunct="1"/>
            <a:r>
              <a:rPr lang="cs-CZ" altLang="cs-CZ" sz="2800" smtClean="0"/>
              <a:t>něm. Kinder- und Jugendliteratur (Jugendlektüre)</a:t>
            </a:r>
          </a:p>
          <a:p>
            <a:pPr eaLnBrk="1" hangingPunct="1"/>
            <a:r>
              <a:rPr lang="cs-CZ" altLang="cs-CZ" sz="2800" smtClean="0"/>
              <a:t>angl. children´s literature</a:t>
            </a:r>
          </a:p>
          <a:p>
            <a:pPr eaLnBrk="1" hangingPunct="1"/>
            <a:r>
              <a:rPr lang="cs-CZ" altLang="cs-CZ" sz="2800" smtClean="0"/>
              <a:t>rus. </a:t>
            </a:r>
            <a:r>
              <a:rPr lang="ru-RU" altLang="cs-CZ" sz="2800" smtClean="0">
                <a:cs typeface="Arial" panose="020B0604020202020204" pitchFamily="34" charset="0"/>
              </a:rPr>
              <a:t>детская</a:t>
            </a:r>
            <a:r>
              <a:rPr lang="cs-CZ" altLang="cs-CZ" sz="2800" smtClean="0">
                <a:cs typeface="Arial" panose="020B0604020202020204" pitchFamily="34" charset="0"/>
              </a:rPr>
              <a:t> </a:t>
            </a:r>
            <a:r>
              <a:rPr lang="ru-RU" altLang="cs-CZ" sz="2800" smtClean="0">
                <a:cs typeface="Arial" panose="020B0604020202020204" pitchFamily="34" charset="0"/>
              </a:rPr>
              <a:t>литература</a:t>
            </a:r>
            <a:r>
              <a:rPr lang="cs-CZ" altLang="cs-CZ" sz="2800" smtClean="0">
                <a:cs typeface="Arial" panose="020B0604020202020204" pitchFamily="34" charset="0"/>
              </a:rPr>
              <a:t> (dětskaja literatura)</a:t>
            </a:r>
          </a:p>
          <a:p>
            <a:pPr eaLnBrk="1" hangingPunct="1"/>
            <a:r>
              <a:rPr lang="cs-CZ" altLang="cs-CZ" sz="2800" smtClean="0">
                <a:cs typeface="Arial" panose="020B0604020202020204" pitchFamily="34" charset="0"/>
              </a:rPr>
              <a:t>franc. Littérature infantile</a:t>
            </a:r>
            <a:endParaRPr lang="ru-RU" altLang="cs-CZ" sz="28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7"/>
          <p:cNvSpPr>
            <a:spLocks noGrp="1" noChangeArrowheads="1"/>
          </p:cNvSpPr>
          <p:nvPr>
            <p:ph idx="1"/>
          </p:nvPr>
        </p:nvSpPr>
        <p:spPr>
          <a:xfrm>
            <a:off x="1176338" y="836613"/>
            <a:ext cx="6799262" cy="5099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3200" smtClean="0"/>
              <a:t>Literatura přímo určená dětem a mládeži; v širším pojetí též jiné literární texty, které přijímají jakou svou četbu.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300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3200" smtClean="0"/>
              <a:t>LPDM je integrální (autonomní) součástí umělecké literatury, ze které se vyčleňuje </a:t>
            </a:r>
            <a:r>
              <a:rPr lang="cs-CZ" altLang="cs-CZ" sz="3200" b="1" smtClean="0"/>
              <a:t>v příznakovém protikladu vůči literatuře pro dospělé.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3200" smtClean="0"/>
          </a:p>
        </p:txBody>
      </p:sp>
    </p:spTree>
    <p:extLst>
      <p:ext uri="{BB962C8B-B14F-4D97-AF65-F5344CB8AC3E}">
        <p14:creationId xmlns:p14="http://schemas.microsoft.com/office/powerpoint/2010/main" val="38291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6338" y="692150"/>
            <a:ext cx="6799262" cy="52435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cs-CZ" alt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LPDM </a:t>
            </a:r>
            <a:r>
              <a:rPr lang="cs-CZ" altLang="cs-CZ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určena </a:t>
            </a:r>
            <a:r>
              <a:rPr lang="cs-CZ" altLang="cs-CZ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přístupností, přitažlivostí </a:t>
            </a:r>
            <a:r>
              <a:rPr lang="cs-CZ" alt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</a:t>
            </a:r>
            <a:r>
              <a:rPr lang="cs-CZ" altLang="cs-CZ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stimulativností</a:t>
            </a:r>
            <a:r>
              <a:rPr lang="cs-CZ" altLang="cs-CZ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příjemce nižších věkových </a:t>
            </a:r>
            <a:r>
              <a:rPr lang="cs-CZ" alt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kategorií, zpravidla ve věku 3–16 let.</a:t>
            </a:r>
            <a:endParaRPr lang="cs-CZ" alt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Tento čtenář bývá z hlediska psychického vývoje v případě některých žánrů přesněji diverzifikován (říkadlo - pohádka - próza s dívčí hrdinkou).</a:t>
            </a: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LPDM rozlišuje dva druhy literárních textů na základě jejich zamýšleného </a:t>
            </a: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příjemce:</a:t>
            </a:r>
            <a:endParaRPr lang="cs-CZ" alt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b="1" smtClean="0"/>
              <a:t>Intencionální</a:t>
            </a:r>
            <a:r>
              <a:rPr lang="cs-CZ" altLang="cs-CZ" sz="2600" smtClean="0"/>
              <a:t> díla jsou dětem a mládeži záměrně adresovaná tvůrcem a určovaná i vnějšími atributy (edice, nakladatelství, věková kategorie čtenáře atd.).</a:t>
            </a:r>
          </a:p>
          <a:p>
            <a:pPr eaLnBrk="1" hangingPunct="1"/>
            <a:r>
              <a:rPr lang="cs-CZ" altLang="cs-CZ" sz="2600" b="1" smtClean="0"/>
              <a:t>Neintencionální</a:t>
            </a:r>
            <a:r>
              <a:rPr lang="cs-CZ" altLang="cs-CZ" sz="2600" smtClean="0"/>
              <a:t> texty jsou určeny původně dospělým, druhotně se však staly trvalou součástí četby dětí a mládeže, druhotně se stala trvalou součástí dětské četby a vzdělanosti. </a:t>
            </a:r>
          </a:p>
          <a:p>
            <a:pPr eaLnBrk="1" hangingPunct="1"/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32737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smtClean="0">
                <a:ln>
                  <a:noFill/>
                </a:ln>
              </a:rPr>
              <a:t>LPDM je postupně šířena masovými médii (rozhlas, zvukové nosiče, TV a film).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800" smtClean="0"/>
              <a:t>Zájem mládeže o neintencionální texty způsobuje mj. vyšší kulturní a životní úroveň, větší možnost četby a vzdělávání; touha mládeže po poznávání nových oblastí.</a:t>
            </a:r>
          </a:p>
        </p:txBody>
      </p:sp>
    </p:spTree>
    <p:extLst>
      <p:ext uri="{BB962C8B-B14F-4D97-AF65-F5344CB8AC3E}">
        <p14:creationId xmlns:p14="http://schemas.microsoft.com/office/powerpoint/2010/main" val="16321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 přesunu četby dojde zpravidla spontánně (viz např. westerny K. Maye). </a:t>
            </a:r>
            <a:endParaRPr lang="cs-CZ" altLang="cs-CZ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1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487613"/>
            <a:ext cx="2263775" cy="3446462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Nejčastěji však probíhá pod vlivem literární výchovy a školní četby, literárních časopisů a uměleckých adaptací (krácené verze, převyprávění, ilustrované digesty, komiks, filmová verze pro děti atd.).</a:t>
            </a:r>
            <a:r>
              <a:rPr lang="cs-CZ" altLang="cs-CZ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9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cs-CZ" altLang="cs-CZ" sz="2800" smtClean="0">
                <a:ln>
                  <a:noFill/>
                </a:ln>
              </a:rPr>
              <a:t>Jsou preferovány jednodušší struktury populární literatury, texty dějově atraktivní,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338512" cy="34464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800" smtClean="0"/>
              <a:t>téma dětství, mládí, mezigeneračních vztahů, přírody.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800" smtClean="0"/>
              <a:t>Např. z Erbenovy </a:t>
            </a:r>
            <a:r>
              <a:rPr lang="cs-CZ" altLang="cs-CZ" sz="2800" i="1" smtClean="0"/>
              <a:t>Kytice</a:t>
            </a:r>
            <a:r>
              <a:rPr lang="cs-CZ" altLang="cs-CZ" sz="2800" smtClean="0"/>
              <a:t> tradičně vstupuje do čítanek (</a:t>
            </a:r>
            <a:r>
              <a:rPr lang="cs-CZ" altLang="cs-CZ" sz="2800" i="1" smtClean="0"/>
              <a:t>Polednice</a:t>
            </a:r>
            <a:r>
              <a:rPr lang="cs-CZ" altLang="cs-CZ" sz="2800" smtClean="0"/>
              <a:t>, </a:t>
            </a:r>
            <a:r>
              <a:rPr lang="cs-CZ" altLang="cs-CZ" sz="2800" i="1" smtClean="0"/>
              <a:t>Poklad</a:t>
            </a:r>
            <a:r>
              <a:rPr lang="cs-CZ" altLang="cs-CZ" sz="2800" smtClean="0"/>
              <a:t>, </a:t>
            </a:r>
            <a:r>
              <a:rPr lang="cs-CZ" altLang="cs-CZ" sz="2800" i="1" smtClean="0"/>
              <a:t>Vodník</a:t>
            </a:r>
            <a:r>
              <a:rPr lang="cs-CZ" altLang="cs-CZ" sz="2800" smtClean="0"/>
              <a:t>). </a:t>
            </a:r>
          </a:p>
        </p:txBody>
      </p:sp>
      <p:pic>
        <p:nvPicPr>
          <p:cNvPr id="23556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213" y="2487613"/>
            <a:ext cx="2368550" cy="3446462"/>
          </a:xfrm>
        </p:spPr>
      </p:pic>
    </p:spTree>
    <p:extLst>
      <p:ext uri="{BB962C8B-B14F-4D97-AF65-F5344CB8AC3E}">
        <p14:creationId xmlns:p14="http://schemas.microsoft.com/office/powerpoint/2010/main" val="4768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574</Words>
  <Application>Microsoft Office PowerPoint</Application>
  <PresentationFormat>Předvádění na obrazovce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Motiv Office</vt:lpstr>
      <vt:lpstr>Organický</vt:lpstr>
      <vt:lpstr>Prezentace aplikace PowerPoint</vt:lpstr>
      <vt:lpstr>Prezentace aplikace PowerPoint</vt:lpstr>
      <vt:lpstr>Literatura pro děti a mládež</vt:lpstr>
      <vt:lpstr>Prezentace aplikace PowerPoint</vt:lpstr>
      <vt:lpstr>Prezentace aplikace PowerPoint</vt:lpstr>
      <vt:lpstr>LPDM rozlišuje dva druhy literárních textů na základě jejich zamýšleného příjemce:</vt:lpstr>
      <vt:lpstr>LPDM je postupně šířena masovými médii (rozhlas, zvukové nosiče, TV a film).</vt:lpstr>
      <vt:lpstr>K přesunu četby dojde zpravidla spontánně (viz např. westerny K. Maye). </vt:lpstr>
      <vt:lpstr>Jsou preferovány jednodušší struktury populární literatury, texty dějově atraktivní, </vt:lpstr>
      <vt:lpstr>Variabilita estetické funkce LPDM koresponduje s ontogenezí psychiky a směřuje od synkretismu funkcí (říkadlo) k jejich osamostatňování a diferenciaci.</vt:lpstr>
      <vt:lpstr>1. funkce poznávací (např. dětská encyklopedie, čítanka, cestopis, historická a biografická próza)</vt:lpstr>
      <vt:lpstr>2. funkce didaktická rozvíjí a upevňuje hodnotovou orientaci, emocionalitu, sociální a jazykové dovednosti</vt:lpstr>
      <vt:lpstr>3. funkce imaginativní rozvíjí hravost a fantazii (např. v autorské pohádce a nonsensové poezii).</vt:lpstr>
      <vt:lpstr>V celkové skladbě LPDM plní funkce didaktická o něco výraznější roli než v literatuře určené dospělým.</vt:lpstr>
      <vt:lpstr>Hlavní věkové stupně LPDM a jejich typické žánry:</vt:lpstr>
      <vt:lpstr>2. mladší školní věk (6–10/11 let)</vt:lpstr>
      <vt:lpstr>3. starší školní věk (11–15/16 let)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valentaz</dc:creator>
  <cp:lastModifiedBy>valentaz</cp:lastModifiedBy>
  <cp:revision>1</cp:revision>
  <dcterms:created xsi:type="dcterms:W3CDTF">2020-10-12T06:36:06Z</dcterms:created>
  <dcterms:modified xsi:type="dcterms:W3CDTF">2020-10-12T06:37:07Z</dcterms:modified>
</cp:coreProperties>
</file>