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3" d="100"/>
          <a:sy n="123" d="100"/>
        </p:scale>
        <p:origin x="-109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500D5B85-34A8-40C9-8037-C4E31ABEE294}" type="datetimeFigureOut">
              <a:rPr lang="cs-CZ" smtClean="0"/>
              <a:pPr>
                <a:defRPr/>
              </a:pPr>
              <a:t>6.10.2020</a:t>
            </a:fld>
            <a:endParaRPr lang="cs-CZ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59B057F-2336-436C-A5D8-44D92893BA0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E18329-BCCC-40D2-B09D-369209D7FD83}" type="datetimeFigureOut">
              <a:rPr lang="cs-CZ" smtClean="0"/>
              <a:pPr>
                <a:defRPr/>
              </a:pPr>
              <a:t>6.10.2020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206331-CDB5-43CF-AD5F-93C6FEA031E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5BEB4DB-25B9-4810-A598-E5ED281D969B}" type="datetimeFigureOut">
              <a:rPr lang="cs-CZ" smtClean="0"/>
              <a:pPr>
                <a:defRPr/>
              </a:pPr>
              <a:t>6.10.2020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5D1ACD86-3FCD-468E-B88A-E566C167280D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B250B4A-E939-4A9F-8B91-28D1B6D35222}" type="datetimeFigureOut">
              <a:rPr lang="cs-CZ" smtClean="0"/>
              <a:pPr>
                <a:defRPr/>
              </a:pPr>
              <a:t>6.10.2020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0DD879-C09D-45C2-90F8-71252569F17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2AE9258-FB37-45C8-98D8-2255AA7D6E81}" type="datetimeFigureOut">
              <a:rPr lang="cs-CZ" smtClean="0"/>
              <a:pPr>
                <a:defRPr/>
              </a:pPr>
              <a:t>6.10.2020</a:t>
            </a:fld>
            <a:endParaRPr lang="cs-CZ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D1958D5A-D2A2-4475-BF77-DAA08792632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0A6BDA6-9E66-4ED8-8229-C6C595CE25AB}" type="datetimeFigureOut">
              <a:rPr lang="cs-CZ" smtClean="0"/>
              <a:pPr>
                <a:defRPr/>
              </a:pPr>
              <a:t>6.10.2020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E79216-B419-437F-8E4F-03E6E68285C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5D8DB62-DA4A-4702-921B-6BCE06905498}" type="datetimeFigureOut">
              <a:rPr lang="cs-CZ" smtClean="0"/>
              <a:pPr>
                <a:defRPr/>
              </a:pPr>
              <a:t>6.10.2020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B47C25-0C66-4830-A28C-1B243CC34B1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D1D1BC8-1583-4FB7-8EE7-B08440070900}" type="datetimeFigureOut">
              <a:rPr lang="cs-CZ" smtClean="0"/>
              <a:pPr>
                <a:defRPr/>
              </a:pPr>
              <a:t>6.10.2020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DA9F58-81EB-4943-9554-275DEF4178DB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2151C7-2A79-40E6-A321-E9842E730543}" type="datetimeFigureOut">
              <a:rPr lang="cs-CZ" smtClean="0"/>
              <a:pPr>
                <a:defRPr/>
              </a:pPr>
              <a:t>6.10.2020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36C265-60C1-4191-B48C-25E1D4E02B7D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81AE98E-FFDB-45B1-AA1F-790DB14DBE50}" type="datetimeFigureOut">
              <a:rPr lang="cs-CZ" smtClean="0"/>
              <a:pPr>
                <a:defRPr/>
              </a:pPr>
              <a:t>6.10.2020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1EBFAB7-6568-4BC7-BCF2-5D8EA186539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3DBE8F4-D98A-4AFB-A9D9-D73AF26AB6CA}" type="datetimeFigureOut">
              <a:rPr lang="cs-CZ" smtClean="0"/>
              <a:pPr>
                <a:defRPr/>
              </a:pPr>
              <a:t>6.10.2020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3F5EB8-448E-469F-B7BC-63CAD9CF49DF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E07F831F-A3DF-450A-9CBA-623F68614942}" type="datetimeFigureOut">
              <a:rPr lang="cs-CZ" smtClean="0"/>
              <a:pPr>
                <a:defRPr/>
              </a:pPr>
              <a:t>6.10.2020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9F012FB-992B-484B-95D1-8ED625EE78C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atabazeknih.cz/zivotopis/vitezslav-rzounek-45697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cs-CZ" dirty="0" smtClean="0"/>
              <a:t>Literatura v období NORMALIZACE</a:t>
            </a:r>
          </a:p>
        </p:txBody>
      </p:sp>
      <p:sp>
        <p:nvSpPr>
          <p:cNvPr id="205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Současná česká literatura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dirty="0" smtClean="0"/>
              <a:t>„Zpívaná poezie“ </a:t>
            </a:r>
          </a:p>
          <a:p>
            <a:pPr marL="342900" indent="-342900" fontAlgn="auto">
              <a:spcAft>
                <a:spcPts val="0"/>
              </a:spcAft>
              <a:buFontTx/>
              <a:buChar char="-"/>
              <a:defRPr/>
            </a:pPr>
            <a:r>
              <a:rPr lang="cs-CZ" dirty="0" smtClean="0"/>
              <a:t>Folkaři</a:t>
            </a:r>
            <a:r>
              <a:rPr lang="cs-CZ" dirty="0" smtClean="0"/>
              <a:t>, underground – od (konce) 60. let XX. </a:t>
            </a:r>
            <a:r>
              <a:rPr lang="cs-CZ" dirty="0" smtClean="0"/>
              <a:t>století</a:t>
            </a:r>
          </a:p>
          <a:p>
            <a:pPr marL="342900" indent="-342900" fontAlgn="auto">
              <a:spcAft>
                <a:spcPts val="0"/>
              </a:spcAft>
              <a:buFontTx/>
              <a:buChar char="-"/>
              <a:defRPr/>
            </a:pPr>
            <a:r>
              <a:rPr lang="cs-CZ" dirty="0" smtClean="0"/>
              <a:t>Možnost poslouchat exilové a samizdatové autory v RFE (Svobodné Evropě; redaktorem např. K. Kryl) a na </a:t>
            </a:r>
            <a:r>
              <a:rPr lang="cs-CZ" dirty="0" err="1" smtClean="0"/>
              <a:t>VoA</a:t>
            </a:r>
            <a:r>
              <a:rPr lang="cs-CZ" dirty="0" smtClean="0"/>
              <a:t> (Hlasu Ameriky; zde např. J. </a:t>
            </a:r>
            <a:r>
              <a:rPr lang="cs-CZ" smtClean="0"/>
              <a:t>Škvorecký)</a:t>
            </a:r>
            <a:endParaRPr lang="cs-CZ" dirty="0" smtClean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/>
              <a:t>Jiné možnosti šíření literárních textů</a:t>
            </a:r>
            <a:br>
              <a:rPr lang="cs-CZ" dirty="0" smtClean="0"/>
            </a:b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dirty="0" smtClean="0"/>
              <a:t>Byla NORMALIZACE normální?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dirty="0" smtClean="0"/>
              <a:t>Návrat k ideologizujícímu pojetí literatury (ad 50 léta; ale jinak – </a:t>
            </a:r>
            <a:r>
              <a:rPr lang="cs-CZ" dirty="0" smtClean="0"/>
              <a:t>vizme Fuksův </a:t>
            </a:r>
            <a:r>
              <a:rPr lang="cs-CZ" dirty="0" smtClean="0"/>
              <a:t>Návrat z žitného </a:t>
            </a:r>
            <a:r>
              <a:rPr lang="cs-CZ" dirty="0" smtClean="0"/>
              <a:t>pole</a:t>
            </a:r>
            <a:r>
              <a:rPr lang="cs-CZ" dirty="0"/>
              <a:t> </a:t>
            </a:r>
            <a:r>
              <a:rPr lang="cs-CZ" dirty="0" smtClean="0"/>
              <a:t>– jak se do této novely promítá ideologicky podmíněný výklad dějin a nakolik mu posluhují také prostředky čistě umělecké?)</a:t>
            </a:r>
            <a:endParaRPr lang="cs-CZ" dirty="0" smtClean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dirty="0" smtClean="0"/>
              <a:t>Opětovné zavedení cenzury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dirty="0" smtClean="0"/>
              <a:t>Likvidace celé řady kulturních médií (HOST do domu, Literární noviny, Obroda, Plamen, Tvář a d.)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dirty="0" smtClean="0"/>
              <a:t>Ve vedení nezrušených institucí „prověření soudruzi“ (…co byly tzv. prověrky?)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dirty="0" smtClean="0"/>
              <a:t>Mediální tlak na „správný výklad“ dějinných událostí + vůbec desinterpretace minulosti i přítomného stavu (=televizní seriály; jako dnes? – ale: ideologie…)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dirty="0" smtClean="0"/>
              <a:t>Co to znamená – být vyřazen (ze Strany, Svazu, intelektuálního života, z literatury)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cs-CZ" dirty="0" smtClean="0"/>
          </a:p>
        </p:txBody>
      </p:sp>
      <p:sp>
        <p:nvSpPr>
          <p:cNvPr id="307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21. SRPEN 1968 a 21. SRPEN 1969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dirty="0" smtClean="0"/>
              <a:t>Literární </a:t>
            </a:r>
            <a:r>
              <a:rPr lang="cs-CZ" dirty="0" smtClean="0"/>
              <a:t>měsíčník (=jediný literární časopis 70. a poč. 80. let XX. století)</a:t>
            </a:r>
            <a:endParaRPr lang="cs-CZ" dirty="0" smtClean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dirty="0" smtClean="0"/>
              <a:t>Tvorba (komunisty řízená kulturní revue)</a:t>
            </a:r>
            <a:endParaRPr lang="cs-CZ" dirty="0" smtClean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dirty="0" smtClean="0"/>
              <a:t>Tribuna (nástroj komunistické propagandy; tato revue šířila ideologii tzv. normalizace)</a:t>
            </a:r>
            <a:endParaRPr lang="cs-CZ" dirty="0" smtClean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dirty="0" smtClean="0"/>
              <a:t>------------------------------------------------------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dirty="0" smtClean="0"/>
              <a:t>Kmen (později TVAR</a:t>
            </a:r>
            <a:r>
              <a:rPr lang="cs-CZ" dirty="0" smtClean="0"/>
              <a:t>) – ve druhé polovině 80. let XX. století v souvislosti s tzv. přestavbou, po listopadu 1989 se mění na čas. TVAR (který existuje doposud)</a:t>
            </a:r>
            <a:endParaRPr lang="cs-CZ" dirty="0" smtClean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dirty="0" smtClean="0"/>
              <a:t>--------------------------------------------------------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dirty="0" smtClean="0"/>
              <a:t>Zrušení starého, vznik nového Svazu českých / československých spisovatelů (=kdo může psát, a publikovat</a:t>
            </a:r>
            <a:r>
              <a:rPr lang="cs-CZ" dirty="0" smtClean="0"/>
              <a:t>? =jen registrovaní členové)</a:t>
            </a:r>
            <a:endParaRPr lang="cs-CZ" dirty="0" smtClean="0"/>
          </a:p>
        </p:txBody>
      </p:sp>
      <p:sp>
        <p:nvSpPr>
          <p:cNvPr id="409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Vznik nových institucí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dirty="0" smtClean="0"/>
              <a:t>Zasloužilý, národní umělec; pobyty na Dobříši, oficiálně vydávané knihy – a možnost se jimi (velmi dobře) uživit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dirty="0" smtClean="0"/>
              <a:t>Nakladatelství a nakladatelský redaktor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dirty="0" smtClean="0"/>
              <a:t>Kulturní rubriky denního tisku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dirty="0" smtClean="0"/>
              <a:t>Akademická sféra (V. </a:t>
            </a:r>
            <a:r>
              <a:rPr lang="cs-CZ" dirty="0" err="1" smtClean="0"/>
              <a:t>Rzounek</a:t>
            </a:r>
            <a:r>
              <a:rPr lang="cs-CZ" dirty="0" smtClean="0"/>
              <a:t>): </a:t>
            </a:r>
            <a:r>
              <a:rPr lang="cs-CZ" dirty="0" smtClean="0">
                <a:hlinkClick r:id="rId2"/>
              </a:rPr>
              <a:t>https://www.databazeknih.cz/zivotopis/vitezslav-rzounek-45697</a:t>
            </a:r>
            <a:endParaRPr lang="cs-CZ" dirty="0" smtClean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dirty="0" smtClean="0"/>
              <a:t>I mezi spisovateli byli agenti </a:t>
            </a:r>
            <a:r>
              <a:rPr lang="cs-CZ" dirty="0" err="1" smtClean="0"/>
              <a:t>StB</a:t>
            </a:r>
            <a:endParaRPr lang="cs-CZ" dirty="0" smtClean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/>
              <a:t>Jidášovy koruny</a:t>
            </a:r>
            <a:br>
              <a:rPr lang="cs-CZ" dirty="0" smtClean="0"/>
            </a:b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mtClean="0"/>
              <a:t>Oficiální</a:t>
            </a:r>
          </a:p>
          <a:p>
            <a:r>
              <a:rPr lang="cs-CZ" altLang="cs-CZ" smtClean="0"/>
              <a:t>Samizdatovou</a:t>
            </a:r>
          </a:p>
          <a:p>
            <a:r>
              <a:rPr lang="cs-CZ" altLang="cs-CZ" smtClean="0"/>
              <a:t>Exilovou</a:t>
            </a:r>
          </a:p>
          <a:p>
            <a:r>
              <a:rPr lang="cs-CZ" altLang="cs-CZ" smtClean="0"/>
              <a:t>---------------------------------------------------------------a tzv. šedou zónu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/>
              <a:t>Opětovné (?) rozdělení literatury na: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dirty="0" smtClean="0"/>
              <a:t>Vznik „paralelních polis“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dirty="0" smtClean="0"/>
              <a:t>Napojení na kulturní exil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dirty="0" smtClean="0"/>
              <a:t>Různá míra odporu, rezistence, přizpůsobení se podmínkám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dirty="0" smtClean="0"/>
              <a:t>1976 – Helsinská mírová konference – vznik Charty 77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dirty="0" smtClean="0"/>
              <a:t>Co to byl tzv. underground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dirty="0" smtClean="0"/>
              <a:t>Samizdatové edice – V. Havel, L. Vaculík, J. Kolář, M. Uhde a další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dirty="0" smtClean="0"/>
              <a:t>+ taky: bytové divadlo, Nezávislý videožurnál, Jazzová sekce, Sekce mladé hudby apod.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/>
              <a:t>Samizdat</a:t>
            </a:r>
            <a:br>
              <a:rPr lang="cs-CZ" dirty="0" smtClean="0"/>
            </a:br>
            <a:endParaRPr lang="cs-CZ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mtClean="0"/>
              <a:t>Po r. 1939, 1948, 1968… Různé příčiny, podmínky, publikační možnosti; rozličné publikum</a:t>
            </a:r>
          </a:p>
          <a:p>
            <a:r>
              <a:rPr lang="cs-CZ" altLang="cs-CZ" smtClean="0"/>
              <a:t>Exilová nakladatelství po roce 1968 – manželé Škvorečtí, A. Tomský, D. Strož a d.</a:t>
            </a:r>
          </a:p>
          <a:p>
            <a:r>
              <a:rPr lang="cs-CZ" altLang="cs-CZ" smtClean="0"/>
              <a:t>Exilové revue – Listy (J. Pelikán; „Čtení na léto“) +ale pokračuje Svědectví Tigridovo</a:t>
            </a:r>
          </a:p>
          <a:p>
            <a:r>
              <a:rPr lang="cs-CZ" altLang="cs-CZ" smtClean="0"/>
              <a:t>Rozhlasové stanice: VoA, RFE a d.</a:t>
            </a:r>
          </a:p>
        </p:txBody>
      </p:sp>
      <p:sp>
        <p:nvSpPr>
          <p:cNvPr id="819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Literární exil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dirty="0" smtClean="0"/>
              <a:t>Literatura polooficiální – kde vydávána?</a:t>
            </a:r>
          </a:p>
          <a:p>
            <a:r>
              <a:rPr lang="cs-CZ" altLang="cs-CZ" dirty="0" smtClean="0"/>
              <a:t>Rozličná míra „kolaborace“</a:t>
            </a:r>
          </a:p>
          <a:p>
            <a:r>
              <a:rPr lang="cs-CZ" altLang="cs-CZ" dirty="0" smtClean="0"/>
              <a:t>Jak bylo možno nezadat si a přitom uniknout kontrole</a:t>
            </a:r>
          </a:p>
          <a:p>
            <a:r>
              <a:rPr lang="cs-CZ" altLang="cs-CZ" dirty="0" smtClean="0"/>
              <a:t>„Zájmová činnost“</a:t>
            </a:r>
          </a:p>
          <a:p>
            <a:r>
              <a:rPr lang="cs-CZ" altLang="cs-CZ" dirty="0" smtClean="0"/>
              <a:t>Jaroslav Seifert – kterak bylo lze patřit hned do několika „chlívečků</a:t>
            </a:r>
            <a:r>
              <a:rPr lang="cs-CZ" altLang="cs-CZ" dirty="0" smtClean="0"/>
              <a:t>“ (signatář Charty 77, který publikuje v exilu i samizdatu; ale s problémy také oficiálně v tehdejší ČSSR – je to náš jediný nositel Nobelovy ceny za literaturu /pro rok 1984/)</a:t>
            </a:r>
            <a:endParaRPr lang="cs-CZ" altLang="cs-CZ" dirty="0" smtClean="0"/>
          </a:p>
        </p:txBody>
      </p:sp>
      <p:sp>
        <p:nvSpPr>
          <p:cNvPr id="921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Tzv. šedá zóna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mtClean="0"/>
              <a:t>Do Charty, po Chartě, „Asanace“ (poč. 80. let), Přestavba…</a:t>
            </a:r>
          </a:p>
          <a:p>
            <a:r>
              <a:rPr lang="cs-CZ" altLang="cs-CZ" smtClean="0"/>
              <a:t>Postupný návrat některých autorů – Hrabal není Seifert ani Ivan Klíma</a:t>
            </a:r>
          </a:p>
          <a:p>
            <a:r>
              <a:rPr lang="cs-CZ" altLang="cs-CZ" smtClean="0"/>
              <a:t>Hrabal před „SAMETOVOU REVOLUCÍ“ a po ní: Když se nejdůležitější funkcí literatury stává funkce estetická (aneb: jak postupně klesá prodej knih)</a:t>
            </a:r>
          </a:p>
          <a:p>
            <a:endParaRPr lang="cs-CZ" altLang="cs-CZ" smtClean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/>
              <a:t>Ani „NORMALIZACE“ nebyla jednolitým obdobím bez proměn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řížka">
  <a:themeElements>
    <a:clrScheme name="Mřížka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Mřížka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Mřížka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69</TotalTime>
  <Words>646</Words>
  <Application>Microsoft Office PowerPoint</Application>
  <PresentationFormat>Předvádění na obrazovce (4:3)</PresentationFormat>
  <Paragraphs>56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Mřížka</vt:lpstr>
      <vt:lpstr>Současná česká literatura</vt:lpstr>
      <vt:lpstr>21. SRPEN 1968 a 21. SRPEN 1969</vt:lpstr>
      <vt:lpstr>Vznik nových institucí</vt:lpstr>
      <vt:lpstr>Jidášovy koruny </vt:lpstr>
      <vt:lpstr>Opětovné (?) rozdělení literatury na:</vt:lpstr>
      <vt:lpstr>Samizdat </vt:lpstr>
      <vt:lpstr>Literární exil</vt:lpstr>
      <vt:lpstr>Tzv. šedá zóna</vt:lpstr>
      <vt:lpstr>Ani „NORMALIZACE“ nebyla jednolitým obdobím bez proměn</vt:lpstr>
      <vt:lpstr>Jiné možnosti šíření literárních textů </vt:lpstr>
    </vt:vector>
  </TitlesOfParts>
  <Company>ATC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Současná česká literatura</dc:title>
  <dc:creator>haraki</dc:creator>
  <cp:lastModifiedBy>haraki</cp:lastModifiedBy>
  <cp:revision>9</cp:revision>
  <dcterms:created xsi:type="dcterms:W3CDTF">2017-10-17T15:18:16Z</dcterms:created>
  <dcterms:modified xsi:type="dcterms:W3CDTF">2020-10-06T15:05:12Z</dcterms:modified>
</cp:coreProperties>
</file>