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14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A1F8B-F556-4E11-9BAE-55CB642EC0E5}" type="datetimeFigureOut">
              <a:rPr lang="cs-CZ" smtClean="0"/>
              <a:t>1. 10. 2019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4FEE1-5AEF-44D0-AABC-1B5FC6AC45E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55894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A1F8B-F556-4E11-9BAE-55CB642EC0E5}" type="datetimeFigureOut">
              <a:rPr lang="cs-CZ" smtClean="0"/>
              <a:t>1. 10. 2019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4FEE1-5AEF-44D0-AABC-1B5FC6AC45E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49082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A1F8B-F556-4E11-9BAE-55CB642EC0E5}" type="datetimeFigureOut">
              <a:rPr lang="cs-CZ" smtClean="0"/>
              <a:t>1. 10. 2019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4FEE1-5AEF-44D0-AABC-1B5FC6AC45E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79126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A1F8B-F556-4E11-9BAE-55CB642EC0E5}" type="datetimeFigureOut">
              <a:rPr lang="cs-CZ" smtClean="0"/>
              <a:t>1. 10. 2019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4FEE1-5AEF-44D0-AABC-1B5FC6AC45E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23730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A1F8B-F556-4E11-9BAE-55CB642EC0E5}" type="datetimeFigureOut">
              <a:rPr lang="cs-CZ" smtClean="0"/>
              <a:t>1. 10. 2019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4FEE1-5AEF-44D0-AABC-1B5FC6AC45E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5645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A1F8B-F556-4E11-9BAE-55CB642EC0E5}" type="datetimeFigureOut">
              <a:rPr lang="cs-CZ" smtClean="0"/>
              <a:t>1. 10. 2019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4FEE1-5AEF-44D0-AABC-1B5FC6AC45E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178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A1F8B-F556-4E11-9BAE-55CB642EC0E5}" type="datetimeFigureOut">
              <a:rPr lang="cs-CZ" smtClean="0"/>
              <a:t>1. 10. 2019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4FEE1-5AEF-44D0-AABC-1B5FC6AC45E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423616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A1F8B-F556-4E11-9BAE-55CB642EC0E5}" type="datetimeFigureOut">
              <a:rPr lang="cs-CZ" smtClean="0"/>
              <a:t>1. 10. 2019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4FEE1-5AEF-44D0-AABC-1B5FC6AC45E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12171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A1F8B-F556-4E11-9BAE-55CB642EC0E5}" type="datetimeFigureOut">
              <a:rPr lang="cs-CZ" smtClean="0"/>
              <a:t>1. 10. 2019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4FEE1-5AEF-44D0-AABC-1B5FC6AC45E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08424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A1F8B-F556-4E11-9BAE-55CB642EC0E5}" type="datetimeFigureOut">
              <a:rPr lang="cs-CZ" smtClean="0"/>
              <a:t>1. 10. 2019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4FEE1-5AEF-44D0-AABC-1B5FC6AC45E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16628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A1F8B-F556-4E11-9BAE-55CB642EC0E5}" type="datetimeFigureOut">
              <a:rPr lang="cs-CZ" smtClean="0"/>
              <a:t>1. 10. 2019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4FEE1-5AEF-44D0-AABC-1B5FC6AC45E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32719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BA1F8B-F556-4E11-9BAE-55CB642EC0E5}" type="datetimeFigureOut">
              <a:rPr lang="cs-CZ" smtClean="0"/>
              <a:t>1. 10. 2019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A4FEE1-5AEF-44D0-AABC-1B5FC6AC45E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26554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Východní slovanské jazyky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6445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Praslovanské souhláskové skupiny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i="1" dirty="0" err="1" smtClean="0">
                <a:solidFill>
                  <a:srgbClr val="FF0000"/>
                </a:solidFill>
              </a:rPr>
              <a:t>kv</a:t>
            </a:r>
            <a:r>
              <a:rPr lang="cs-CZ" i="1" dirty="0" smtClean="0">
                <a:solidFill>
                  <a:srgbClr val="FF0000"/>
                </a:solidFill>
              </a:rPr>
              <a:t> </a:t>
            </a:r>
            <a:r>
              <a:rPr lang="cs-CZ" i="1" dirty="0" err="1" smtClean="0">
                <a:solidFill>
                  <a:srgbClr val="FF0000"/>
                </a:solidFill>
              </a:rPr>
              <a:t>gv</a:t>
            </a:r>
            <a:r>
              <a:rPr lang="cs-CZ" dirty="0" smtClean="0"/>
              <a:t> před </a:t>
            </a:r>
            <a:r>
              <a:rPr lang="cs-CZ" i="1" dirty="0" smtClean="0">
                <a:solidFill>
                  <a:srgbClr val="FF0000"/>
                </a:solidFill>
              </a:rPr>
              <a:t>ě i </a:t>
            </a:r>
            <a:r>
              <a:rPr lang="cs-CZ" dirty="0" smtClean="0"/>
              <a:t>diftongického původu se palatalizovaly a daly střídnice </a:t>
            </a:r>
            <a:r>
              <a:rPr lang="cs-CZ" i="1" dirty="0" err="1" smtClean="0">
                <a:solidFill>
                  <a:srgbClr val="FF0000"/>
                </a:solidFill>
              </a:rPr>
              <a:t>cv</a:t>
            </a:r>
            <a:r>
              <a:rPr lang="cs-CZ" i="1" dirty="0" smtClean="0">
                <a:solidFill>
                  <a:srgbClr val="FF0000"/>
                </a:solidFill>
              </a:rPr>
              <a:t> </a:t>
            </a:r>
            <a:r>
              <a:rPr lang="cs-CZ" i="1" dirty="0" err="1" smtClean="0">
                <a:solidFill>
                  <a:srgbClr val="FF0000"/>
                </a:solidFill>
              </a:rPr>
              <a:t>zv</a:t>
            </a:r>
            <a:r>
              <a:rPr lang="cs-CZ" i="1" dirty="0" smtClean="0">
                <a:solidFill>
                  <a:srgbClr val="FF0000"/>
                </a:solidFill>
              </a:rPr>
              <a:t> </a:t>
            </a:r>
            <a:r>
              <a:rPr lang="cs-CZ" dirty="0" smtClean="0"/>
              <a:t>(</a:t>
            </a:r>
            <a:r>
              <a:rPr lang="cs-CZ" dirty="0" err="1" smtClean="0"/>
              <a:t>rus</a:t>
            </a:r>
            <a:r>
              <a:rPr lang="cs-CZ" dirty="0" smtClean="0"/>
              <a:t>. </a:t>
            </a:r>
            <a:r>
              <a:rPr lang="cs-CZ" i="1" dirty="0" err="1" smtClean="0">
                <a:solidFill>
                  <a:srgbClr val="FF0000"/>
                </a:solidFill>
              </a:rPr>
              <a:t>cvet</a:t>
            </a:r>
            <a:r>
              <a:rPr lang="cs-CZ" dirty="0" smtClean="0"/>
              <a:t>, </a:t>
            </a:r>
            <a:r>
              <a:rPr lang="cs-CZ" i="1" dirty="0" err="1" smtClean="0">
                <a:solidFill>
                  <a:srgbClr val="FF0000"/>
                </a:solidFill>
              </a:rPr>
              <a:t>zvezda</a:t>
            </a:r>
            <a:r>
              <a:rPr lang="cs-CZ" i="1" dirty="0" smtClean="0">
                <a:solidFill>
                  <a:srgbClr val="FF0000"/>
                </a:solidFill>
              </a:rPr>
              <a:t> </a:t>
            </a:r>
            <a:r>
              <a:rPr lang="cs-CZ" dirty="0" smtClean="0"/>
              <a:t>/ češ. tyto souhláskové skupiny zachovala </a:t>
            </a:r>
            <a:r>
              <a:rPr lang="cs-CZ" dirty="0" smtClean="0">
                <a:solidFill>
                  <a:srgbClr val="FF0000"/>
                </a:solidFill>
              </a:rPr>
              <a:t>květ</a:t>
            </a:r>
            <a:r>
              <a:rPr lang="cs-CZ" dirty="0" smtClean="0"/>
              <a:t>, </a:t>
            </a:r>
            <a:r>
              <a:rPr lang="cs-CZ" dirty="0" smtClean="0">
                <a:solidFill>
                  <a:srgbClr val="FF0000"/>
                </a:solidFill>
              </a:rPr>
              <a:t>hvězda</a:t>
            </a:r>
            <a:r>
              <a:rPr lang="cs-CZ" dirty="0" smtClean="0"/>
              <a:t>). </a:t>
            </a:r>
          </a:p>
          <a:p>
            <a:pPr marL="0" indent="0">
              <a:buNone/>
            </a:pPr>
            <a:r>
              <a:rPr lang="cs-CZ" dirty="0" smtClean="0"/>
              <a:t>Původní </a:t>
            </a:r>
            <a:r>
              <a:rPr lang="cs-CZ" i="1" dirty="0" err="1" smtClean="0">
                <a:solidFill>
                  <a:srgbClr val="FF0000"/>
                </a:solidFill>
              </a:rPr>
              <a:t>tj</a:t>
            </a:r>
            <a:r>
              <a:rPr lang="cs-CZ" dirty="0" smtClean="0"/>
              <a:t> a </a:t>
            </a:r>
            <a:r>
              <a:rPr lang="cs-CZ" i="1" dirty="0" err="1" smtClean="0">
                <a:solidFill>
                  <a:srgbClr val="FF0000"/>
                </a:solidFill>
              </a:rPr>
              <a:t>dj</a:t>
            </a:r>
            <a:r>
              <a:rPr lang="cs-CZ" dirty="0"/>
              <a:t>,</a:t>
            </a:r>
            <a:r>
              <a:rPr lang="cs-CZ" dirty="0" smtClean="0"/>
              <a:t> </a:t>
            </a:r>
            <a:r>
              <a:rPr lang="cs-CZ" i="1" dirty="0" err="1" smtClean="0">
                <a:solidFill>
                  <a:srgbClr val="FF0000"/>
                </a:solidFill>
              </a:rPr>
              <a:t>ktj</a:t>
            </a:r>
            <a:r>
              <a:rPr lang="cs-CZ" dirty="0" smtClean="0"/>
              <a:t> či </a:t>
            </a:r>
            <a:r>
              <a:rPr lang="cs-CZ" i="1" dirty="0" err="1" smtClean="0">
                <a:solidFill>
                  <a:srgbClr val="FF0000"/>
                </a:solidFill>
              </a:rPr>
              <a:t>kti</a:t>
            </a:r>
            <a:r>
              <a:rPr lang="cs-CZ" dirty="0" smtClean="0"/>
              <a:t> se </a:t>
            </a:r>
            <a:r>
              <a:rPr lang="cs-CZ" dirty="0"/>
              <a:t>změnilo </a:t>
            </a:r>
            <a:r>
              <a:rPr lang="cs-CZ" dirty="0" smtClean="0"/>
              <a:t>na střídnice </a:t>
            </a:r>
            <a:r>
              <a:rPr lang="cs-CZ" i="1" dirty="0" smtClean="0">
                <a:solidFill>
                  <a:srgbClr val="FF0000"/>
                </a:solidFill>
              </a:rPr>
              <a:t>č ž č </a:t>
            </a:r>
            <a:r>
              <a:rPr lang="cs-CZ" i="1" dirty="0" err="1" smtClean="0">
                <a:solidFill>
                  <a:srgbClr val="FF0000"/>
                </a:solidFill>
              </a:rPr>
              <a:t>č</a:t>
            </a:r>
            <a:r>
              <a:rPr lang="cs-CZ" i="1" dirty="0" smtClean="0">
                <a:solidFill>
                  <a:srgbClr val="FF0000"/>
                </a:solidFill>
              </a:rPr>
              <a:t> </a:t>
            </a:r>
            <a:r>
              <a:rPr lang="cs-CZ" dirty="0" smtClean="0"/>
              <a:t>(</a:t>
            </a:r>
            <a:r>
              <a:rPr lang="cs-CZ" dirty="0" err="1" smtClean="0"/>
              <a:t>rus</a:t>
            </a:r>
            <a:r>
              <a:rPr lang="cs-CZ" dirty="0" smtClean="0"/>
              <a:t>. </a:t>
            </a:r>
            <a:r>
              <a:rPr lang="cs-CZ" i="1" dirty="0" err="1" smtClean="0">
                <a:solidFill>
                  <a:srgbClr val="FF0000"/>
                </a:solidFill>
              </a:rPr>
              <a:t>sveča</a:t>
            </a:r>
            <a:r>
              <a:rPr lang="cs-CZ" dirty="0" smtClean="0"/>
              <a:t>, </a:t>
            </a:r>
            <a:r>
              <a:rPr lang="cs-CZ" i="1" dirty="0" err="1" smtClean="0">
                <a:solidFill>
                  <a:srgbClr val="FF0000"/>
                </a:solidFill>
              </a:rPr>
              <a:t>meža</a:t>
            </a:r>
            <a:r>
              <a:rPr lang="cs-CZ" dirty="0" smtClean="0"/>
              <a:t>, </a:t>
            </a:r>
            <a:r>
              <a:rPr lang="cs-CZ" i="1" dirty="0" err="1" smtClean="0">
                <a:solidFill>
                  <a:srgbClr val="FF0000"/>
                </a:solidFill>
              </a:rPr>
              <a:t>noč</a:t>
            </a:r>
            <a:r>
              <a:rPr lang="cs-CZ" i="1" dirty="0" smtClean="0">
                <a:solidFill>
                  <a:srgbClr val="FF0000"/>
                </a:solidFill>
              </a:rPr>
              <a:t>´</a:t>
            </a:r>
            <a:r>
              <a:rPr lang="cs-CZ" dirty="0" smtClean="0"/>
              <a:t>, </a:t>
            </a:r>
            <a:r>
              <a:rPr lang="cs-CZ" i="1" dirty="0" smtClean="0">
                <a:solidFill>
                  <a:srgbClr val="FF0000"/>
                </a:solidFill>
              </a:rPr>
              <a:t>peč´</a:t>
            </a:r>
            <a:r>
              <a:rPr lang="cs-CZ" dirty="0" smtClean="0"/>
              <a:t>/ čeština dala střídnice </a:t>
            </a:r>
            <a:r>
              <a:rPr lang="cs-CZ" dirty="0" smtClean="0">
                <a:solidFill>
                  <a:srgbClr val="FF0000"/>
                </a:solidFill>
              </a:rPr>
              <a:t>c z c </a:t>
            </a:r>
            <a:r>
              <a:rPr lang="cs-CZ" dirty="0" err="1" smtClean="0">
                <a:solidFill>
                  <a:srgbClr val="FF0000"/>
                </a:solidFill>
              </a:rPr>
              <a:t>c</a:t>
            </a:r>
            <a:r>
              <a:rPr lang="cs-CZ" dirty="0" smtClean="0"/>
              <a:t> - </a:t>
            </a:r>
            <a:r>
              <a:rPr lang="cs-CZ" dirty="0" smtClean="0">
                <a:solidFill>
                  <a:srgbClr val="FF0000"/>
                </a:solidFill>
              </a:rPr>
              <a:t>svíce</a:t>
            </a:r>
            <a:r>
              <a:rPr lang="cs-CZ" dirty="0" smtClean="0"/>
              <a:t>, </a:t>
            </a:r>
            <a:r>
              <a:rPr lang="cs-CZ" dirty="0" smtClean="0">
                <a:solidFill>
                  <a:srgbClr val="FF0000"/>
                </a:solidFill>
              </a:rPr>
              <a:t>meze</a:t>
            </a:r>
            <a:r>
              <a:rPr lang="cs-CZ" dirty="0" smtClean="0"/>
              <a:t>, </a:t>
            </a:r>
            <a:r>
              <a:rPr lang="cs-CZ" dirty="0" smtClean="0">
                <a:solidFill>
                  <a:srgbClr val="FF0000"/>
                </a:solidFill>
              </a:rPr>
              <a:t>noc</a:t>
            </a:r>
            <a:r>
              <a:rPr lang="cs-CZ" dirty="0" smtClean="0"/>
              <a:t> a </a:t>
            </a:r>
            <a:r>
              <a:rPr lang="cs-CZ" dirty="0" smtClean="0">
                <a:solidFill>
                  <a:srgbClr val="FF0000"/>
                </a:solidFill>
              </a:rPr>
              <a:t>péci</a:t>
            </a:r>
            <a:r>
              <a:rPr lang="cs-CZ" dirty="0" smtClean="0"/>
              <a:t>).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87635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cs-CZ" sz="3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Praslovanské skupiny </a:t>
            </a:r>
            <a:r>
              <a:rPr lang="cs-CZ" sz="36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cs-CZ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er</a:t>
            </a:r>
            <a:r>
              <a:rPr lang="cs-CZ" sz="36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cs-CZ" sz="3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cs-CZ" sz="36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cs-CZ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or</a:t>
            </a:r>
            <a:r>
              <a:rPr lang="cs-CZ" sz="36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cs-CZ" sz="3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cs-CZ" sz="36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-el-</a:t>
            </a:r>
            <a:r>
              <a:rPr lang="cs-CZ" sz="3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cs-CZ" sz="36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cs-CZ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ol</a:t>
            </a:r>
            <a:r>
              <a:rPr lang="cs-CZ" sz="36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cs-CZ" sz="3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, mezi souhláskami daly tzv. plnohlasí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cs-CZ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cs-CZ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ere</a:t>
            </a:r>
            <a:r>
              <a:rPr lang="cs-CZ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cs-CZ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cs-CZ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oro</a:t>
            </a:r>
            <a:r>
              <a:rPr lang="cs-CZ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cs-CZ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cs-CZ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olo</a:t>
            </a:r>
            <a:r>
              <a:rPr lang="cs-CZ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cs-CZ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cs-CZ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olo</a:t>
            </a:r>
            <a:r>
              <a:rPr lang="cs-CZ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cs-CZ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rus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cs-CZ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bereg</a:t>
            </a:r>
            <a:r>
              <a:rPr lang="cs-CZ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cs-CZ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boroda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cs-CZ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moloko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cs-CZ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golova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/ zatímco v </a:t>
            </a:r>
            <a:r>
              <a:rPr lang="cs-CZ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češtině po metatezi likvid se tyto skupiny změnily na </a:t>
            </a:r>
            <a:r>
              <a:rPr lang="cs-CZ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cs-CZ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rě</a:t>
            </a:r>
            <a:r>
              <a:rPr lang="cs-CZ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cs-CZ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cs-CZ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ra</a:t>
            </a:r>
            <a:r>
              <a:rPr lang="cs-CZ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cs-CZ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cs-CZ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lě</a:t>
            </a:r>
            <a:r>
              <a:rPr lang="cs-CZ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cs-CZ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cs-CZ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-la- </a:t>
            </a:r>
            <a:r>
              <a:rPr lang="cs-CZ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břeh</a:t>
            </a:r>
            <a:r>
              <a:rPr lang="cs-CZ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cs-CZ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brada</a:t>
            </a:r>
            <a:r>
              <a:rPr lang="cs-CZ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cs-CZ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mléko</a:t>
            </a:r>
            <a:r>
              <a:rPr lang="cs-CZ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cs-CZ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hlava</a:t>
            </a:r>
            <a:r>
              <a:rPr lang="cs-CZ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).</a:t>
            </a:r>
          </a:p>
          <a:p>
            <a:pPr marL="0" lvl="0" indent="0">
              <a:buNone/>
            </a:pPr>
            <a:r>
              <a:rPr lang="cs-CZ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Za praslovanské nosové samohlásky se vyvinuly střídnice </a:t>
            </a:r>
            <a:r>
              <a:rPr lang="cs-CZ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ę</a:t>
            </a:r>
            <a:r>
              <a:rPr lang="cs-CZ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dirty="0"/>
              <a:t>→</a:t>
            </a:r>
            <a:r>
              <a:rPr lang="cs-CZ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dirty="0">
                <a:solidFill>
                  <a:srgbClr val="FF0000"/>
                </a:solidFill>
              </a:rPr>
              <a:t>‘a</a:t>
            </a:r>
            <a:r>
              <a:rPr lang="cs-CZ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cs-CZ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ǫ</a:t>
            </a: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smtClean="0"/>
              <a:t>→ </a:t>
            </a:r>
            <a:r>
              <a:rPr lang="cs-CZ" dirty="0" smtClean="0">
                <a:solidFill>
                  <a:srgbClr val="FF0000"/>
                </a:solidFill>
              </a:rPr>
              <a:t>u</a:t>
            </a:r>
            <a:r>
              <a:rPr lang="cs-CZ" dirty="0" smtClean="0"/>
              <a:t> (</a:t>
            </a:r>
            <a:r>
              <a:rPr lang="cs-CZ" dirty="0" err="1" smtClean="0"/>
              <a:t>rus</a:t>
            </a:r>
            <a:r>
              <a:rPr lang="cs-CZ" dirty="0" smtClean="0"/>
              <a:t>. </a:t>
            </a:r>
            <a:r>
              <a:rPr lang="cs-CZ" dirty="0" err="1" smtClean="0">
                <a:solidFill>
                  <a:srgbClr val="FF0000"/>
                </a:solidFill>
              </a:rPr>
              <a:t>mjaso</a:t>
            </a:r>
            <a:r>
              <a:rPr lang="cs-CZ" dirty="0" smtClean="0"/>
              <a:t>, </a:t>
            </a:r>
            <a:r>
              <a:rPr lang="cs-CZ" dirty="0" smtClean="0">
                <a:solidFill>
                  <a:srgbClr val="FF0000"/>
                </a:solidFill>
              </a:rPr>
              <a:t>dub</a:t>
            </a:r>
            <a:r>
              <a:rPr lang="cs-CZ" dirty="0" smtClean="0"/>
              <a:t> / v češtině daly </a:t>
            </a:r>
            <a:r>
              <a:rPr lang="cs-CZ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ę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dirty="0"/>
              <a:t>→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dirty="0">
                <a:solidFill>
                  <a:srgbClr val="FF0000"/>
                </a:solidFill>
              </a:rPr>
              <a:t>a</a:t>
            </a:r>
            <a:r>
              <a:rPr lang="cs-CZ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cs-CZ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ǫ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/>
              <a:t>→ </a:t>
            </a:r>
            <a:r>
              <a:rPr lang="cs-CZ" dirty="0">
                <a:solidFill>
                  <a:srgbClr val="FF0000"/>
                </a:solidFill>
              </a:rPr>
              <a:t>u</a:t>
            </a:r>
            <a:r>
              <a:rPr lang="cs-CZ" dirty="0"/>
              <a:t> </a:t>
            </a:r>
            <a:r>
              <a:rPr lang="cs-CZ" b="1" dirty="0" smtClean="0"/>
              <a:t>maso</a:t>
            </a:r>
            <a:r>
              <a:rPr lang="cs-CZ" dirty="0" smtClean="0"/>
              <a:t>, </a:t>
            </a:r>
            <a:r>
              <a:rPr lang="cs-CZ" b="1" dirty="0" smtClean="0"/>
              <a:t>dub</a:t>
            </a:r>
            <a:r>
              <a:rPr lang="cs-CZ" dirty="0" smtClean="0"/>
              <a:t>).</a:t>
            </a:r>
          </a:p>
          <a:p>
            <a:pPr marL="0" lvl="0" indent="0" algn="just">
              <a:buNone/>
            </a:pPr>
            <a:r>
              <a:rPr lang="cs-CZ" dirty="0" smtClean="0"/>
              <a:t>Za praslovanské jery se </a:t>
            </a: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vyvinuly</a:t>
            </a:r>
            <a:r>
              <a:rPr lang="cs-CZ" dirty="0" smtClean="0"/>
              <a:t> </a:t>
            </a: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střídnice</a:t>
            </a:r>
          </a:p>
          <a:p>
            <a:pPr marL="0" lvl="0" indent="0" algn="just">
              <a:buNone/>
            </a:pPr>
            <a:r>
              <a:rPr lang="ru-RU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ь</a:t>
            </a:r>
            <a:r>
              <a:rPr lang="cs-CZ" dirty="0" smtClean="0">
                <a:cs typeface="Times New Roman" panose="02020603050405020304" pitchFamily="18" charset="0"/>
              </a:rPr>
              <a:t> → </a:t>
            </a:r>
            <a:r>
              <a:rPr lang="cs-CZ" i="1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e</a:t>
            </a:r>
            <a:r>
              <a:rPr lang="cs-CZ" dirty="0" smtClean="0">
                <a:cs typeface="Times New Roman" panose="02020603050405020304" pitchFamily="18" charset="0"/>
              </a:rPr>
              <a:t>, </a:t>
            </a:r>
            <a:r>
              <a:rPr lang="ru-RU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ъ</a:t>
            </a:r>
            <a:r>
              <a:rPr lang="cs-CZ" dirty="0" smtClean="0">
                <a:cs typeface="Times New Roman" panose="02020603050405020304" pitchFamily="18" charset="0"/>
              </a:rPr>
              <a:t> </a:t>
            </a:r>
            <a:r>
              <a:rPr lang="cs-CZ" dirty="0" smtClean="0"/>
              <a:t>→ </a:t>
            </a:r>
            <a:r>
              <a:rPr lang="cs-CZ" dirty="0" smtClean="0">
                <a:solidFill>
                  <a:srgbClr val="FF0000"/>
                </a:solidFill>
              </a:rPr>
              <a:t>o</a:t>
            </a:r>
            <a:r>
              <a:rPr lang="cs-CZ" dirty="0" smtClean="0"/>
              <a:t> (</a:t>
            </a:r>
            <a:r>
              <a:rPr lang="cs-CZ" dirty="0" err="1" smtClean="0"/>
              <a:t>rus</a:t>
            </a:r>
            <a:r>
              <a:rPr lang="cs-CZ" dirty="0" smtClean="0"/>
              <a:t>. </a:t>
            </a:r>
            <a:r>
              <a:rPr lang="cs-CZ" dirty="0" err="1" smtClean="0">
                <a:solidFill>
                  <a:srgbClr val="FF0000"/>
                </a:solidFill>
              </a:rPr>
              <a:t>deň</a:t>
            </a:r>
            <a:r>
              <a:rPr lang="cs-CZ" dirty="0" smtClean="0"/>
              <a:t>, </a:t>
            </a:r>
            <a:r>
              <a:rPr lang="cs-CZ" dirty="0" smtClean="0">
                <a:solidFill>
                  <a:srgbClr val="FF0000"/>
                </a:solidFill>
              </a:rPr>
              <a:t>son</a:t>
            </a:r>
            <a:r>
              <a:rPr lang="cs-CZ" dirty="0" smtClean="0"/>
              <a:t> / </a:t>
            </a:r>
            <a:r>
              <a:rPr lang="cs-CZ" dirty="0" smtClean="0">
                <a:cs typeface="Times New Roman" panose="02020603050405020304" pitchFamily="18" charset="0"/>
              </a:rPr>
              <a:t>čeština má za oba jery </a:t>
            </a:r>
            <a:r>
              <a:rPr lang="cs-CZ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e </a:t>
            </a:r>
            <a:r>
              <a:rPr lang="cs-CZ" b="1" dirty="0" smtClean="0">
                <a:cs typeface="Times New Roman" panose="02020603050405020304" pitchFamily="18" charset="0"/>
              </a:rPr>
              <a:t>den sen</a:t>
            </a:r>
            <a:r>
              <a:rPr lang="cs-CZ" dirty="0" smtClean="0">
                <a:cs typeface="Times New Roman" panose="02020603050405020304" pitchFamily="18" charset="0"/>
              </a:rPr>
              <a:t>). </a:t>
            </a:r>
          </a:p>
          <a:p>
            <a:pPr marL="0" lvl="0" indent="0">
              <a:buNone/>
            </a:pPr>
            <a:endParaRPr lang="cs-CZ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49306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 smtClean="0"/>
              <a:t>Vokál </a:t>
            </a:r>
            <a:r>
              <a:rPr lang="cs-CZ" sz="3600" dirty="0" smtClean="0">
                <a:solidFill>
                  <a:srgbClr val="FF0000"/>
                </a:solidFill>
              </a:rPr>
              <a:t>e</a:t>
            </a:r>
            <a:r>
              <a:rPr lang="cs-CZ" sz="3600" dirty="0" smtClean="0"/>
              <a:t> - na začátku slova se změnil na </a:t>
            </a:r>
            <a:r>
              <a:rPr lang="cs-CZ" sz="3600" dirty="0" smtClean="0">
                <a:solidFill>
                  <a:srgbClr val="FF0000"/>
                </a:solidFill>
              </a:rPr>
              <a:t>o-</a:t>
            </a:r>
            <a:br>
              <a:rPr lang="cs-CZ" sz="3600" dirty="0" smtClean="0">
                <a:solidFill>
                  <a:srgbClr val="FF0000"/>
                </a:solidFill>
              </a:rPr>
            </a:br>
            <a:r>
              <a:rPr lang="cs-CZ" sz="3600" dirty="0" smtClean="0"/>
              <a:t>(</a:t>
            </a:r>
            <a:r>
              <a:rPr lang="cs-CZ" sz="3600" dirty="0" err="1" smtClean="0"/>
              <a:t>rus</a:t>
            </a:r>
            <a:r>
              <a:rPr lang="cs-CZ" sz="3600" dirty="0" smtClean="0"/>
              <a:t>. </a:t>
            </a:r>
            <a:r>
              <a:rPr lang="cs-CZ" sz="3600" dirty="0" err="1" smtClean="0">
                <a:solidFill>
                  <a:srgbClr val="FF0000"/>
                </a:solidFill>
              </a:rPr>
              <a:t>oseň</a:t>
            </a:r>
            <a:r>
              <a:rPr lang="cs-CZ" sz="3600" dirty="0" smtClean="0"/>
              <a:t>, </a:t>
            </a:r>
            <a:r>
              <a:rPr lang="cs-CZ" sz="3600" dirty="0" err="1" smtClean="0">
                <a:solidFill>
                  <a:srgbClr val="FF0000"/>
                </a:solidFill>
              </a:rPr>
              <a:t>ozero</a:t>
            </a:r>
            <a:r>
              <a:rPr lang="cs-CZ" sz="3600" dirty="0" smtClean="0"/>
              <a:t>).</a:t>
            </a:r>
            <a:endParaRPr lang="cs-CZ" sz="3600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Slabikotvorné </a:t>
            </a:r>
            <a:r>
              <a:rPr lang="cs-CZ" dirty="0" smtClean="0">
                <a:solidFill>
                  <a:srgbClr val="FF0000"/>
                </a:solidFill>
              </a:rPr>
              <a:t>r</a:t>
            </a:r>
            <a:r>
              <a:rPr lang="cs-CZ" dirty="0" smtClean="0"/>
              <a:t> a </a:t>
            </a:r>
            <a:r>
              <a:rPr lang="cs-CZ" dirty="0" smtClean="0">
                <a:solidFill>
                  <a:srgbClr val="FF0000"/>
                </a:solidFill>
              </a:rPr>
              <a:t>l</a:t>
            </a:r>
            <a:r>
              <a:rPr lang="cs-CZ" dirty="0" smtClean="0"/>
              <a:t> se změnilo na </a:t>
            </a:r>
            <a:r>
              <a:rPr lang="cs-CZ" dirty="0" err="1" smtClean="0">
                <a:solidFill>
                  <a:srgbClr val="FF0000"/>
                </a:solidFill>
              </a:rPr>
              <a:t>er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>
                <a:solidFill>
                  <a:srgbClr val="FF0000"/>
                </a:solidFill>
              </a:rPr>
              <a:t>or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>
                <a:solidFill>
                  <a:srgbClr val="FF0000"/>
                </a:solidFill>
              </a:rPr>
              <a:t>ol</a:t>
            </a:r>
            <a:r>
              <a:rPr lang="cs-CZ" dirty="0" smtClean="0">
                <a:solidFill>
                  <a:srgbClr val="FF0000"/>
                </a:solidFill>
              </a:rPr>
              <a:t>  </a:t>
            </a:r>
            <a:r>
              <a:rPr lang="cs-CZ" dirty="0" smtClean="0"/>
              <a:t>(</a:t>
            </a:r>
            <a:r>
              <a:rPr lang="cs-CZ" dirty="0" err="1" smtClean="0"/>
              <a:t>rus</a:t>
            </a:r>
            <a:r>
              <a:rPr lang="cs-CZ" dirty="0" smtClean="0"/>
              <a:t>. </a:t>
            </a:r>
            <a:r>
              <a:rPr lang="cs-CZ" i="1" dirty="0" err="1" smtClean="0">
                <a:solidFill>
                  <a:srgbClr val="FF0000"/>
                </a:solidFill>
              </a:rPr>
              <a:t>tverdyj</a:t>
            </a:r>
            <a:r>
              <a:rPr lang="cs-CZ" dirty="0" smtClean="0"/>
              <a:t>, </a:t>
            </a:r>
            <a:r>
              <a:rPr lang="cs-CZ" i="1" dirty="0" err="1" smtClean="0">
                <a:solidFill>
                  <a:srgbClr val="FF0000"/>
                </a:solidFill>
              </a:rPr>
              <a:t>gorlo</a:t>
            </a:r>
            <a:r>
              <a:rPr lang="cs-CZ" dirty="0" smtClean="0"/>
              <a:t>, </a:t>
            </a:r>
            <a:r>
              <a:rPr lang="cs-CZ" i="1" dirty="0" err="1" smtClean="0">
                <a:solidFill>
                  <a:srgbClr val="FF0000"/>
                </a:solidFill>
              </a:rPr>
              <a:t>volk</a:t>
            </a:r>
            <a:r>
              <a:rPr lang="cs-CZ" dirty="0" smtClean="0"/>
              <a:t>).</a:t>
            </a:r>
          </a:p>
          <a:p>
            <a:pPr marL="0" indent="0">
              <a:buNone/>
            </a:pPr>
            <a:r>
              <a:rPr lang="cs-CZ" dirty="0" smtClean="0"/>
              <a:t>Skupiny </a:t>
            </a:r>
            <a:r>
              <a:rPr lang="cs-CZ" dirty="0" err="1" smtClean="0">
                <a:solidFill>
                  <a:srgbClr val="FF0000"/>
                </a:solidFill>
              </a:rPr>
              <a:t>tl</a:t>
            </a:r>
            <a:r>
              <a:rPr lang="cs-CZ" dirty="0" smtClean="0">
                <a:solidFill>
                  <a:srgbClr val="FF0000"/>
                </a:solidFill>
              </a:rPr>
              <a:t> dl </a:t>
            </a:r>
            <a:r>
              <a:rPr lang="cs-CZ" dirty="0" err="1" smtClean="0">
                <a:solidFill>
                  <a:srgbClr val="FF0000"/>
                </a:solidFill>
              </a:rPr>
              <a:t>dn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smtClean="0"/>
              <a:t>se zjednodušily a daly </a:t>
            </a:r>
            <a:r>
              <a:rPr lang="cs-CZ" dirty="0" smtClean="0">
                <a:solidFill>
                  <a:srgbClr val="FF0000"/>
                </a:solidFill>
              </a:rPr>
              <a:t>l </a:t>
            </a:r>
            <a:r>
              <a:rPr lang="cs-CZ" dirty="0" err="1" smtClean="0">
                <a:solidFill>
                  <a:srgbClr val="FF0000"/>
                </a:solidFill>
              </a:rPr>
              <a:t>l</a:t>
            </a:r>
            <a:r>
              <a:rPr lang="cs-CZ" dirty="0" smtClean="0">
                <a:solidFill>
                  <a:srgbClr val="FF0000"/>
                </a:solidFill>
              </a:rPr>
              <a:t> n</a:t>
            </a:r>
            <a:r>
              <a:rPr lang="cs-CZ" dirty="0" smtClean="0"/>
              <a:t> (</a:t>
            </a:r>
            <a:r>
              <a:rPr lang="cs-CZ" dirty="0" err="1" smtClean="0"/>
              <a:t>rus</a:t>
            </a:r>
            <a:r>
              <a:rPr lang="cs-CZ" dirty="0" smtClean="0"/>
              <a:t>. </a:t>
            </a:r>
            <a:r>
              <a:rPr lang="cs-CZ" dirty="0" smtClean="0">
                <a:solidFill>
                  <a:srgbClr val="FF0000"/>
                </a:solidFill>
              </a:rPr>
              <a:t>šilo</a:t>
            </a:r>
            <a:r>
              <a:rPr lang="cs-CZ" dirty="0" smtClean="0"/>
              <a:t>, </a:t>
            </a:r>
            <a:r>
              <a:rPr lang="cs-CZ" dirty="0" err="1" smtClean="0">
                <a:solidFill>
                  <a:srgbClr val="FF0000"/>
                </a:solidFill>
              </a:rPr>
              <a:t>oňi</a:t>
            </a:r>
            <a:r>
              <a:rPr lang="cs-CZ" dirty="0" smtClean="0">
                <a:solidFill>
                  <a:srgbClr val="FF0000"/>
                </a:solidFill>
              </a:rPr>
              <a:t> pleli</a:t>
            </a:r>
            <a:r>
              <a:rPr lang="cs-CZ" dirty="0" smtClean="0"/>
              <a:t>, </a:t>
            </a:r>
            <a:r>
              <a:rPr lang="cs-CZ" dirty="0" err="1" smtClean="0">
                <a:solidFill>
                  <a:srgbClr val="FF0000"/>
                </a:solidFill>
              </a:rPr>
              <a:t>vjanuť</a:t>
            </a:r>
            <a:r>
              <a:rPr lang="cs-CZ" dirty="0"/>
              <a:t> </a:t>
            </a:r>
            <a:r>
              <a:rPr lang="cs-CZ" dirty="0" smtClean="0"/>
              <a:t>/ tyto skupiny zůstaly v češtině nezměněné - </a:t>
            </a:r>
            <a:r>
              <a:rPr lang="cs-CZ" dirty="0" smtClean="0">
                <a:solidFill>
                  <a:srgbClr val="FF0000"/>
                </a:solidFill>
              </a:rPr>
              <a:t>šídlo</a:t>
            </a:r>
            <a:r>
              <a:rPr lang="cs-CZ" dirty="0" smtClean="0"/>
              <a:t>, </a:t>
            </a:r>
            <a:r>
              <a:rPr lang="cs-CZ" dirty="0" smtClean="0">
                <a:solidFill>
                  <a:srgbClr val="FF0000"/>
                </a:solidFill>
              </a:rPr>
              <a:t>oni pletli</a:t>
            </a:r>
            <a:r>
              <a:rPr lang="cs-CZ" dirty="0" smtClean="0"/>
              <a:t>, </a:t>
            </a:r>
            <a:r>
              <a:rPr lang="cs-CZ" dirty="0" smtClean="0">
                <a:solidFill>
                  <a:srgbClr val="FF0000"/>
                </a:solidFill>
              </a:rPr>
              <a:t>vadnout</a:t>
            </a:r>
            <a:r>
              <a:rPr lang="cs-CZ" dirty="0" smtClean="0"/>
              <a:t>).</a:t>
            </a:r>
          </a:p>
          <a:p>
            <a:pPr marL="0" indent="0">
              <a:buNone/>
            </a:pPr>
            <a:r>
              <a:rPr lang="cs-CZ" dirty="0" smtClean="0"/>
              <a:t>Ruština zachovala tzv. epentetické l´ (</a:t>
            </a:r>
            <a:r>
              <a:rPr lang="cs-CZ" dirty="0" err="1" smtClean="0"/>
              <a:t>rusk</a:t>
            </a:r>
            <a:r>
              <a:rPr lang="cs-CZ" dirty="0" smtClean="0"/>
              <a:t>. </a:t>
            </a:r>
            <a:r>
              <a:rPr lang="cs-CZ" dirty="0" err="1" smtClean="0">
                <a:solidFill>
                  <a:srgbClr val="FF0000"/>
                </a:solidFill>
              </a:rPr>
              <a:t>zemlja</a:t>
            </a:r>
            <a:r>
              <a:rPr lang="cs-CZ" dirty="0" smtClean="0"/>
              <a:t>, </a:t>
            </a:r>
            <a:r>
              <a:rPr lang="cs-CZ" dirty="0" err="1" smtClean="0">
                <a:solidFill>
                  <a:srgbClr val="FF0000"/>
                </a:solidFill>
              </a:rPr>
              <a:t>ja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>
                <a:solidFill>
                  <a:srgbClr val="FF0000"/>
                </a:solidFill>
              </a:rPr>
              <a:t>kuplju</a:t>
            </a:r>
            <a:r>
              <a:rPr lang="cs-CZ" dirty="0" smtClean="0"/>
              <a:t>). </a:t>
            </a:r>
          </a:p>
          <a:p>
            <a:pPr marL="0" indent="0">
              <a:buNone/>
            </a:pPr>
            <a:r>
              <a:rPr lang="cs-CZ" dirty="0" smtClean="0"/>
              <a:t>Došlo k rozšíření zdvojených souhlásek</a:t>
            </a:r>
            <a:r>
              <a:rPr lang="cs-CZ" smtClean="0"/>
              <a:t>, </a:t>
            </a:r>
            <a:r>
              <a:rPr lang="cs-CZ" smtClean="0"/>
              <a:t>nejčastěji v </a:t>
            </a:r>
            <a:r>
              <a:rPr lang="cs-CZ" dirty="0" smtClean="0"/>
              <a:t>předložkových spojeních a při styku dvou morfémů (</a:t>
            </a:r>
            <a:r>
              <a:rPr lang="cs-CZ" dirty="0" err="1" smtClean="0"/>
              <a:t>rus</a:t>
            </a:r>
            <a:r>
              <a:rPr lang="cs-CZ" dirty="0" smtClean="0"/>
              <a:t>. </a:t>
            </a:r>
            <a:r>
              <a:rPr lang="cs-CZ" i="1" dirty="0" err="1" smtClean="0">
                <a:solidFill>
                  <a:srgbClr val="FF0000"/>
                </a:solidFill>
              </a:rPr>
              <a:t>vvesti</a:t>
            </a:r>
            <a:r>
              <a:rPr lang="cs-CZ" dirty="0" smtClean="0"/>
              <a:t>).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26562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Ruština zachovala fonologický volný a pohyblivý přízvuk (přízvuk síly), který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způsobuje redukci nepřízvučných vokálů (</a:t>
            </a:r>
            <a:r>
              <a:rPr lang="cs-CZ" dirty="0" err="1" smtClean="0"/>
              <a:t>rus</a:t>
            </a:r>
            <a:r>
              <a:rPr lang="cs-CZ" dirty="0" smtClean="0"/>
              <a:t>. </a:t>
            </a:r>
            <a:r>
              <a:rPr lang="cs-CZ" i="1" dirty="0" err="1" smtClean="0">
                <a:solidFill>
                  <a:srgbClr val="FF0000"/>
                </a:solidFill>
              </a:rPr>
              <a:t>golová</a:t>
            </a:r>
            <a:r>
              <a:rPr lang="cs-CZ" dirty="0" smtClean="0"/>
              <a:t> - </a:t>
            </a:r>
            <a:r>
              <a:rPr lang="cs-CZ" i="1" dirty="0" err="1" smtClean="0">
                <a:solidFill>
                  <a:srgbClr val="FF0000"/>
                </a:solidFill>
              </a:rPr>
              <a:t>gólovu</a:t>
            </a:r>
            <a:r>
              <a:rPr lang="cs-CZ" dirty="0" smtClean="0"/>
              <a:t> - </a:t>
            </a:r>
            <a:r>
              <a:rPr lang="cs-CZ" i="1" dirty="0" err="1" smtClean="0">
                <a:solidFill>
                  <a:srgbClr val="FF0000"/>
                </a:solidFill>
              </a:rPr>
              <a:t>golóvka</a:t>
            </a:r>
            <a:r>
              <a:rPr lang="cs-CZ" dirty="0" smtClean="0"/>
              <a:t>).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U ruštiny je třeba ještě rozlišovat její domácí (východoslovanský) základ a církevněslovanské prvky, které se dostaly do spisovného jazyka (např. střídnice </a:t>
            </a:r>
            <a:r>
              <a:rPr lang="cs-CZ" dirty="0" smtClean="0">
                <a:solidFill>
                  <a:srgbClr val="FF0000"/>
                </a:solidFill>
              </a:rPr>
              <a:t>-</a:t>
            </a:r>
            <a:r>
              <a:rPr lang="cs-CZ" dirty="0" err="1" smtClean="0">
                <a:solidFill>
                  <a:srgbClr val="FF0000"/>
                </a:solidFill>
              </a:rPr>
              <a:t>ra</a:t>
            </a:r>
            <a:r>
              <a:rPr lang="cs-CZ" dirty="0" smtClean="0">
                <a:solidFill>
                  <a:srgbClr val="FF0000"/>
                </a:solidFill>
              </a:rPr>
              <a:t>-</a:t>
            </a:r>
            <a:r>
              <a:rPr lang="cs-CZ" dirty="0" smtClean="0"/>
              <a:t> … </a:t>
            </a:r>
            <a:r>
              <a:rPr lang="cs-CZ" i="1" dirty="0" smtClean="0">
                <a:solidFill>
                  <a:srgbClr val="FF0000"/>
                </a:solidFill>
              </a:rPr>
              <a:t>grad </a:t>
            </a:r>
            <a:r>
              <a:rPr lang="cs-CZ" dirty="0" smtClean="0"/>
              <a:t>- kroupy, někdy i sídlo; </a:t>
            </a:r>
            <a:r>
              <a:rPr lang="cs-CZ" i="1" dirty="0" err="1" smtClean="0">
                <a:solidFill>
                  <a:srgbClr val="FF0000"/>
                </a:solidFill>
              </a:rPr>
              <a:t>glava</a:t>
            </a:r>
            <a:r>
              <a:rPr lang="cs-CZ" dirty="0"/>
              <a:t> </a:t>
            </a:r>
            <a:r>
              <a:rPr lang="cs-CZ" dirty="0" smtClean="0"/>
              <a:t>- např. hlava rodiny, státu …; střídnice </a:t>
            </a:r>
            <a:r>
              <a:rPr lang="cs-CZ" dirty="0" err="1" smtClean="0">
                <a:solidFill>
                  <a:srgbClr val="FF0000"/>
                </a:solidFill>
              </a:rPr>
              <a:t>ra</a:t>
            </a:r>
            <a:r>
              <a:rPr lang="cs-CZ" dirty="0" smtClean="0">
                <a:solidFill>
                  <a:srgbClr val="FF0000"/>
                </a:solidFill>
              </a:rPr>
              <a:t>-</a:t>
            </a:r>
            <a:r>
              <a:rPr lang="cs-CZ" dirty="0"/>
              <a:t> </a:t>
            </a:r>
            <a:r>
              <a:rPr lang="cs-CZ" dirty="0" smtClean="0"/>
              <a:t>… </a:t>
            </a:r>
            <a:r>
              <a:rPr lang="cs-CZ" i="1" dirty="0" err="1" smtClean="0">
                <a:solidFill>
                  <a:srgbClr val="FF0000"/>
                </a:solidFill>
              </a:rPr>
              <a:t>razum</a:t>
            </a:r>
            <a:r>
              <a:rPr lang="cs-CZ" dirty="0" smtClean="0"/>
              <a:t>; neprovedená změna </a:t>
            </a:r>
            <a:r>
              <a:rPr lang="cs-CZ" dirty="0" smtClean="0">
                <a:solidFill>
                  <a:srgbClr val="FF0000"/>
                </a:solidFill>
              </a:rPr>
              <a:t>e</a:t>
            </a:r>
            <a:r>
              <a:rPr lang="cs-CZ" dirty="0" smtClean="0"/>
              <a:t> </a:t>
            </a:r>
            <a:r>
              <a:rPr lang="cs-CZ" dirty="0"/>
              <a:t>→ </a:t>
            </a:r>
            <a:r>
              <a:rPr lang="cs-CZ" dirty="0" smtClean="0">
                <a:solidFill>
                  <a:srgbClr val="FF0000"/>
                </a:solidFill>
              </a:rPr>
              <a:t>o</a:t>
            </a:r>
            <a:r>
              <a:rPr lang="cs-CZ" dirty="0" smtClean="0"/>
              <a:t> pod přízvukem typu </a:t>
            </a:r>
            <a:r>
              <a:rPr lang="cs-CZ" i="1" dirty="0" err="1" smtClean="0">
                <a:solidFill>
                  <a:srgbClr val="FF0000"/>
                </a:solidFill>
              </a:rPr>
              <a:t>nébo</a:t>
            </a:r>
            <a:r>
              <a:rPr lang="cs-CZ" dirty="0" smtClean="0"/>
              <a:t>).</a:t>
            </a:r>
          </a:p>
          <a:p>
            <a:pPr marL="0" indent="0">
              <a:buNone/>
            </a:pPr>
            <a:endParaRPr lang="cs-CZ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6880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 err="1" smtClean="0"/>
              <a:t>Akání</a:t>
            </a:r>
            <a:r>
              <a:rPr lang="cs-CZ" sz="3600" dirty="0" smtClean="0"/>
              <a:t> spočívá v tom, že v slabikách před přízvukem se nerozlišuje původní </a:t>
            </a:r>
            <a:r>
              <a:rPr lang="cs-CZ" sz="3600" dirty="0" smtClean="0">
                <a:solidFill>
                  <a:srgbClr val="FF0000"/>
                </a:solidFill>
              </a:rPr>
              <a:t>a</a:t>
            </a:r>
            <a:r>
              <a:rPr lang="cs-CZ" sz="3600" dirty="0" smtClean="0"/>
              <a:t> </a:t>
            </a:r>
            <a:r>
              <a:rPr lang="cs-CZ" sz="3600" dirty="0" smtClean="0">
                <a:solidFill>
                  <a:srgbClr val="FF0000"/>
                </a:solidFill>
              </a:rPr>
              <a:t>o</a:t>
            </a:r>
            <a:r>
              <a:rPr lang="cs-CZ" sz="3600" dirty="0" smtClean="0"/>
              <a:t>, 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 smtClean="0"/>
              <a:t>v ostatních nepřízvučných slabikách se podobně jako jiné samohlásky redukují (</a:t>
            </a:r>
            <a:r>
              <a:rPr lang="cs-CZ" i="1" dirty="0" err="1" smtClean="0">
                <a:solidFill>
                  <a:srgbClr val="FF0000"/>
                </a:solidFill>
              </a:rPr>
              <a:t>chərašó</a:t>
            </a:r>
            <a:r>
              <a:rPr lang="cs-CZ" i="1" dirty="0" smtClean="0">
                <a:solidFill>
                  <a:srgbClr val="FF0000"/>
                </a:solidFill>
              </a:rPr>
              <a:t> </a:t>
            </a:r>
            <a:r>
              <a:rPr lang="cs-CZ" i="1" dirty="0" smtClean="0"/>
              <a:t>- </a:t>
            </a:r>
            <a:r>
              <a:rPr lang="cs-CZ" i="1" dirty="0" err="1" smtClean="0"/>
              <a:t>chorošó</a:t>
            </a:r>
            <a:r>
              <a:rPr lang="cs-CZ" dirty="0" smtClean="0"/>
              <a:t>, </a:t>
            </a:r>
            <a:r>
              <a:rPr lang="cs-CZ" i="1" dirty="0" err="1" smtClean="0">
                <a:solidFill>
                  <a:srgbClr val="FF0000"/>
                </a:solidFill>
              </a:rPr>
              <a:t>gəvaríť</a:t>
            </a:r>
            <a:r>
              <a:rPr lang="cs-CZ" i="1" dirty="0" smtClean="0">
                <a:solidFill>
                  <a:srgbClr val="FF0000"/>
                </a:solidFill>
              </a:rPr>
              <a:t> </a:t>
            </a:r>
            <a:r>
              <a:rPr lang="cs-CZ" i="1" dirty="0" smtClean="0"/>
              <a:t>- </a:t>
            </a:r>
            <a:r>
              <a:rPr lang="cs-CZ" i="1" dirty="0" err="1" smtClean="0"/>
              <a:t>govoríť</a:t>
            </a:r>
            <a:r>
              <a:rPr lang="cs-CZ" dirty="0" smtClean="0"/>
              <a:t>). </a:t>
            </a:r>
          </a:p>
          <a:p>
            <a:pPr marL="0" indent="0">
              <a:buNone/>
            </a:pPr>
            <a:r>
              <a:rPr lang="cs-CZ" dirty="0" smtClean="0"/>
              <a:t>Po měkkých souhláskách se nepřízvučné </a:t>
            </a:r>
            <a:r>
              <a:rPr lang="cs-CZ" i="1" dirty="0" smtClean="0">
                <a:solidFill>
                  <a:srgbClr val="FF0000"/>
                </a:solidFill>
              </a:rPr>
              <a:t>a o e </a:t>
            </a:r>
            <a:r>
              <a:rPr lang="cs-CZ" dirty="0" smtClean="0"/>
              <a:t>redukuje a dává úzké </a:t>
            </a:r>
            <a:r>
              <a:rPr lang="cs-CZ" i="1" dirty="0" smtClean="0">
                <a:solidFill>
                  <a:srgbClr val="FF0000"/>
                </a:solidFill>
              </a:rPr>
              <a:t>e (i)</a:t>
            </a:r>
            <a:r>
              <a:rPr lang="cs-CZ" dirty="0" smtClean="0"/>
              <a:t>, někdy se mluví o tzv. </a:t>
            </a:r>
            <a:r>
              <a:rPr lang="cs-CZ" dirty="0" err="1" smtClean="0"/>
              <a:t>ikání</a:t>
            </a:r>
            <a:r>
              <a:rPr lang="cs-CZ" dirty="0" smtClean="0"/>
              <a:t> nebo </a:t>
            </a:r>
            <a:r>
              <a:rPr lang="cs-CZ" dirty="0" err="1" smtClean="0"/>
              <a:t>ekání</a:t>
            </a:r>
            <a:r>
              <a:rPr lang="cs-CZ" dirty="0" smtClean="0"/>
              <a:t> (</a:t>
            </a:r>
            <a:r>
              <a:rPr lang="cs-CZ" i="1" dirty="0" err="1" smtClean="0">
                <a:solidFill>
                  <a:srgbClr val="FF0000"/>
                </a:solidFill>
              </a:rPr>
              <a:t>plisáť</a:t>
            </a:r>
            <a:r>
              <a:rPr lang="cs-CZ" i="1" dirty="0" smtClean="0">
                <a:solidFill>
                  <a:srgbClr val="FF0000"/>
                </a:solidFill>
              </a:rPr>
              <a:t> </a:t>
            </a:r>
            <a:r>
              <a:rPr lang="cs-CZ" i="1" dirty="0" smtClean="0"/>
              <a:t>- </a:t>
            </a:r>
            <a:r>
              <a:rPr lang="cs-CZ" i="1" dirty="0" err="1" smtClean="0"/>
              <a:t>pljasáť</a:t>
            </a:r>
            <a:r>
              <a:rPr lang="cs-CZ" dirty="0" smtClean="0"/>
              <a:t>, </a:t>
            </a:r>
            <a:r>
              <a:rPr lang="cs-CZ" i="1" dirty="0" err="1" smtClean="0">
                <a:solidFill>
                  <a:srgbClr val="FF0000"/>
                </a:solidFill>
              </a:rPr>
              <a:t>vizáť</a:t>
            </a:r>
            <a:r>
              <a:rPr lang="cs-CZ" i="1" dirty="0" smtClean="0">
                <a:solidFill>
                  <a:srgbClr val="FF0000"/>
                </a:solidFill>
              </a:rPr>
              <a:t> </a:t>
            </a:r>
            <a:r>
              <a:rPr lang="cs-CZ" i="1" dirty="0" smtClean="0"/>
              <a:t>- </a:t>
            </a:r>
            <a:r>
              <a:rPr lang="cs-CZ" i="1" dirty="0" err="1" smtClean="0"/>
              <a:t>vjazáť</a:t>
            </a:r>
            <a:r>
              <a:rPr lang="cs-CZ" dirty="0" smtClean="0"/>
              <a:t>).</a:t>
            </a:r>
          </a:p>
          <a:p>
            <a:pPr marL="0" indent="0">
              <a:buNone/>
            </a:pPr>
            <a:r>
              <a:rPr lang="cs-CZ" dirty="0" smtClean="0"/>
              <a:t>Změna </a:t>
            </a:r>
            <a:r>
              <a:rPr lang="cs-CZ" dirty="0" smtClean="0">
                <a:solidFill>
                  <a:srgbClr val="FF0000"/>
                </a:solidFill>
              </a:rPr>
              <a:t>e</a:t>
            </a:r>
            <a:r>
              <a:rPr lang="cs-CZ" dirty="0" smtClean="0"/>
              <a:t> → </a:t>
            </a:r>
            <a:r>
              <a:rPr lang="cs-CZ" dirty="0" smtClean="0">
                <a:solidFill>
                  <a:srgbClr val="FF0000"/>
                </a:solidFill>
              </a:rPr>
              <a:t>o (</a:t>
            </a:r>
            <a:r>
              <a:rPr lang="ru-RU" dirty="0" smtClean="0">
                <a:solidFill>
                  <a:srgbClr val="FF0000"/>
                </a:solidFill>
              </a:rPr>
              <a:t>ё</a:t>
            </a:r>
            <a:r>
              <a:rPr lang="cs-CZ" dirty="0" smtClean="0">
                <a:solidFill>
                  <a:srgbClr val="FF0000"/>
                </a:solidFill>
              </a:rPr>
              <a:t>)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cs-CZ" dirty="0" smtClean="0"/>
              <a:t>před tvrdými souhláskami pod přízvukem (</a:t>
            </a:r>
            <a:r>
              <a:rPr lang="cs-CZ" dirty="0" smtClean="0">
                <a:solidFill>
                  <a:srgbClr val="FF0000"/>
                </a:solidFill>
              </a:rPr>
              <a:t>nes</a:t>
            </a:r>
            <a:r>
              <a:rPr lang="ru-RU" dirty="0" smtClean="0">
                <a:solidFill>
                  <a:srgbClr val="FF0000"/>
                </a:solidFill>
              </a:rPr>
              <a:t>ё</a:t>
            </a:r>
            <a:r>
              <a:rPr lang="cs-CZ" dirty="0" smtClean="0">
                <a:solidFill>
                  <a:srgbClr val="FF0000"/>
                </a:solidFill>
              </a:rPr>
              <a:t>š´</a:t>
            </a:r>
            <a:r>
              <a:rPr lang="cs-CZ" dirty="0" smtClean="0"/>
              <a:t>).</a:t>
            </a:r>
          </a:p>
          <a:p>
            <a:pPr marL="0" indent="0">
              <a:buNone/>
            </a:pPr>
            <a:r>
              <a:rPr lang="cs-CZ" dirty="0" smtClean="0"/>
              <a:t>Skupiny </a:t>
            </a:r>
            <a:r>
              <a:rPr lang="cs-CZ" dirty="0" smtClean="0">
                <a:solidFill>
                  <a:srgbClr val="FF0000"/>
                </a:solidFill>
              </a:rPr>
              <a:t>oj ej </a:t>
            </a:r>
            <a:r>
              <a:rPr lang="cs-CZ" dirty="0" smtClean="0"/>
              <a:t>v tvarech typu </a:t>
            </a:r>
            <a:r>
              <a:rPr lang="cs-CZ" b="1" dirty="0" err="1" smtClean="0"/>
              <a:t>ja</a:t>
            </a:r>
            <a:r>
              <a:rPr lang="cs-CZ" b="1" dirty="0" smtClean="0"/>
              <a:t> </a:t>
            </a:r>
            <a:r>
              <a:rPr lang="cs-CZ" b="1" dirty="0" err="1" smtClean="0"/>
              <a:t>m</a:t>
            </a:r>
            <a:r>
              <a:rPr lang="cs-CZ" b="1" dirty="0" err="1" smtClean="0">
                <a:solidFill>
                  <a:srgbClr val="FF0000"/>
                </a:solidFill>
              </a:rPr>
              <a:t>ój</a:t>
            </a:r>
            <a:r>
              <a:rPr lang="cs-CZ" b="1" dirty="0" err="1" smtClean="0"/>
              <a:t>u</a:t>
            </a:r>
            <a:r>
              <a:rPr lang="cs-CZ" dirty="0" smtClean="0"/>
              <a:t>, </a:t>
            </a:r>
            <a:r>
              <a:rPr lang="cs-CZ" b="1" dirty="0" err="1" smtClean="0"/>
              <a:t>ja</a:t>
            </a:r>
            <a:r>
              <a:rPr lang="cs-CZ" b="1" dirty="0" smtClean="0"/>
              <a:t> </a:t>
            </a:r>
            <a:r>
              <a:rPr lang="cs-CZ" b="1" dirty="0" err="1" smtClean="0"/>
              <a:t>kr</a:t>
            </a:r>
            <a:r>
              <a:rPr lang="cs-CZ" b="1" dirty="0" err="1" smtClean="0">
                <a:solidFill>
                  <a:srgbClr val="FF0000"/>
                </a:solidFill>
              </a:rPr>
              <a:t>ó</a:t>
            </a:r>
            <a:r>
              <a:rPr lang="cs-CZ" b="1" dirty="0" err="1" smtClean="0"/>
              <a:t>ju</a:t>
            </a:r>
            <a:r>
              <a:rPr lang="cs-CZ" dirty="0" smtClean="0"/>
              <a:t>, </a:t>
            </a:r>
            <a:r>
              <a:rPr lang="cs-CZ" b="1" dirty="0" smtClean="0"/>
              <a:t>b</a:t>
            </a:r>
            <a:r>
              <a:rPr lang="cs-CZ" b="1" dirty="0" smtClean="0">
                <a:solidFill>
                  <a:srgbClr val="FF0000"/>
                </a:solidFill>
              </a:rPr>
              <a:t>ej</a:t>
            </a:r>
            <a:r>
              <a:rPr lang="cs-CZ" dirty="0" smtClean="0"/>
              <a:t>, </a:t>
            </a:r>
            <a:r>
              <a:rPr lang="cs-CZ" b="1" dirty="0" err="1" smtClean="0"/>
              <a:t>š</a:t>
            </a:r>
            <a:r>
              <a:rPr lang="cs-CZ" b="1" dirty="0" err="1">
                <a:solidFill>
                  <a:srgbClr val="FF0000"/>
                </a:solidFill>
              </a:rPr>
              <a:t>é</a:t>
            </a:r>
            <a:r>
              <a:rPr lang="cs-CZ" b="1" dirty="0" err="1" smtClean="0">
                <a:solidFill>
                  <a:srgbClr val="FF0000"/>
                </a:solidFill>
              </a:rPr>
              <a:t>j</a:t>
            </a:r>
            <a:r>
              <a:rPr lang="cs-CZ" b="1" dirty="0" err="1" smtClean="0"/>
              <a:t>a</a:t>
            </a:r>
            <a:r>
              <a:rPr lang="cs-CZ" dirty="0" smtClean="0"/>
              <a:t>, </a:t>
            </a:r>
            <a:r>
              <a:rPr lang="cs-CZ" b="1" dirty="0" err="1" smtClean="0"/>
              <a:t>molod</a:t>
            </a:r>
            <a:r>
              <a:rPr lang="cs-CZ" b="1" dirty="0" err="1" smtClean="0">
                <a:solidFill>
                  <a:srgbClr val="FF0000"/>
                </a:solidFill>
              </a:rPr>
              <a:t>ój</a:t>
            </a:r>
            <a:r>
              <a:rPr lang="cs-CZ" dirty="0" smtClean="0"/>
              <a:t> vznikly ruskou vokalizací jerů v poloze napjaté.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16321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Veláry </a:t>
            </a:r>
            <a:r>
              <a:rPr lang="cs-CZ" dirty="0" smtClean="0">
                <a:solidFill>
                  <a:srgbClr val="FF0000"/>
                </a:solidFill>
              </a:rPr>
              <a:t>k g ch </a:t>
            </a:r>
            <a:r>
              <a:rPr lang="cs-CZ" dirty="0" smtClean="0"/>
              <a:t>alternují v dat. - lok. 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s </a:t>
            </a:r>
            <a:r>
              <a:rPr lang="cs-CZ" b="1" dirty="0" smtClean="0">
                <a:solidFill>
                  <a:srgbClr val="FF0000"/>
                </a:solidFill>
              </a:rPr>
              <a:t>k´ g´ ch´  </a:t>
            </a:r>
            <a:r>
              <a:rPr lang="cs-CZ" dirty="0" smtClean="0"/>
              <a:t>(</a:t>
            </a:r>
            <a:r>
              <a:rPr lang="cs-CZ" dirty="0" err="1" smtClean="0"/>
              <a:t>doska</a:t>
            </a:r>
            <a:r>
              <a:rPr lang="cs-CZ" dirty="0" smtClean="0"/>
              <a:t> - </a:t>
            </a:r>
            <a:r>
              <a:rPr lang="cs-CZ" dirty="0" err="1" smtClean="0"/>
              <a:t>dosk´e</a:t>
            </a:r>
            <a:r>
              <a:rPr lang="cs-CZ" dirty="0" smtClean="0"/>
              <a:t>, </a:t>
            </a:r>
            <a:r>
              <a:rPr lang="cs-CZ" dirty="0" err="1" smtClean="0"/>
              <a:t>noga</a:t>
            </a:r>
            <a:r>
              <a:rPr lang="cs-CZ" dirty="0" smtClean="0"/>
              <a:t> - </a:t>
            </a:r>
            <a:r>
              <a:rPr lang="cs-CZ" dirty="0" err="1" smtClean="0"/>
              <a:t>nog´e</a:t>
            </a:r>
            <a:r>
              <a:rPr lang="cs-CZ" dirty="0" smtClean="0"/>
              <a:t>). 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V ruštině zanikl vokativ a byl nahrazen tvarem nominativu.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Rodová zájmena a přídavná jména jsou v genitivu singuláru maskulin a neuter zakončena na </a:t>
            </a:r>
            <a:r>
              <a:rPr lang="cs-CZ" dirty="0" smtClean="0">
                <a:solidFill>
                  <a:srgbClr val="FF0000"/>
                </a:solidFill>
              </a:rPr>
              <a:t>-</a:t>
            </a:r>
            <a:r>
              <a:rPr lang="cs-CZ" dirty="0" err="1" smtClean="0">
                <a:solidFill>
                  <a:srgbClr val="FF0000"/>
                </a:solidFill>
              </a:rPr>
              <a:t>vo</a:t>
            </a:r>
            <a:r>
              <a:rPr lang="cs-CZ" dirty="0" smtClean="0"/>
              <a:t> (psáno </a:t>
            </a:r>
            <a:r>
              <a:rPr lang="cs-CZ" dirty="0" smtClean="0">
                <a:solidFill>
                  <a:srgbClr val="FF0000"/>
                </a:solidFill>
              </a:rPr>
              <a:t>-go</a:t>
            </a:r>
            <a:r>
              <a:rPr lang="cs-CZ" dirty="0" smtClean="0"/>
              <a:t>); např. </a:t>
            </a:r>
            <a:r>
              <a:rPr lang="cs-CZ" b="1" dirty="0" err="1" smtClean="0"/>
              <a:t>chorošego</a:t>
            </a:r>
            <a:r>
              <a:rPr lang="cs-CZ" dirty="0" smtClean="0"/>
              <a:t>, </a:t>
            </a:r>
            <a:r>
              <a:rPr lang="cs-CZ" b="1" dirty="0" err="1" smtClean="0"/>
              <a:t>mojego</a:t>
            </a:r>
            <a:r>
              <a:rPr lang="cs-CZ" dirty="0" smtClean="0"/>
              <a:t>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04941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918</TotalTime>
  <Words>578</Words>
  <Application>Microsoft Office PowerPoint</Application>
  <PresentationFormat>Předvádění na obrazovce (4:3)</PresentationFormat>
  <Paragraphs>29</Paragraphs>
  <Slides>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Motiv Office</vt:lpstr>
      <vt:lpstr>Východní slovanské jazyky</vt:lpstr>
      <vt:lpstr>Praslovanské souhláskové skupiny </vt:lpstr>
      <vt:lpstr>Praslovanské skupiny -er-, -or-, -el-, -ol-, mezi souhláskami daly tzv. plnohlasí</vt:lpstr>
      <vt:lpstr>Vokál e - na začátku slova se změnil na o- (rus. oseň, ozero).</vt:lpstr>
      <vt:lpstr>Ruština zachovala fonologický volný a pohyblivý přízvuk (přízvuk síly), který</vt:lpstr>
      <vt:lpstr>Akání spočívá v tom, že v slabikách před přízvukem se nerozlišuje původní a o, </vt:lpstr>
      <vt:lpstr>Veláry k g ch alternují v dat. - lok.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Východní slovanské jazyky</dc:title>
  <dc:creator>valentaz</dc:creator>
  <cp:lastModifiedBy>valentaz</cp:lastModifiedBy>
  <cp:revision>36</cp:revision>
  <dcterms:created xsi:type="dcterms:W3CDTF">2015-09-18T11:15:41Z</dcterms:created>
  <dcterms:modified xsi:type="dcterms:W3CDTF">2019-10-01T07:10:18Z</dcterms:modified>
</cp:coreProperties>
</file>