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1098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Kliknutím lze upravit styl.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cs-CZ" altLang="cs-CZ" noProof="0" smtClean="0"/>
              <a:t>Kliknutím lze upravit styl předlohy.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427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2879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2879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69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45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74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2057400"/>
            <a:ext cx="38862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862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647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307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8339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43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5423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644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38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Po kliknutí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057400"/>
            <a:ext cx="7924800" cy="406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Po kliknutí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A93CCA30-28DC-45F6-B273-3C28BE1B74C5}" type="datetimeFigureOut">
              <a:rPr lang="cs-CZ" smtClean="0"/>
              <a:t>6.10.2020</a:t>
            </a:fld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AA8274C6-BA90-4FAB-B351-8FC1C719ADCE}" type="slidenum">
              <a:rPr lang="cs-CZ" smtClean="0"/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aliteratura.cz/dok/mmoderny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a902706.us.archive.org/10/items/modernrevueprol03unkngoog/modernrevueprol03unkngoog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leriekocka.cz/reprodukce-impresionismus-impression-1870/000018-reprodukce-impresionismus-impression-1870l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gitalniknihovna.cz/mzk/view/uuid:b6ee911e-d6b6-4042-83e9-d31b9a7185e0?page=uuid:39a63e50-b9d4-40b3-b1dc-f278eaf3699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Symbolismu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Dekadenc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Česká moderna a Moderní revue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Proměna literatury? – nebo proměna celé společnosti? =emancipace českého národa v kontextu evropském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5884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Naturalismus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-zejména v próze (V. Mrštík, J. K. </a:t>
            </a:r>
            <a:r>
              <a:rPr lang="cs-CZ" dirty="0" err="1" smtClean="0"/>
              <a:t>Šlejhar</a:t>
            </a:r>
            <a:r>
              <a:rPr lang="cs-CZ" dirty="0" smtClean="0"/>
              <a:t> /novela Kuře melancholik/, K. M. Čapek-Chod /novela Kašpar Lén mstitel/)</a:t>
            </a:r>
          </a:p>
          <a:p>
            <a:r>
              <a:rPr lang="cs-CZ" smtClean="0"/>
              <a:t>https://cs.wikipedia.org/wiki/Naturalismus_(literatura)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3902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četba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J. Zeyer: El </a:t>
            </a:r>
            <a:r>
              <a:rPr lang="cs-CZ" dirty="0" err="1" smtClean="0"/>
              <a:t>Cristo</a:t>
            </a:r>
            <a:r>
              <a:rPr lang="cs-CZ" dirty="0" smtClean="0"/>
              <a:t> de la Luz</a:t>
            </a:r>
          </a:p>
          <a:p>
            <a:r>
              <a:rPr lang="cs-CZ" dirty="0" smtClean="0"/>
              <a:t>J. Karásek ze Lvovic: </a:t>
            </a:r>
            <a:r>
              <a:rPr lang="cs-CZ" dirty="0" err="1" smtClean="0"/>
              <a:t>Genenda</a:t>
            </a:r>
            <a:endParaRPr lang="cs-CZ" dirty="0" smtClean="0"/>
          </a:p>
          <a:p>
            <a:r>
              <a:rPr lang="cs-CZ" dirty="0" smtClean="0"/>
              <a:t>H. G. </a:t>
            </a:r>
            <a:r>
              <a:rPr lang="cs-CZ" dirty="0" err="1" smtClean="0"/>
              <a:t>Schauer</a:t>
            </a:r>
            <a:r>
              <a:rPr lang="cs-CZ" dirty="0" smtClean="0"/>
              <a:t>: Naše dvě otázky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6600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 ke studiu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Zamyslete se na </a:t>
            </a:r>
            <a:r>
              <a:rPr lang="cs-CZ" dirty="0" err="1" smtClean="0"/>
              <a:t>Schauerovým</a:t>
            </a:r>
            <a:r>
              <a:rPr lang="cs-CZ" dirty="0" smtClean="0"/>
              <a:t> textem i nad tím, co je z něj (stále) aktuální: Které dvě otázky pokládá na počátku modernismu </a:t>
            </a:r>
            <a:r>
              <a:rPr lang="cs-CZ" dirty="0" err="1" smtClean="0"/>
              <a:t>Schauer</a:t>
            </a:r>
            <a:r>
              <a:rPr lang="cs-CZ" dirty="0" smtClean="0"/>
              <a:t> pro českou kulturu (a český národ) za nejpodstatnější? Jak pohlíží na úsilí předchozích epoch?</a:t>
            </a:r>
          </a:p>
          <a:p>
            <a:r>
              <a:rPr lang="cs-CZ" sz="2400" dirty="0" smtClean="0"/>
              <a:t>2. Ke kterému uměleckému směru řadíme Zeyera – a ke kterému Karáska? Srovnáme-li jejich novely, můžeme říci</a:t>
            </a:r>
            <a:r>
              <a:rPr lang="cs-CZ" sz="2400" smtClean="0"/>
              <a:t>, co </a:t>
            </a:r>
            <a:r>
              <a:rPr lang="cs-CZ" sz="2400" dirty="0" smtClean="0"/>
              <a:t>mají společného?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98706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H. G. </a:t>
            </a:r>
            <a:r>
              <a:rPr lang="cs-CZ" dirty="0" err="1" smtClean="0"/>
              <a:t>Schauer</a:t>
            </a:r>
            <a:r>
              <a:rPr lang="cs-CZ" dirty="0" smtClean="0"/>
              <a:t> a T. G. Masaryk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Naše dvě otázky =nesamozřejmost národního bytí; tedy také kultury</a:t>
            </a:r>
          </a:p>
          <a:p>
            <a:r>
              <a:rPr lang="cs-CZ" dirty="0" smtClean="0"/>
              <a:t>Národní tradici ani přítomnost nelze postavit na lži</a:t>
            </a:r>
          </a:p>
          <a:p>
            <a:r>
              <a:rPr lang="cs-CZ" dirty="0" smtClean="0"/>
              <a:t>=tedy také literatura nemá posluhovat národním potřebám, ale má být především sama sebou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160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Ruchovci, lumírovci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=směr národní x kosmopolitní; realismus </a:t>
            </a:r>
            <a:r>
              <a:rPr lang="cs-CZ" i="1" dirty="0" smtClean="0"/>
              <a:t>ideální </a:t>
            </a:r>
            <a:r>
              <a:rPr lang="cs-CZ" dirty="0" smtClean="0"/>
              <a:t>x realismus </a:t>
            </a:r>
            <a:r>
              <a:rPr lang="cs-CZ" i="1" dirty="0" smtClean="0"/>
              <a:t>kritický</a:t>
            </a:r>
            <a:r>
              <a:rPr lang="cs-CZ" dirty="0" smtClean="0"/>
              <a:t> (ale neplatí to bezezbytku)</a:t>
            </a:r>
          </a:p>
          <a:p>
            <a:r>
              <a:rPr lang="cs-CZ" dirty="0" smtClean="0"/>
              <a:t>Vrchlický jako prostředkovatel francouzské literatury (včetně „prokletých básníků“)</a:t>
            </a:r>
          </a:p>
          <a:p>
            <a:r>
              <a:rPr lang="cs-CZ" dirty="0" smtClean="0"/>
              <a:t>Zeyer jako předchůdce modernistů („obnovené obrazy“)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332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Česká moderna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Manifest české moderny: </a:t>
            </a:r>
            <a:r>
              <a:rPr lang="cs-CZ" dirty="0" smtClean="0">
                <a:hlinkClick r:id="rId2"/>
              </a:rPr>
              <a:t>http://www.ceskaliteratura.cz/dok/mmoderny.htm</a:t>
            </a:r>
            <a:endParaRPr lang="cs-CZ" dirty="0" smtClean="0"/>
          </a:p>
          <a:p>
            <a:r>
              <a:rPr lang="cs-CZ" dirty="0" smtClean="0"/>
              <a:t>=představitelé různých uměleckých směrů (realismu, impresionismu, symbolismu, dekadence, naturalismu), žánrů, dokonce různých oborů lidské činnosti (včetně politiků)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5636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Moderní revue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https://ia902706.us.archive.org/10/items/modernrevueprol03unkngoog/modernrevueprol03unkngoog.pdf</a:t>
            </a:r>
            <a:endParaRPr lang="cs-CZ" dirty="0" smtClean="0"/>
          </a:p>
          <a:p>
            <a:r>
              <a:rPr lang="cs-CZ" dirty="0" smtClean="0"/>
              <a:t>Orgán české dekadence</a:t>
            </a:r>
          </a:p>
          <a:p>
            <a:r>
              <a:rPr lang="cs-CZ" dirty="0" smtClean="0"/>
              <a:t>Arnošt Procházka; Jiří Karásek ze Lvovic; Karel Hlaváček (druhá generace: Miloš </a:t>
            </a:r>
            <a:r>
              <a:rPr lang="cs-CZ" dirty="0" err="1" smtClean="0"/>
              <a:t>Marten</a:t>
            </a:r>
            <a:r>
              <a:rPr lang="cs-CZ" dirty="0" smtClean="0"/>
              <a:t>, Arthur </a:t>
            </a:r>
            <a:r>
              <a:rPr lang="cs-CZ" dirty="0" err="1" smtClean="0"/>
              <a:t>Breisky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0677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Impresionismus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Výtvarné umění: </a:t>
            </a:r>
            <a:r>
              <a:rPr lang="cs-CZ" dirty="0" smtClean="0">
                <a:hlinkClick r:id="rId2"/>
              </a:rPr>
              <a:t>http://www.galeriekocka.cz/reprodukce-impresionismus-impression-1870/000018-reprodukce-impresionismus-impression-1870l.jpg</a:t>
            </a:r>
            <a:endParaRPr lang="cs-CZ" dirty="0" smtClean="0"/>
          </a:p>
          <a:p>
            <a:r>
              <a:rPr lang="cs-CZ" dirty="0" smtClean="0"/>
              <a:t>Hudba: např. Josef Suk</a:t>
            </a:r>
          </a:p>
          <a:p>
            <a:r>
              <a:rPr lang="cs-CZ" dirty="0" smtClean="0"/>
              <a:t>Literatura: A. Sova , F. Šrámek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0859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A. Sova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http://www.digitalniknihovna.cz/mzk/view/uuid:b6ee911e-d6b6-4042-83e9-d31b9a7185e0?page=uuid:39a63e50-b9d4-40b3-b1dc-f278eaf3699e</a:t>
            </a:r>
            <a:endParaRPr lang="cs-CZ" dirty="0" smtClean="0"/>
          </a:p>
          <a:p>
            <a:r>
              <a:rPr lang="cs-CZ" dirty="0" smtClean="0"/>
              <a:t>S. 55 – typicky impresionistická báseň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1542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symbolismus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O. Březina – viz ukázka</a:t>
            </a:r>
          </a:p>
          <a:p>
            <a:r>
              <a:rPr lang="cs-CZ" dirty="0" smtClean="0">
                <a:hlinkClick r:id="rId2"/>
              </a:rPr>
              <a:t>https://cs.wikipedia.org/wiki/Symbolismus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5121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</a:t>
            </a:r>
            <a:r>
              <a:rPr lang="cs-CZ" dirty="0" smtClean="0"/>
              <a:t>ekadence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Procházka, Jiří Karásek ze Lvovic, Karel Hlaváček – viz ukázka</a:t>
            </a:r>
          </a:p>
          <a:p>
            <a:r>
              <a:rPr lang="cs-CZ" dirty="0" smtClean="0">
                <a:hlinkClick r:id="rId2"/>
              </a:rPr>
              <a:t>https://cs.wikipedia.org/wiki/Dekadence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7309980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 návrhu Představení">
  <a:themeElements>
    <a:clrScheme name="Motiv systému Office 13">
      <a:dk1>
        <a:srgbClr val="808080"/>
      </a:dk1>
      <a:lt1>
        <a:srgbClr val="FFFFFF"/>
      </a:lt1>
      <a:dk2>
        <a:srgbClr val="5E2420"/>
      </a:dk2>
      <a:lt2>
        <a:srgbClr val="FFFFFF"/>
      </a:lt2>
      <a:accent1>
        <a:srgbClr val="D29F29"/>
      </a:accent1>
      <a:accent2>
        <a:srgbClr val="C04527"/>
      </a:accent2>
      <a:accent3>
        <a:srgbClr val="B6ACAB"/>
      </a:accent3>
      <a:accent4>
        <a:srgbClr val="DADADA"/>
      </a:accent4>
      <a:accent5>
        <a:srgbClr val="E5CDAC"/>
      </a:accent5>
      <a:accent6>
        <a:srgbClr val="AE3E22"/>
      </a:accent6>
      <a:hlink>
        <a:srgbClr val="B89749"/>
      </a:hlink>
      <a:folHlink>
        <a:srgbClr val="B58346"/>
      </a:folHlink>
    </a:clrScheme>
    <a:fontScheme name="Motiv systému Offic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13">
        <a:dk1>
          <a:srgbClr val="808080"/>
        </a:dk1>
        <a:lt1>
          <a:srgbClr val="FFFFFF"/>
        </a:lt1>
        <a:dk2>
          <a:srgbClr val="5E2420"/>
        </a:dk2>
        <a:lt2>
          <a:srgbClr val="FFFFFF"/>
        </a:lt2>
        <a:accent1>
          <a:srgbClr val="D29F29"/>
        </a:accent1>
        <a:accent2>
          <a:srgbClr val="C04527"/>
        </a:accent2>
        <a:accent3>
          <a:srgbClr val="B6ACAB"/>
        </a:accent3>
        <a:accent4>
          <a:srgbClr val="DADADA"/>
        </a:accent4>
        <a:accent5>
          <a:srgbClr val="E5CDAC"/>
        </a:accent5>
        <a:accent6>
          <a:srgbClr val="AE3E22"/>
        </a:accent6>
        <a:hlink>
          <a:srgbClr val="B89749"/>
        </a:hlink>
        <a:folHlink>
          <a:srgbClr val="B5834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14">
        <a:dk1>
          <a:srgbClr val="5C1F00"/>
        </a:dk1>
        <a:lt1>
          <a:srgbClr val="FFFFFF"/>
        </a:lt1>
        <a:dk2>
          <a:srgbClr val="5E2420"/>
        </a:dk2>
        <a:lt2>
          <a:srgbClr val="FFFFFF"/>
        </a:lt2>
        <a:accent1>
          <a:srgbClr val="713E39"/>
        </a:accent1>
        <a:accent2>
          <a:srgbClr val="BE7960"/>
        </a:accent2>
        <a:accent3>
          <a:srgbClr val="B6ACAB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370</Words>
  <Application>Microsoft Office PowerPoint</Application>
  <PresentationFormat>Předvádění na obrazovce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Šablona návrhu Představení</vt:lpstr>
      <vt:lpstr>Česká moderna a Moderní revue</vt:lpstr>
      <vt:lpstr>H. G. Schauer a T. G. Masaryk</vt:lpstr>
      <vt:lpstr>Ruchovci, lumírovci</vt:lpstr>
      <vt:lpstr>Česká moderna</vt:lpstr>
      <vt:lpstr>Moderní revue</vt:lpstr>
      <vt:lpstr>Impresionismus</vt:lpstr>
      <vt:lpstr>A. Sova</vt:lpstr>
      <vt:lpstr>symbolismus</vt:lpstr>
      <vt:lpstr>Dekadence</vt:lpstr>
      <vt:lpstr>Naturalismus</vt:lpstr>
      <vt:lpstr>Doporučená četba</vt:lpstr>
      <vt:lpstr>Úkoly ke studiu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Česká moderna a Moderní revue</dc:title>
  <dc:creator>haraki</dc:creator>
  <cp:lastModifiedBy>haraki</cp:lastModifiedBy>
  <cp:revision>5</cp:revision>
  <dcterms:created xsi:type="dcterms:W3CDTF">2018-09-26T16:26:05Z</dcterms:created>
  <dcterms:modified xsi:type="dcterms:W3CDTF">2020-10-06T13:32:22Z</dcterms:modified>
</cp:coreProperties>
</file>