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0" r:id="rId3"/>
    <p:sldId id="311" r:id="rId4"/>
    <p:sldId id="312" r:id="rId5"/>
    <p:sldId id="313" r:id="rId6"/>
    <p:sldId id="314" r:id="rId7"/>
    <p:sldId id="316" r:id="rId8"/>
    <p:sldId id="315" r:id="rId9"/>
    <p:sldId id="257" r:id="rId10"/>
    <p:sldId id="259" r:id="rId11"/>
    <p:sldId id="261" r:id="rId12"/>
    <p:sldId id="262" r:id="rId13"/>
    <p:sldId id="263" r:id="rId14"/>
    <p:sldId id="317" r:id="rId15"/>
    <p:sldId id="268" r:id="rId16"/>
    <p:sldId id="270" r:id="rId17"/>
    <p:sldId id="318" r:id="rId18"/>
    <p:sldId id="272" r:id="rId19"/>
    <p:sldId id="274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331" r:id="rId33"/>
    <p:sldId id="332" r:id="rId34"/>
    <p:sldId id="333" r:id="rId35"/>
    <p:sldId id="334" r:id="rId36"/>
    <p:sldId id="335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43" r:id="rId45"/>
    <p:sldId id="344" r:id="rId46"/>
    <p:sldId id="345" r:id="rId47"/>
    <p:sldId id="275" r:id="rId4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0CD6B3-9491-46BF-8B1A-0BA8D97DE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1C0FAD4-83E7-4F5C-9987-EF911D0332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F73E90-7D9D-407E-B819-D3F3CC4B9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244386-88AE-45E9-A0A5-EA800C2CF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A63B65-3C5C-47B5-9B75-00C338004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692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318D10-A45C-454B-B7CA-BA0859D6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DA0C689-D68A-466A-B74D-59BF37DFB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8565F8-8887-41AE-A857-F22941BAF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905F8A4-468B-47E2-BF7F-6BD69466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553ED3A-5321-40F8-9EB0-A704D693D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285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3BCA7B2-41A0-45E9-BA60-A5FA63BF4A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39173AF-5EB0-4402-B7BC-6E16192FF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D46BF-F333-4593-8B7B-2D7F78E0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155AFD-47E5-4732-B352-520DCD3A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B492B5E-4D13-4493-B421-DA2B59632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639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2C27C8-8CDA-4E66-B8E9-334D80CC3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A4DE27-D082-4E6E-923E-59877E0CC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6E5922-588C-439E-BEE7-4FB35D738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A0276E4-A0A4-452F-A235-5D6A90B5E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9BF726-8E87-4620-B3E8-B2297975F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8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C9ABE-44CB-41B4-93E9-06E09D7F0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C5A7671-5216-4602-BEDA-C30659CB8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80FAE2-1F0B-4241-A144-460A4DBDC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A423C0-D227-4A43-8C88-33E4C727B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82E828-7669-47DA-B44E-517FA722C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695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8ADEB3-6E55-4E54-A1A4-1B7DC9AE1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CCD32C-62F4-42B6-B5B2-CF08FB2B4F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8B7456E-6567-4117-967D-F3B735F58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F8EF613-A644-4BD7-8550-DBEEDC30A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89325E7-F028-4C95-989A-5FBA49A4B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849432B-A836-4A14-A0D6-7152EA9ED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732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820C1E-9406-48BF-AF6E-5EAE9CCA8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7D1924A-71CD-4D1B-BF36-DF8676A7D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C46C2B9-76EA-4F3C-8A75-34CBFD899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D6C1717-1B91-4256-BB39-730AFB719C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6A3ADEF-E76D-489E-891D-917F91CDE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59793D-22A8-4224-9A11-68D782721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2B9A315-9F03-4B60-9A3A-FE8099E5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829B69F-68B4-40DC-9012-EADFC3915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72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9EF6A3-4C88-4611-A1BB-F70C77C26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FE8CC29-37A7-4D77-87F9-98C178E47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0DD32A5-1AEE-4747-8056-C27A9413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188B5F-B45C-4537-8A02-90D84A4D4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160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92FABFD-81D1-4166-ADC4-B1F4AB835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7A992AF-093E-4B33-9788-201F93F45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E72CBFC-165A-4788-B015-33C1C6FA2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492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2BEA2C-9670-4D83-BDAE-A9A3561F5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6BDF26-AC6B-441B-B580-B71885EE7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B655418-2918-45A3-8B58-CACCA4ECC9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E732C75-12BC-4928-96C3-FF8C279B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2B6FE3A-10A9-460D-BAEA-71A5B696C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A77B8A0-D5AD-402C-93F8-28A9CA691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632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7230AC-2B0D-4B2B-886E-3F742ED7F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881EE27-4A3E-4CF4-8723-86F95A6401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74E1B93-3191-4B2B-86B1-A6811BB1E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379BA12-1C66-4A59-BE46-E899F0FC1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28563D-D9D8-4F04-BC03-B98F0E9B8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9C9AB6E-E8A0-459B-80D6-0B6AE832F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610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A47C729-2980-4043-846C-6D2590395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5ACBE0C-1142-4E4D-9F57-CA54D029B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B92E6A-A9A6-4FEB-AE1F-86C9D9794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2F07A-F67E-4206-AFC7-78B098629AE8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88CA2D-5ABB-406F-A278-DAD450282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88DE45-CCAA-47D3-8F13-A8A08AAFFA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10E40-C85A-410E-9460-1ED6961FC1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062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tabazeknih.cz/zivotopis/vitezslav-rzounek-4569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asociacespisovatelu.cz/" TargetMode="External"/><Relationship Id="rId2" Type="http://schemas.openxmlformats.org/officeDocument/2006/relationships/hyperlink" Target="http://www.obecspisovatelu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niespisovatelu.cz/" TargetMode="External"/><Relationship Id="rId4" Type="http://schemas.openxmlformats.org/officeDocument/2006/relationships/hyperlink" Target="https://www.penklub.net/home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cl.cas.cz/cs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zechlit.cz/cz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smak.cz/" TargetMode="External"/><Relationship Id="rId2" Type="http://schemas.openxmlformats.org/officeDocument/2006/relationships/hyperlink" Target="http://www.totem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etrmusilek.cz/" TargetMode="External"/><Relationship Id="rId4" Type="http://schemas.openxmlformats.org/officeDocument/2006/relationships/hyperlink" Target="http://www.dobraadresa.cz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iteratura.cz/" TargetMode="External"/><Relationship Id="rId2" Type="http://schemas.openxmlformats.org/officeDocument/2006/relationships/hyperlink" Target="https://www.kulturni-noviny.cz/nezavisle-vydavatelske-a-medialni-druzstvo/rubriky/rubriky-v-kulturnich-novinach/kultura-a-umeni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ulptureartgallery.com/shop/images/nene10125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>
            <a:extLst>
              <a:ext uri="{FF2B5EF4-FFF2-40B4-BE49-F238E27FC236}">
                <a16:creationId xmlns:a16="http://schemas.microsoft.com/office/drawing/2014/main" id="{3575DF3D-DF3D-41E6-9DB7-9BAB74A04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4431" y="1614971"/>
            <a:ext cx="9863138" cy="2387600"/>
          </a:xfrm>
        </p:spPr>
        <p:txBody>
          <a:bodyPr>
            <a:noAutofit/>
          </a:bodyPr>
          <a:lstStyle/>
          <a:p>
            <a:pPr eaLnBrk="1" hangingPunct="1"/>
            <a:r>
              <a:rPr lang="cs-CZ" altLang="cs-CZ" b="1" dirty="0" smtClean="0"/>
              <a:t>Přednášky k předmětu:Současná </a:t>
            </a:r>
            <a:r>
              <a:rPr lang="cs-CZ" altLang="cs-CZ" b="1" dirty="0"/>
              <a:t>česká literatura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323" y="4200041"/>
            <a:ext cx="1777923" cy="12445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31C20F-6E6E-447B-97EF-A3DB08002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4325"/>
            <a:ext cx="12192000" cy="1325563"/>
          </a:xfrm>
          <a:solidFill>
            <a:srgbClr val="FF3399"/>
          </a:solidFill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/>
            </a:r>
            <a:br>
              <a:rPr lang="cs-CZ" dirty="0"/>
            </a:br>
            <a:r>
              <a:rPr lang="cs-CZ" b="1" dirty="0" smtClean="0"/>
              <a:t>Oficiální literární tvorba v období normalizace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055FED-907B-43FF-ABFA-AA1C138F9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8538"/>
            <a:ext cx="10515600" cy="435133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 smtClean="0"/>
              <a:t>Oficiální autoři jsou zpravidla členy Svazu (československých / českých) spisovatelů, mohou se cele věnovat spis. profesi; za niž získávají (i finančně honorované) tituly zasloužilý, </a:t>
            </a:r>
            <a:r>
              <a:rPr lang="cs-CZ" dirty="0"/>
              <a:t>národní umělec; 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Vydávají (za nemalé honoráře) v oficiálních nakladatelstvích, jejich texty jsou (často s ideologickým </a:t>
            </a:r>
            <a:r>
              <a:rPr lang="cs-CZ" dirty="0" err="1" smtClean="0"/>
              <a:t>podkresem</a:t>
            </a:r>
            <a:r>
              <a:rPr lang="cs-CZ" dirty="0" smtClean="0"/>
              <a:t>) recenzovány v oficiálních médiích nebo kulturních rubrikách </a:t>
            </a:r>
            <a:r>
              <a:rPr lang="cs-CZ" dirty="0"/>
              <a:t>denního tisku</a:t>
            </a:r>
          </a:p>
          <a:p>
            <a:pPr>
              <a:defRPr/>
            </a:pPr>
            <a:r>
              <a:rPr lang="cs-CZ" dirty="0" smtClean="0"/>
              <a:t>Normalizace zasahuje také akademickou sféru; modelovým příkladem je: V</a:t>
            </a:r>
            <a:r>
              <a:rPr lang="cs-CZ" dirty="0"/>
              <a:t>. </a:t>
            </a:r>
            <a:r>
              <a:rPr lang="cs-CZ" dirty="0" err="1" smtClean="0"/>
              <a:t>Rzounek</a:t>
            </a:r>
            <a:r>
              <a:rPr lang="cs-CZ" dirty="0" smtClean="0"/>
              <a:t>: </a:t>
            </a:r>
            <a:r>
              <a:rPr lang="cs-CZ" dirty="0">
                <a:hlinkClick r:id="rId2"/>
              </a:rPr>
              <a:t>https://www.databazeknih.cz/zivotopis/vitezslav-rzounek-45697</a:t>
            </a:r>
            <a:endParaRPr lang="cs-CZ" dirty="0"/>
          </a:p>
          <a:p>
            <a:pPr>
              <a:defRPr/>
            </a:pPr>
            <a:r>
              <a:rPr lang="cs-CZ" dirty="0"/>
              <a:t>I mezi spisovateli byli agenti </a:t>
            </a:r>
            <a:r>
              <a:rPr lang="cs-CZ" dirty="0" err="1"/>
              <a:t>StB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AD1C9B-12BC-456A-A673-764BCD639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rgbClr val="FF3399"/>
          </a:solidFill>
        </p:spPr>
        <p:txBody>
          <a:bodyPr rtlCol="0">
            <a:normAutofit fontScale="90000"/>
          </a:bodyPr>
          <a:lstStyle/>
          <a:p>
            <a:pPr algn="ctr">
              <a:defRPr/>
            </a:pP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Samizdat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762867-3B9A-4ECE-8A59-4F0F60235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Vznik „paralelních polis</a:t>
            </a:r>
            <a:r>
              <a:rPr lang="cs-CZ" dirty="0" smtClean="0"/>
              <a:t>“, nezávislých nakladatelství (např. Vaculíkovy Petlice)</a:t>
            </a:r>
            <a:endParaRPr lang="cs-CZ" dirty="0"/>
          </a:p>
          <a:p>
            <a:pPr>
              <a:defRPr/>
            </a:pPr>
            <a:r>
              <a:rPr lang="cs-CZ" dirty="0"/>
              <a:t>Napojení na kulturní exil</a:t>
            </a:r>
          </a:p>
          <a:p>
            <a:pPr>
              <a:defRPr/>
            </a:pPr>
            <a:r>
              <a:rPr lang="cs-CZ" dirty="0"/>
              <a:t>Různá míra odporu, rezistence, přizpůsobení se podmínkám</a:t>
            </a:r>
          </a:p>
          <a:p>
            <a:pPr>
              <a:defRPr/>
            </a:pPr>
            <a:r>
              <a:rPr lang="cs-CZ" dirty="0"/>
              <a:t>1976 – Helsinská mírová konference – vznik Charty 77</a:t>
            </a:r>
          </a:p>
          <a:p>
            <a:pPr>
              <a:defRPr/>
            </a:pPr>
            <a:r>
              <a:rPr lang="cs-CZ" dirty="0"/>
              <a:t>Co to byl tzv. underground</a:t>
            </a:r>
          </a:p>
          <a:p>
            <a:pPr>
              <a:defRPr/>
            </a:pPr>
            <a:r>
              <a:rPr lang="cs-CZ" dirty="0"/>
              <a:t>Samizdatové edice – V. Havel, L. Vaculík, J. Kolář, M. Uhde a další</a:t>
            </a:r>
          </a:p>
          <a:p>
            <a:pPr>
              <a:defRPr/>
            </a:pPr>
            <a:r>
              <a:rPr lang="cs-CZ" dirty="0"/>
              <a:t>+ taky: bytové divadlo, Nezávislý videožurnál</a:t>
            </a:r>
            <a:r>
              <a:rPr lang="cs-CZ" dirty="0" smtClean="0"/>
              <a:t>, písničkáři (Šafrán), </a:t>
            </a:r>
            <a:r>
              <a:rPr lang="cs-CZ" dirty="0"/>
              <a:t>Jazzová sekce, Sekce mladé hudby apod.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>
            <a:extLst>
              <a:ext uri="{FF2B5EF4-FFF2-40B4-BE49-F238E27FC236}">
                <a16:creationId xmlns:a16="http://schemas.microsoft.com/office/drawing/2014/main" id="{F4234F52-D65D-4CCE-B5C0-8B3CBC2EB40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pPr algn="ctr" eaLnBrk="1" hangingPunct="1"/>
            <a:r>
              <a:rPr lang="cs-CZ" altLang="cs-CZ" b="1" dirty="0"/>
              <a:t>Literární exil</a:t>
            </a:r>
          </a:p>
        </p:txBody>
      </p:sp>
      <p:sp>
        <p:nvSpPr>
          <p:cNvPr id="8195" name="Zástupný symbol pro obsah 2">
            <a:extLst>
              <a:ext uri="{FF2B5EF4-FFF2-40B4-BE49-F238E27FC236}">
                <a16:creationId xmlns:a16="http://schemas.microsoft.com/office/drawing/2014/main" id="{0DE2C238-0725-4CE6-9238-C6E4B84D4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6287"/>
            <a:ext cx="10515600" cy="4351338"/>
          </a:xfrm>
        </p:spPr>
        <p:txBody>
          <a:bodyPr/>
          <a:lstStyle/>
          <a:p>
            <a:pPr eaLnBrk="1" hangingPunct="1"/>
            <a:r>
              <a:rPr lang="cs-CZ" altLang="cs-CZ" dirty="0" smtClean="0"/>
              <a:t>Spisovatelé od nás odcházejí po </a:t>
            </a:r>
            <a:r>
              <a:rPr lang="cs-CZ" altLang="cs-CZ" dirty="0"/>
              <a:t>r. 1939, 1948, 1968</a:t>
            </a:r>
            <a:r>
              <a:rPr lang="cs-CZ" altLang="cs-CZ" dirty="0" smtClean="0"/>
              <a:t>… (…a také později; například Milan Kundera až v roce 1975).  Různé jsou </a:t>
            </a:r>
            <a:r>
              <a:rPr lang="cs-CZ" altLang="cs-CZ" dirty="0"/>
              <a:t>příčiny, podmínky, publikační možnosti; rozličné publikum</a:t>
            </a:r>
          </a:p>
          <a:p>
            <a:pPr eaLnBrk="1" hangingPunct="1"/>
            <a:r>
              <a:rPr lang="cs-CZ" altLang="cs-CZ" dirty="0"/>
              <a:t>Exilová nakladatelství po roce 1968 – manželé Škvorečtí, A. Tomský, D. </a:t>
            </a:r>
            <a:r>
              <a:rPr lang="cs-CZ" altLang="cs-CZ" dirty="0" err="1"/>
              <a:t>Strož</a:t>
            </a:r>
            <a:r>
              <a:rPr lang="cs-CZ" altLang="cs-CZ" dirty="0"/>
              <a:t> a d.</a:t>
            </a:r>
          </a:p>
          <a:p>
            <a:pPr eaLnBrk="1" hangingPunct="1"/>
            <a:r>
              <a:rPr lang="cs-CZ" altLang="cs-CZ" dirty="0"/>
              <a:t>Exilové revue – Listy (J. Pelikán; „Čtení na léto“) + ale pokračuje Svědectví </a:t>
            </a:r>
            <a:r>
              <a:rPr lang="cs-CZ" altLang="cs-CZ" dirty="0" smtClean="0"/>
              <a:t>Tigridovo (už z let padesátých / jako tribuna poúnorové emigrace)</a:t>
            </a:r>
            <a:endParaRPr lang="cs-CZ" altLang="cs-CZ" dirty="0"/>
          </a:p>
          <a:p>
            <a:pPr eaLnBrk="1" hangingPunct="1"/>
            <a:r>
              <a:rPr lang="cs-CZ" altLang="cs-CZ" dirty="0"/>
              <a:t>Rozhlasové stanice: </a:t>
            </a:r>
            <a:r>
              <a:rPr lang="cs-CZ" altLang="cs-CZ" dirty="0" err="1"/>
              <a:t>VoA</a:t>
            </a:r>
            <a:r>
              <a:rPr lang="cs-CZ" altLang="cs-CZ" dirty="0"/>
              <a:t>, RFE a 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>
            <a:extLst>
              <a:ext uri="{FF2B5EF4-FFF2-40B4-BE49-F238E27FC236}">
                <a16:creationId xmlns:a16="http://schemas.microsoft.com/office/drawing/2014/main" id="{63821204-0BD3-4513-B803-040259AB5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rgbClr val="FF3399"/>
          </a:solidFill>
        </p:spPr>
        <p:txBody>
          <a:bodyPr/>
          <a:lstStyle/>
          <a:p>
            <a:pPr algn="ctr" eaLnBrk="1" hangingPunct="1"/>
            <a:r>
              <a:rPr lang="cs-CZ" altLang="cs-CZ" b="1" dirty="0"/>
              <a:t>Tzv. šedá zóna</a:t>
            </a:r>
          </a:p>
        </p:txBody>
      </p:sp>
      <p:sp>
        <p:nvSpPr>
          <p:cNvPr id="9219" name="Zástupný symbol pro obsah 2">
            <a:extLst>
              <a:ext uri="{FF2B5EF4-FFF2-40B4-BE49-F238E27FC236}">
                <a16:creationId xmlns:a16="http://schemas.microsoft.com/office/drawing/2014/main" id="{7E63FDBB-DCFC-4EC2-96A8-A644D1F0B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eaLnBrk="1" hangingPunct="1"/>
            <a:r>
              <a:rPr lang="cs-CZ" altLang="cs-CZ" dirty="0"/>
              <a:t>Literatura polooficiální – kde vydávána</a:t>
            </a:r>
            <a:r>
              <a:rPr lang="cs-CZ" altLang="cs-CZ" dirty="0" smtClean="0"/>
              <a:t>? …zájmové tisky, bibliofilie</a:t>
            </a:r>
            <a:endParaRPr lang="cs-CZ" altLang="cs-CZ" dirty="0"/>
          </a:p>
          <a:p>
            <a:pPr eaLnBrk="1" hangingPunct="1"/>
            <a:r>
              <a:rPr lang="cs-CZ" altLang="cs-CZ" dirty="0"/>
              <a:t>Rozličná míra „kolaborace“</a:t>
            </a:r>
          </a:p>
          <a:p>
            <a:pPr eaLnBrk="1" hangingPunct="1"/>
            <a:r>
              <a:rPr lang="cs-CZ" altLang="cs-CZ" dirty="0"/>
              <a:t>Jak bylo možno nezadat si a přitom uniknout kontrole</a:t>
            </a:r>
          </a:p>
          <a:p>
            <a:pPr eaLnBrk="1" hangingPunct="1"/>
            <a:r>
              <a:rPr lang="cs-CZ" altLang="cs-CZ" dirty="0" smtClean="0"/>
              <a:t>Takový Jaroslav </a:t>
            </a:r>
            <a:r>
              <a:rPr lang="cs-CZ" altLang="cs-CZ" dirty="0"/>
              <a:t>Seifert </a:t>
            </a:r>
            <a:r>
              <a:rPr lang="cs-CZ" altLang="cs-CZ" dirty="0" smtClean="0"/>
              <a:t> (v roce 1984 se stal prvním a zatím naším jediným nositelem Nobelovy ceny za literaturu) publikuje oficiálně doma (ne vše a ne hned), v samizdatu (je signatářem Charty 77) i v exilu – na jeho příkladu vizme, </a:t>
            </a:r>
            <a:r>
              <a:rPr lang="cs-CZ" altLang="cs-CZ" dirty="0"/>
              <a:t>kterak bylo lze patřit hned do </a:t>
            </a:r>
            <a:r>
              <a:rPr lang="cs-CZ" altLang="cs-CZ" dirty="0" smtClean="0"/>
              <a:t>několika rozličných skupin.</a:t>
            </a:r>
            <a:endParaRPr lang="cs-CZ" alt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>
            <a:normAutofit/>
          </a:bodyPr>
          <a:lstStyle/>
          <a:p>
            <a:r>
              <a:rPr lang="cs-CZ" dirty="0" smtClean="0"/>
              <a:t>Lekce třetí: Současná česká literatura, její základní rysy a institucionální zázemí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sz="3600" b="1" u="sng" dirty="0" smtClean="0"/>
              <a:t>Základní rysy (i problémy):</a:t>
            </a:r>
          </a:p>
          <a:p>
            <a:pPr>
              <a:defRPr/>
            </a:pPr>
            <a:r>
              <a:rPr lang="cs-CZ" sz="3600" dirty="0" smtClean="0"/>
              <a:t>Odstranění cenzury (x problematika mravnostní, politického extremismu /</a:t>
            </a:r>
            <a:r>
              <a:rPr lang="cs-CZ" sz="3600" dirty="0" err="1" smtClean="0"/>
              <a:t>Mein</a:t>
            </a:r>
            <a:r>
              <a:rPr lang="cs-CZ" sz="3600" dirty="0" smtClean="0"/>
              <a:t> </a:t>
            </a:r>
            <a:r>
              <a:rPr lang="cs-CZ" sz="3600" dirty="0" err="1" smtClean="0"/>
              <a:t>Kampf</a:t>
            </a:r>
            <a:r>
              <a:rPr lang="cs-CZ" sz="3600" dirty="0" smtClean="0"/>
              <a:t>/, ochrany osobnosti, plagiátorství)</a:t>
            </a:r>
          </a:p>
          <a:p>
            <a:pPr>
              <a:defRPr/>
            </a:pPr>
            <a:r>
              <a:rPr lang="cs-CZ" sz="3600" dirty="0" smtClean="0"/>
              <a:t>Konec politického vlivu na vznik a fungování literatury ale je tu i nebezpečí podceňování humanitních disciplin; problematika sponzorství apod.)</a:t>
            </a:r>
          </a:p>
          <a:p>
            <a:pPr>
              <a:defRPr/>
            </a:pPr>
            <a:r>
              <a:rPr lang="cs-CZ" sz="3600" dirty="0" smtClean="0"/>
              <a:t>Ze tří proudů české literatury jeden – ne všichni autoři se však vracejí i fyzicky, jejich dílo často vydáváno „na přeskáčku“, oni sami přijímaní s rozpaky (</a:t>
            </a:r>
            <a:r>
              <a:rPr lang="cs-CZ" sz="3600" dirty="0" err="1" smtClean="0"/>
              <a:t>nobelovská</a:t>
            </a:r>
            <a:r>
              <a:rPr lang="cs-CZ" sz="3600" dirty="0" smtClean="0"/>
              <a:t> kandidatura M. Kundery)</a:t>
            </a:r>
          </a:p>
          <a:p>
            <a:pPr>
              <a:defRPr/>
            </a:pPr>
            <a:r>
              <a:rPr lang="cs-CZ" sz="3600" dirty="0" smtClean="0"/>
              <a:t>Konec státního dohledu nad literaturou – neexistují „státní“ nakladatelství, časopisy x stát ale ovlivňuje kulturní politiku (zdanění knižních publikací a časopisů, granty a dotace), fungování knihoven, školství</a:t>
            </a:r>
          </a:p>
          <a:p>
            <a:pPr>
              <a:defRPr/>
            </a:pPr>
            <a:r>
              <a:rPr lang="cs-CZ" sz="3600" dirty="0" smtClean="0"/>
              <a:t>Návrat soukromého sektoru do knižního podnikání x sponzorství zatím nefunguje tak, jako je tomu na západ od našich hranic</a:t>
            </a:r>
          </a:p>
          <a:p>
            <a:pPr>
              <a:defRPr/>
            </a:pPr>
            <a:r>
              <a:rPr lang="cs-CZ" sz="3600" dirty="0" smtClean="0"/>
              <a:t>Existence „nových médií“ – pro literaturu jsou konkurencí, i pomocí (televize, video/</a:t>
            </a:r>
            <a:r>
              <a:rPr lang="cs-CZ" sz="3600" dirty="0" err="1" smtClean="0"/>
              <a:t>art</a:t>
            </a:r>
            <a:r>
              <a:rPr lang="cs-CZ" sz="3600" dirty="0" smtClean="0"/>
              <a:t>/, internet, mobilní sítě)</a:t>
            </a:r>
          </a:p>
          <a:p>
            <a:pPr>
              <a:defRPr/>
            </a:pPr>
            <a:r>
              <a:rPr lang="cs-CZ" sz="3600" dirty="0" smtClean="0"/>
              <a:t>Návaznost na tradice předchozích období (moderna, 1. republika, 60. léta) x ale: také jejich ne-úplné pochopení, uchopení = a z toho plynoucí </a:t>
            </a:r>
            <a:r>
              <a:rPr lang="cs-CZ" sz="3600" dirty="0" err="1" smtClean="0"/>
              <a:t>dealizace</a:t>
            </a:r>
            <a:endParaRPr lang="cs-CZ" sz="3600" dirty="0" smtClean="0"/>
          </a:p>
          <a:p>
            <a:pPr>
              <a:defRPr/>
            </a:pPr>
            <a:r>
              <a:rPr lang="cs-CZ" sz="3600" dirty="0" smtClean="0"/>
              <a:t>Opět – dohánění západní Evropy? Nebo spíše (po iluzích 60 let, a počátku 90. let XX. století) pravdivé vědomí, že i v evropském kontextu jsme literaturou minoritní?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EE9B68-DF0B-4AC1-BE1E-BEE321EE1D9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cs-CZ" b="1" dirty="0"/>
              <a:t>Institucionální proměna české </a:t>
            </a:r>
            <a:r>
              <a:rPr lang="cs-CZ" b="1" dirty="0" smtClean="0"/>
              <a:t>literatury </a:t>
            </a:r>
            <a:endParaRPr lang="cs-CZ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8330A6-4364-43B7-8D0F-2559F12AF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362"/>
            <a:ext cx="10515600" cy="4351338"/>
          </a:xfrm>
          <a:solidFill>
            <a:schemeClr val="bg1"/>
          </a:solidFill>
        </p:spPr>
        <p:txBody>
          <a:bodyPr rtlCol="0">
            <a:normAutofit fontScale="85000" lnSpcReduction="10000"/>
          </a:bodyPr>
          <a:lstStyle/>
          <a:p>
            <a:pPr>
              <a:defRPr/>
            </a:pPr>
            <a:r>
              <a:rPr lang="cs-CZ" dirty="0" smtClean="0"/>
              <a:t>Po listopadu 1989 zaniká Svaz československých(i českých) spisovatelů</a:t>
            </a:r>
          </a:p>
          <a:p>
            <a:pPr>
              <a:defRPr/>
            </a:pPr>
            <a:r>
              <a:rPr lang="cs-CZ" dirty="0" smtClean="0"/>
              <a:t>Místo něj vzniká Obec spisovatelů (jejíž členská základna po roce 2000 poklesá a aktivity jsou podvazovány nedostatkem </a:t>
            </a:r>
            <a:r>
              <a:rPr lang="cs-CZ" dirty="0" err="1" smtClean="0"/>
              <a:t>finací</a:t>
            </a:r>
            <a:r>
              <a:rPr lang="cs-CZ" dirty="0" smtClean="0"/>
              <a:t>): </a:t>
            </a:r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obecspisovatelu.cz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Pro nespokojenost s aktivitami Obce i jejím vedením vzniká (zejména z řad mladších, také v zahraničí vydávajících tvůrců ve druhé dekádě nového tisíciletí Asociace spisovatelů): </a:t>
            </a:r>
            <a:r>
              <a:rPr lang="cs-CZ" dirty="0" smtClean="0">
                <a:hlinkClick r:id="rId3"/>
              </a:rPr>
              <a:t>http://asociacespisovatelu.cz</a:t>
            </a:r>
            <a:endParaRPr lang="cs-CZ" dirty="0"/>
          </a:p>
          <a:p>
            <a:pPr>
              <a:defRPr/>
            </a:pPr>
            <a:r>
              <a:rPr lang="cs-CZ" dirty="0"/>
              <a:t>Už před listopadem 1989 </a:t>
            </a:r>
            <a:r>
              <a:rPr lang="cs-CZ" dirty="0" smtClean="0"/>
              <a:t>je obnoveno České centrum Mezinárodního  PEN-klubu; jediné naší spisovatelské organizace s mezinárodním přesahem (sdružuje cca 300 našich nejvýznamnějších slovesných tvůrců): </a:t>
            </a:r>
            <a:r>
              <a:rPr lang="cs-CZ" dirty="0" smtClean="0">
                <a:hlinkClick r:id="rId4"/>
              </a:rPr>
              <a:t>https://www.penklub.net/home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K aktivitám normalizačního Svazu českých spisovatelů se hlásí jediná explicitně politicky orientovaná spisovatelská organizace (výrazně levicového zaměření) - Unie spisovatelů: </a:t>
            </a:r>
            <a:r>
              <a:rPr lang="cs-CZ" dirty="0">
                <a:hlinkClick r:id="rId5"/>
              </a:rPr>
              <a:t>http://www.uniespisovatelu.cz/</a:t>
            </a:r>
            <a:endParaRPr lang="cs-CZ" dirty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>
            <a:extLst>
              <a:ext uri="{FF2B5EF4-FFF2-40B4-BE49-F238E27FC236}">
                <a16:creationId xmlns:a16="http://schemas.microsoft.com/office/drawing/2014/main" id="{329B73B4-A46F-40ED-B82F-5EFD1D4C17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pPr algn="ctr" eaLnBrk="1" hangingPunct="1"/>
            <a:r>
              <a:rPr lang="cs-CZ" altLang="cs-CZ" b="1" dirty="0"/>
              <a:t>Polistopadové změny ve školství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3094BA5-B7BC-4D43-BB3A-6D6031D6A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2788"/>
            <a:ext cx="10515600" cy="4351338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cs-CZ" dirty="0" smtClean="0"/>
              <a:t>Vedou k odideologizování </a:t>
            </a:r>
            <a:r>
              <a:rPr lang="cs-CZ" dirty="0"/>
              <a:t>výuky</a:t>
            </a:r>
          </a:p>
          <a:p>
            <a:pPr>
              <a:defRPr/>
            </a:pPr>
            <a:r>
              <a:rPr lang="cs-CZ" dirty="0" smtClean="0"/>
              <a:t>A také ke vzniku </a:t>
            </a:r>
            <a:r>
              <a:rPr lang="cs-CZ" dirty="0"/>
              <a:t>regionálních univerzit  (na nich: bohemistické katedry – s vlastními publikačními aktivitami)</a:t>
            </a:r>
          </a:p>
          <a:p>
            <a:r>
              <a:rPr lang="cs-CZ" dirty="0" smtClean="0"/>
              <a:t>Za pokus </a:t>
            </a:r>
            <a:r>
              <a:rPr lang="cs-CZ" dirty="0"/>
              <a:t>o nový výklad vývoje české literatury po roce </a:t>
            </a:r>
            <a:r>
              <a:rPr lang="cs-CZ" dirty="0" smtClean="0"/>
              <a:t>1945 lze pokládat zejména publikaci Pavla Janouška a kolektiv (zejména autorů z okruhu Ústavu pro českou literaturu AV ČR): </a:t>
            </a:r>
            <a:r>
              <a:rPr lang="cs-CZ" i="1" dirty="0" smtClean="0"/>
              <a:t>Dějiny české literatury 1945-1989.</a:t>
            </a:r>
            <a:r>
              <a:rPr lang="cs-CZ" dirty="0" smtClean="0"/>
              <a:t> Webové stránky Ústavu jsou významným zdrojem informací: </a:t>
            </a:r>
            <a:r>
              <a:rPr lang="cs-CZ" dirty="0" smtClean="0">
                <a:hlinkClick r:id="rId2"/>
              </a:rPr>
              <a:t>https://www.ucl.cas.cz/cs/</a:t>
            </a:r>
            <a:endParaRPr lang="cs-CZ" dirty="0" smtClean="0"/>
          </a:p>
          <a:p>
            <a:pPr>
              <a:buNone/>
              <a:defRPr/>
            </a:pPr>
            <a:r>
              <a:rPr lang="cs-CZ" dirty="0" smtClean="0"/>
              <a:t>   Na počátku nového tisíciletí se postupně rozvírá césura </a:t>
            </a:r>
            <a:r>
              <a:rPr lang="cs-CZ" dirty="0"/>
              <a:t>mezi „akademickým“ </a:t>
            </a:r>
            <a:r>
              <a:rPr lang="cs-CZ" dirty="0" smtClean="0"/>
              <a:t>diskursem výkladu literárního </a:t>
            </a:r>
            <a:r>
              <a:rPr lang="cs-CZ" smtClean="0"/>
              <a:t>textu a neakademickým </a:t>
            </a:r>
            <a:r>
              <a:rPr lang="cs-CZ" dirty="0" smtClean="0"/>
              <a:t>diskursem z pera slovesných tvůrců </a:t>
            </a:r>
            <a:r>
              <a:rPr lang="cs-CZ" dirty="0"/>
              <a:t>(ad Petr Král: </a:t>
            </a:r>
            <a:r>
              <a:rPr lang="cs-CZ" dirty="0" smtClean="0"/>
              <a:t>Vlastizrady; </a:t>
            </a:r>
            <a:r>
              <a:rPr lang="cs-CZ" dirty="0"/>
              <a:t>interpretace literárních textů z pera Jana Štolby x Karla </a:t>
            </a:r>
            <a:r>
              <a:rPr lang="cs-CZ" dirty="0" err="1" smtClean="0"/>
              <a:t>Pioreckého</a:t>
            </a:r>
            <a:r>
              <a:rPr lang="cs-CZ" dirty="0" smtClean="0"/>
              <a:t> či </a:t>
            </a:r>
            <a:r>
              <a:rPr lang="cs-CZ" dirty="0"/>
              <a:t>Jiřího Trávníčka)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>
            <a:normAutofit fontScale="90000"/>
          </a:bodyPr>
          <a:lstStyle/>
          <a:p>
            <a:r>
              <a:rPr lang="cs-CZ" dirty="0" smtClean="0"/>
              <a:t>Jistým kritériem úspěšnosti autorů či aktuálního vnímání literatury mohou být literární ceny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Ministerstvo kultury „obhospodařuje“ Státní cenu za literaturu („Uděluje se autorovi k ohodnocení významného původního literárního díla vydaného v českém jazyce v daném roce nebo v roce předcházejícím. Státní cenu lze udělit rovněž k ohodnocení dosavadní literární tvorby.“) a Státní cenu za překladatelské dílo</a:t>
            </a:r>
          </a:p>
          <a:p>
            <a:r>
              <a:rPr lang="cs-CZ" dirty="0" smtClean="0"/>
              <a:t>Z </a:t>
            </a:r>
            <a:r>
              <a:rPr lang="cs-CZ" i="1" dirty="0" smtClean="0"/>
              <a:t>nestátních </a:t>
            </a:r>
            <a:r>
              <a:rPr lang="cs-CZ" dirty="0" smtClean="0"/>
              <a:t>cen má největší ohlas cena Magnesia litera; která se uděluje v několika kategoriích, mj. také jako Litera za prózu a Litera za poezii. Absolutní vítěz obdrží Magnesii literu spolu s finanční prémií.</a:t>
            </a:r>
          </a:p>
          <a:p>
            <a:r>
              <a:rPr lang="cs-CZ" dirty="0" smtClean="0"/>
              <a:t>Nejvýznamnějším ohodnocením mladých slovesných tvůrců je Cena Jiřího </a:t>
            </a:r>
            <a:r>
              <a:rPr lang="cs-CZ" dirty="0" err="1" smtClean="0"/>
              <a:t>Ortena</a:t>
            </a:r>
            <a:r>
              <a:rPr lang="cs-CZ" dirty="0" smtClean="0"/>
              <a:t>. Udílí se autorům, kteří v roce ocenění nepřesáhnou 30 let věku.</a:t>
            </a:r>
          </a:p>
          <a:p>
            <a:r>
              <a:rPr lang="cs-CZ" dirty="0" smtClean="0"/>
              <a:t>Z regionálních cen je významnou v Plzni udílená Cena Bohumila Polana: pro autora či dílo s vazbami k západu Čech.</a:t>
            </a:r>
          </a:p>
          <a:p>
            <a:r>
              <a:rPr lang="cs-CZ" dirty="0" smtClean="0"/>
              <a:t>Vítěze všech těchto soutěží vybírají nezávislé odborné poroty.</a:t>
            </a:r>
          </a:p>
          <a:p>
            <a:r>
              <a:rPr lang="cs-CZ" dirty="0" smtClean="0"/>
              <a:t>O nich – ale také o dalším literárním dění – se můžeme dočíst na oficiálním Portálu české literatury (určeném ovšem především zahraničním zájemcům): </a:t>
            </a:r>
            <a:r>
              <a:rPr lang="cs-CZ" dirty="0" smtClean="0">
                <a:hlinkClick r:id="rId2"/>
              </a:rPr>
              <a:t>https://www.czechlit.cz/cz/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AA13A-4F83-4DCE-B35B-79E6E888EE5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 rtlCol="0">
            <a:normAutofit fontScale="90000"/>
          </a:bodyPr>
          <a:lstStyle/>
          <a:p>
            <a:pPr algn="ctr">
              <a:defRPr/>
            </a:pP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Využití nových médií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05F6CEA-B297-4A65-95FA-9445A8891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5650"/>
            <a:ext cx="10515600" cy="4351338"/>
          </a:xfrm>
          <a:solidFill>
            <a:schemeClr val="bg1"/>
          </a:solidFill>
        </p:spPr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cs-CZ" dirty="0"/>
              <a:t>Literatura v televizi </a:t>
            </a:r>
            <a:r>
              <a:rPr lang="cs-CZ" dirty="0" smtClean="0"/>
              <a:t>– se vyskytuje především na ČT </a:t>
            </a:r>
            <a:r>
              <a:rPr lang="cs-CZ" dirty="0"/>
              <a:t>Art</a:t>
            </a:r>
          </a:p>
          <a:p>
            <a:pPr>
              <a:defRPr/>
            </a:pPr>
            <a:r>
              <a:rPr lang="cs-CZ" dirty="0"/>
              <a:t>Literatura na internetu – možnost vzniku „paralelních polis“ bez vazby na zavedená nakladatelství a reflexi textů v tištěných periodikách, viz: </a:t>
            </a:r>
            <a:r>
              <a:rPr lang="cs-CZ" dirty="0">
                <a:hlinkClick r:id="rId2"/>
              </a:rPr>
              <a:t>http://www.totem.cz/</a:t>
            </a:r>
            <a:r>
              <a:rPr lang="cs-CZ" dirty="0"/>
              <a:t>      </a:t>
            </a:r>
            <a:r>
              <a:rPr lang="cs-CZ" dirty="0">
                <a:hlinkClick r:id="rId3"/>
              </a:rPr>
              <a:t>http://www.</a:t>
            </a:r>
            <a:r>
              <a:rPr lang="cs-CZ" dirty="0" err="1">
                <a:hlinkClick r:id="rId3"/>
              </a:rPr>
              <a:t>pismak.cz</a:t>
            </a:r>
            <a:r>
              <a:rPr lang="cs-CZ" dirty="0" smtClean="0">
                <a:hlinkClick r:id="rId3"/>
              </a:rPr>
              <a:t>/</a:t>
            </a:r>
            <a:r>
              <a:rPr lang="cs-CZ" dirty="0" smtClean="0"/>
              <a:t> (Což přináší problémy s kvalitou prezentovaných textů i jejich recepcí mimo e-média.)</a:t>
            </a:r>
            <a:endParaRPr lang="cs-CZ" dirty="0"/>
          </a:p>
          <a:p>
            <a:pPr>
              <a:defRPr/>
            </a:pPr>
            <a:r>
              <a:rPr lang="cs-CZ" dirty="0"/>
              <a:t>Internetová periodika (např. literární časopisy) – levnější, příznivější </a:t>
            </a:r>
            <a:r>
              <a:rPr lang="cs-CZ" dirty="0" smtClean="0"/>
              <a:t>dostupnost (ale také „snadnější“ zánik): </a:t>
            </a:r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dobraadresa.cz</a:t>
            </a:r>
            <a:r>
              <a:rPr lang="cs-CZ" dirty="0" smtClean="0">
                <a:hlinkClick r:id="rId4"/>
              </a:rPr>
              <a:t>/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Možnost </a:t>
            </a:r>
            <a:r>
              <a:rPr lang="cs-CZ" dirty="0"/>
              <a:t>e-prezentace samotného autora, viz např.: </a:t>
            </a:r>
            <a:r>
              <a:rPr lang="cs-CZ" dirty="0">
                <a:hlinkClick r:id="rId5"/>
              </a:rPr>
              <a:t>http://www.petrmusilek.cz/</a:t>
            </a:r>
            <a:endParaRPr lang="cs-CZ" dirty="0"/>
          </a:p>
          <a:p>
            <a:pPr>
              <a:defRPr/>
            </a:pPr>
            <a:r>
              <a:rPr lang="cs-CZ" dirty="0"/>
              <a:t>E-</a:t>
            </a:r>
            <a:r>
              <a:rPr lang="cs-CZ" dirty="0" err="1"/>
              <a:t>books</a:t>
            </a:r>
            <a:r>
              <a:rPr lang="cs-CZ" dirty="0"/>
              <a:t>: dostupné ve čtečce, počítači, dokonce už i v mobilu</a:t>
            </a:r>
          </a:p>
          <a:p>
            <a:pPr>
              <a:defRPr/>
            </a:pPr>
            <a:r>
              <a:rPr lang="cs-CZ" dirty="0"/>
              <a:t>Využití elektronických médií při </a:t>
            </a:r>
            <a:r>
              <a:rPr lang="cs-CZ" dirty="0" smtClean="0"/>
              <a:t>tvorbě </a:t>
            </a:r>
            <a:r>
              <a:rPr lang="cs-CZ" dirty="0"/>
              <a:t>literárního </a:t>
            </a:r>
            <a:r>
              <a:rPr lang="cs-CZ" dirty="0" smtClean="0"/>
              <a:t>díla: </a:t>
            </a:r>
            <a:r>
              <a:rPr lang="cs-CZ" dirty="0"/>
              <a:t>fónická poezie, vizuální poezie, „interaktivní“ texty</a:t>
            </a:r>
          </a:p>
          <a:p>
            <a:pPr>
              <a:defRPr/>
            </a:pPr>
            <a:r>
              <a:rPr lang="cs-CZ" dirty="0"/>
              <a:t>Jsou elektronická média pomocníky nebo konkurencí „tištěné“ literatury</a:t>
            </a:r>
            <a:r>
              <a:rPr lang="cs-CZ" dirty="0" smtClean="0"/>
              <a:t>?</a:t>
            </a:r>
          </a:p>
          <a:p>
            <a:pPr>
              <a:defRPr/>
            </a:pPr>
            <a:r>
              <a:rPr lang="cs-CZ" dirty="0" smtClean="0"/>
              <a:t>Podle </a:t>
            </a:r>
            <a:r>
              <a:rPr lang="cs-CZ" dirty="0" err="1" smtClean="0"/>
              <a:t>Xaviera</a:t>
            </a:r>
            <a:r>
              <a:rPr lang="cs-CZ" dirty="0" smtClean="0"/>
              <a:t> </a:t>
            </a:r>
            <a:r>
              <a:rPr lang="cs-CZ" dirty="0" err="1" smtClean="0"/>
              <a:t>Galmiche</a:t>
            </a:r>
            <a:r>
              <a:rPr lang="cs-CZ" dirty="0" smtClean="0"/>
              <a:t> se současná francouzská (umělecká) literatura z tištěných médií přesouvá do paralelních internetových polis. Čeká nás něco podobného?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>
            <a:extLst>
              <a:ext uri="{FF2B5EF4-FFF2-40B4-BE49-F238E27FC236}">
                <a16:creationId xmlns:a16="http://schemas.microsoft.com/office/drawing/2014/main" id="{5E7825F5-449D-4A41-AA50-44D803CF6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700" y="428625"/>
            <a:ext cx="10515600" cy="1325563"/>
          </a:xfrm>
          <a:solidFill>
            <a:srgbClr val="FF3399"/>
          </a:solidFill>
        </p:spPr>
        <p:txBody>
          <a:bodyPr/>
          <a:lstStyle/>
          <a:p>
            <a:pPr algn="ctr" eaLnBrk="1" hangingPunct="1"/>
            <a:r>
              <a:rPr lang="cs-CZ" altLang="cs-CZ" b="1" dirty="0" smtClean="0"/>
              <a:t>Lekce čtvrtá : literatura a (tištěná) literární periodika po listopadu 1989</a:t>
            </a:r>
            <a:endParaRPr lang="cs-CZ" altLang="cs-CZ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35B5A6-404B-45FD-A912-9384C3F75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7075"/>
            <a:ext cx="10515600" cy="4351338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b="1" dirty="0" smtClean="0"/>
              <a:t>Před listopadem 1989 </a:t>
            </a:r>
            <a:r>
              <a:rPr lang="cs-CZ" dirty="0" smtClean="0"/>
              <a:t>existují vlastně pouhá dvě oficiálně vydávaná literární periodika: od počátku normalizace vydávaný Literární měsíčník a na konci 80. let vznikající (</a:t>
            </a:r>
            <a:r>
              <a:rPr lang="cs-CZ" i="1" dirty="0" err="1" smtClean="0"/>
              <a:t>přestavbový</a:t>
            </a:r>
            <a:r>
              <a:rPr lang="cs-CZ" dirty="0" smtClean="0"/>
              <a:t>) Kmen    =spektrum neoficiálních (exilových, samizdatových) periodik je mnohem bohatší</a:t>
            </a:r>
          </a:p>
          <a:p>
            <a:pPr>
              <a:defRPr/>
            </a:pPr>
            <a:r>
              <a:rPr lang="cs-CZ" dirty="0" smtClean="0"/>
              <a:t>Podstatný prostor kulturní rubriky oficiálně vydávaného denního tisku připadá reflexi tehdy vycházející literární produkce; ale tato je často ovlivňována dobovými ideologickými normami</a:t>
            </a:r>
          </a:p>
          <a:p>
            <a:pPr>
              <a:defRPr/>
            </a:pPr>
            <a:r>
              <a:rPr lang="cs-CZ" dirty="0" smtClean="0"/>
              <a:t>V </a:t>
            </a:r>
            <a:r>
              <a:rPr lang="cs-CZ" i="1" dirty="0" smtClean="0"/>
              <a:t>hlavním čase </a:t>
            </a:r>
            <a:r>
              <a:rPr lang="cs-CZ" dirty="0" smtClean="0"/>
              <a:t>v neděli od 20.00 vysílá první program televize pětiminutovou Nedělní chvilku poezie: výběr tvůrců a textů se ovšem často řídí mimouměleckými hledisky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Lekce první: Co rozumíme termínem „současná česká literatura“?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Geografické položení českých zemí uprostřed Evropy do velké míry předurčilo jejich politický a kulturní vývoj: vzhledem k tomu, že jsme se v průběhu dějin ocitali ve „sféře zájmu“ rozličných mocností, byla naše politická samostatnost v ustavičném ohrožení.</a:t>
            </a:r>
          </a:p>
          <a:p>
            <a:r>
              <a:rPr lang="cs-CZ" dirty="0" smtClean="0"/>
              <a:t>Okolnosti politického života určují do velké míry to, co bychom mohli nazvat kulturním provozem; tedy také vnější okolnosti fungování literárního života. (=Celá řada milníků literárního procesu /1918, 1938-39, 1948, 1956, 1968/ je vystavěna okolnostmi politickými, nikoli literárními „událostmi“.)</a:t>
            </a:r>
          </a:p>
          <a:p>
            <a:r>
              <a:rPr lang="cs-CZ" dirty="0" smtClean="0"/>
              <a:t>Až na drobné výjimky ( např. krátké období </a:t>
            </a:r>
            <a:r>
              <a:rPr lang="cs-CZ" b="1" dirty="0" smtClean="0"/>
              <a:t>bez cenzury </a:t>
            </a:r>
            <a:r>
              <a:rPr lang="cs-CZ" dirty="0" smtClean="0"/>
              <a:t>od března do srpna 1968) tak česká (= ne jen ta česky psaná) literatura podléhá cenzurním zásahům nebo slouží určitým (jinak nerealizovatelným) společenským potřebám; což velmi často vede k preferování rozličných mimouměleckých funkcí před funkcí estetickou. A to i tehdy, pokud se lit. jinak rozvíjí svobodně (např. za období tzv. první republiky či v letech 1945 – 1948).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Neviditelná ruka trhu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se po listopadu 1989 zviditelnila zvýrazněním ekonomických kriterií také v </a:t>
            </a:r>
            <a:r>
              <a:rPr lang="cs-CZ" i="1" dirty="0" smtClean="0"/>
              <a:t>literárním provozu – </a:t>
            </a:r>
            <a:r>
              <a:rPr lang="cs-CZ" dirty="0" smtClean="0"/>
              <a:t>což se mimo jiné týká</a:t>
            </a:r>
            <a:r>
              <a:rPr lang="cs-CZ" i="1" dirty="0" smtClean="0"/>
              <a:t>:</a:t>
            </a:r>
            <a:r>
              <a:rPr lang="cs-CZ" dirty="0" smtClean="0"/>
              <a:t> </a:t>
            </a:r>
          </a:p>
          <a:p>
            <a:r>
              <a:rPr lang="cs-CZ" dirty="0" smtClean="0"/>
              <a:t>Nejen likvidace jednotné sítě knihkupectví a knihoven či celostátní sítě distribuční, ale také:</a:t>
            </a:r>
          </a:p>
          <a:p>
            <a:r>
              <a:rPr lang="cs-CZ" dirty="0" smtClean="0"/>
              <a:t>Vytěsňování literárních textů z denního tisku a jejich kritických reflexí z kulturních rubrik (kritériem není umělecká kvalita, ale počet potenciálních čtenářů díla / recenze na ně)</a:t>
            </a:r>
          </a:p>
          <a:p>
            <a:r>
              <a:rPr lang="cs-CZ" dirty="0" smtClean="0"/>
              <a:t>Závislosti kulturních / literárních periodik na sponzorech, grantech, dotacích (o </a:t>
            </a:r>
            <a:r>
              <a:rPr lang="cs-CZ" i="1" dirty="0" smtClean="0"/>
              <a:t>přežití </a:t>
            </a:r>
            <a:r>
              <a:rPr lang="cs-CZ" dirty="0" smtClean="0"/>
              <a:t>nerozhoduje kvalita nebo zájem čtenářů, ale schopnost získat grant)</a:t>
            </a:r>
          </a:p>
          <a:p>
            <a:r>
              <a:rPr lang="cs-CZ" dirty="0" smtClean="0"/>
              <a:t>Zájemci o literaturu (z řad autorů, kritiků, organizátorů, nakladatelů a čtenářů) se uzavírají do jakéhosi ghetta</a:t>
            </a:r>
          </a:p>
          <a:p>
            <a:r>
              <a:rPr lang="cs-CZ" dirty="0" smtClean="0"/>
              <a:t>Nicméně neexistuje zde cenzura či ideologický diktát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Literární periodika do roku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cs-CZ" sz="4500" b="1" dirty="0" smtClean="0"/>
              <a:t>Literární noviny </a:t>
            </a:r>
            <a:r>
              <a:rPr lang="cs-CZ" sz="4500" dirty="0" smtClean="0"/>
              <a:t>– zprvu návaznost na tradice 60. let, později soustředění na širší filozofické reflexe (V. Bělohradský), na konci milénia soustředění (pod J. Patočkou) na problematiku ekologickou / omezení prostoru pro literaturu a její reflexi</a:t>
            </a:r>
          </a:p>
          <a:p>
            <a:r>
              <a:rPr lang="cs-CZ" sz="4500" b="1" dirty="0" smtClean="0"/>
              <a:t>TVAR </a:t>
            </a:r>
            <a:r>
              <a:rPr lang="cs-CZ" sz="4500" dirty="0" smtClean="0"/>
              <a:t>– zejména pod L. Kasalem blízký postmodernímu odmítání normativního pojetí literatury. Časté mystifikace, boření mýtů a legend. Příloha </a:t>
            </a:r>
            <a:r>
              <a:rPr lang="cs-CZ" sz="4500" dirty="0" err="1" smtClean="0"/>
              <a:t>TVARy</a:t>
            </a:r>
            <a:r>
              <a:rPr lang="cs-CZ" sz="4500" dirty="0" smtClean="0"/>
              <a:t> přináší kratší ucelená literární díla</a:t>
            </a:r>
          </a:p>
          <a:p>
            <a:r>
              <a:rPr lang="cs-CZ" sz="4500" b="1" dirty="0" smtClean="0"/>
              <a:t>HOST </a:t>
            </a:r>
            <a:r>
              <a:rPr lang="cs-CZ" sz="4500" dirty="0" smtClean="0"/>
              <a:t>– původně samizdat. revue. V oficiálních počátcích komponované autorské bloky; zejména duchovně orientovaných tvůrců a surrealistů. Od r. 1997 (M. </a:t>
            </a:r>
            <a:r>
              <a:rPr lang="cs-CZ" sz="4500" dirty="0" err="1" smtClean="0"/>
              <a:t>Balaštík</a:t>
            </a:r>
            <a:r>
              <a:rPr lang="cs-CZ" sz="4500" dirty="0" smtClean="0"/>
              <a:t>) obrat k reflexi současné (často i populární) literatury</a:t>
            </a:r>
          </a:p>
          <a:p>
            <a:r>
              <a:rPr lang="cs-CZ" sz="4500" b="1" dirty="0" smtClean="0"/>
              <a:t>Revolver Revue </a:t>
            </a:r>
            <a:r>
              <a:rPr lang="cs-CZ" sz="4500" dirty="0" smtClean="0"/>
              <a:t>– opět původně samizdatová. Princip autenticity, kreativního sepětí umělcova života s tvorbou. Provokace, alternativní kultura. Vychází z poetiky 2. a 3. undergroundové generace</a:t>
            </a:r>
          </a:p>
          <a:p>
            <a:r>
              <a:rPr lang="cs-CZ" sz="4500" b="1" dirty="0" smtClean="0"/>
              <a:t>Souvislosti </a:t>
            </a:r>
            <a:r>
              <a:rPr lang="cs-CZ" sz="4500" dirty="0" smtClean="0"/>
              <a:t>– zdůraznění katolické orientace tvůrců a děl; s příchodem M. C. Putny i kontroverzní témata </a:t>
            </a:r>
            <a:r>
              <a:rPr lang="cs-CZ" sz="4500" i="1" dirty="0" smtClean="0"/>
              <a:t>moderního katolictví: </a:t>
            </a:r>
            <a:r>
              <a:rPr lang="cs-CZ" sz="4500" dirty="0" smtClean="0"/>
              <a:t>feminismus, homosexualita, underground</a:t>
            </a:r>
          </a:p>
          <a:p>
            <a:r>
              <a:rPr lang="cs-CZ" sz="4500" b="1" dirty="0" smtClean="0"/>
              <a:t>Analogon </a:t>
            </a:r>
            <a:r>
              <a:rPr lang="cs-CZ" sz="4500" dirty="0" smtClean="0"/>
              <a:t>– </a:t>
            </a:r>
            <a:r>
              <a:rPr lang="cs-CZ" sz="4500" dirty="0" err="1" smtClean="0"/>
              <a:t>neosurrealistická</a:t>
            </a:r>
            <a:r>
              <a:rPr lang="cs-CZ" sz="4500" dirty="0" smtClean="0"/>
              <a:t> revue navazující na své počátky z konce 60. let</a:t>
            </a:r>
          </a:p>
          <a:p>
            <a:r>
              <a:rPr lang="cs-CZ" sz="4500" dirty="0" smtClean="0"/>
              <a:t>Pouze poezii se zprvu věnují revue </a:t>
            </a:r>
            <a:r>
              <a:rPr lang="cs-CZ" sz="4500" b="1" dirty="0" smtClean="0"/>
              <a:t>Obratník</a:t>
            </a:r>
            <a:r>
              <a:rPr lang="cs-CZ" sz="4500" dirty="0" smtClean="0"/>
              <a:t> (1994 – 1999) a </a:t>
            </a:r>
            <a:r>
              <a:rPr lang="cs-CZ" sz="4500" b="1" dirty="0" smtClean="0"/>
              <a:t>Psí víno </a:t>
            </a:r>
            <a:r>
              <a:rPr lang="cs-CZ" sz="4500" dirty="0" smtClean="0"/>
              <a:t>(od r. 1997)</a:t>
            </a:r>
          </a:p>
          <a:p>
            <a:r>
              <a:rPr lang="cs-CZ" sz="4500" dirty="0" smtClean="0"/>
              <a:t>Mezi kulturními rubrikami či přílohami novin představují výjimku literární příloha Lidových novin </a:t>
            </a:r>
            <a:r>
              <a:rPr lang="cs-CZ" sz="4500" b="1" dirty="0" smtClean="0"/>
              <a:t>Národní 9</a:t>
            </a:r>
            <a:r>
              <a:rPr lang="cs-CZ" sz="4500" dirty="0" smtClean="0"/>
              <a:t> a kulturně-literární příloha Práva </a:t>
            </a:r>
            <a:r>
              <a:rPr lang="cs-CZ" sz="4500" b="1" dirty="0" smtClean="0"/>
              <a:t>Salon</a:t>
            </a:r>
          </a:p>
          <a:p>
            <a:r>
              <a:rPr lang="cs-CZ" sz="4500" dirty="0" smtClean="0"/>
              <a:t>Výrazně ideologicky orientovanou je příloha </a:t>
            </a:r>
            <a:r>
              <a:rPr lang="cs-CZ" sz="4500" b="1" dirty="0" smtClean="0"/>
              <a:t>Obrys – Kmen</a:t>
            </a:r>
            <a:r>
              <a:rPr lang="cs-CZ" sz="4500" dirty="0" smtClean="0"/>
              <a:t> komunistických Haló novin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Literární periodika po roce 2000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Dochází k proměně stávajících časopisů: </a:t>
            </a:r>
            <a:r>
              <a:rPr lang="cs-CZ" b="1" dirty="0" smtClean="0"/>
              <a:t>HOST</a:t>
            </a:r>
            <a:r>
              <a:rPr lang="cs-CZ" dirty="0" smtClean="0"/>
              <a:t> se posunuje směrem k literárnímu </a:t>
            </a:r>
            <a:r>
              <a:rPr lang="cs-CZ" dirty="0" err="1" smtClean="0"/>
              <a:t>mainstreamu</a:t>
            </a:r>
            <a:r>
              <a:rPr lang="cs-CZ" dirty="0" smtClean="0"/>
              <a:t>, </a:t>
            </a:r>
            <a:r>
              <a:rPr lang="cs-CZ" b="1" dirty="0" smtClean="0"/>
              <a:t>TVAR</a:t>
            </a:r>
            <a:r>
              <a:rPr lang="cs-CZ" dirty="0" smtClean="0"/>
              <a:t> se více otevírá diskusím o současných literárních problémech, </a:t>
            </a:r>
            <a:r>
              <a:rPr lang="cs-CZ" b="1" dirty="0" smtClean="0"/>
              <a:t>Psí víno </a:t>
            </a:r>
            <a:r>
              <a:rPr lang="cs-CZ" dirty="0" smtClean="0"/>
              <a:t>se profiluje směrem k experimentu, komunikativnosti a kritičnosti (</a:t>
            </a:r>
            <a:r>
              <a:rPr lang="cs-CZ" i="1" dirty="0" smtClean="0"/>
              <a:t>angažované poezii</a:t>
            </a:r>
            <a:r>
              <a:rPr lang="cs-CZ" dirty="0" smtClean="0"/>
              <a:t>).</a:t>
            </a:r>
          </a:p>
          <a:p>
            <a:r>
              <a:rPr lang="cs-CZ" dirty="0" smtClean="0"/>
              <a:t>Do širšího čtenářského povědomí se od r. 2001, kdy se jeho redakce přesouvá do Brna, dostává </a:t>
            </a:r>
            <a:r>
              <a:rPr lang="cs-CZ" b="1" dirty="0" smtClean="0"/>
              <a:t>WELES</a:t>
            </a:r>
            <a:r>
              <a:rPr lang="cs-CZ" dirty="0" smtClean="0"/>
              <a:t>. O kritickou rubriku se stará zejména Miroslav Chocholatý .</a:t>
            </a:r>
          </a:p>
          <a:p>
            <a:r>
              <a:rPr lang="cs-CZ" dirty="0" smtClean="0"/>
              <a:t>Původně revue studentů bohemistiky UJEP </a:t>
            </a:r>
            <a:r>
              <a:rPr lang="cs-CZ" b="1" dirty="0" smtClean="0"/>
              <a:t>Pandora</a:t>
            </a:r>
            <a:r>
              <a:rPr lang="cs-CZ" dirty="0" smtClean="0"/>
              <a:t> se od r. 2006 pod vedením Kateřiny </a:t>
            </a:r>
            <a:r>
              <a:rPr lang="cs-CZ" dirty="0" err="1" smtClean="0"/>
              <a:t>Toškové</a:t>
            </a:r>
            <a:r>
              <a:rPr lang="cs-CZ" dirty="0" smtClean="0"/>
              <a:t> stává reprezentativní literárně-teoretickou </a:t>
            </a:r>
            <a:r>
              <a:rPr lang="cs-CZ" dirty="0" err="1" smtClean="0"/>
              <a:t>revuí</a:t>
            </a:r>
            <a:r>
              <a:rPr lang="cs-CZ" dirty="0" smtClean="0"/>
              <a:t> ś monotematickými čísly reflektujícími aktuální trendy v humanitních vědách. Redakce se následně z Ústí přesouvá do Prahy.</a:t>
            </a:r>
          </a:p>
          <a:p>
            <a:r>
              <a:rPr lang="cs-CZ" dirty="0" smtClean="0"/>
              <a:t>Namísto stále méně literárních </a:t>
            </a:r>
            <a:r>
              <a:rPr lang="cs-CZ" dirty="0" err="1" smtClean="0"/>
              <a:t>Literárních</a:t>
            </a:r>
            <a:r>
              <a:rPr lang="cs-CZ" dirty="0" smtClean="0"/>
              <a:t> novin vzniká v roce 2005 za </a:t>
            </a:r>
            <a:r>
              <a:rPr lang="cs-CZ" dirty="0" err="1" smtClean="0"/>
              <a:t>šéfredaktorství</a:t>
            </a:r>
            <a:r>
              <a:rPr lang="cs-CZ" dirty="0" smtClean="0"/>
              <a:t> Libuše </a:t>
            </a:r>
            <a:r>
              <a:rPr lang="cs-CZ" dirty="0" err="1" smtClean="0"/>
              <a:t>Bělunkové</a:t>
            </a:r>
            <a:r>
              <a:rPr lang="cs-CZ" dirty="0" smtClean="0"/>
              <a:t> revue </a:t>
            </a:r>
            <a:r>
              <a:rPr lang="cs-CZ" b="1" dirty="0" smtClean="0"/>
              <a:t>A2</a:t>
            </a:r>
            <a:r>
              <a:rPr lang="cs-CZ" dirty="0" smtClean="0"/>
              <a:t>. Původní snahou bylo propojit diskurs kultury a politiky.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Od počátku nového milénia nicméně dochází k důležité změně: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Řada slovesných tvůrců přesouvá své aktivity dominantně nebo výhradně do oblasti internetové komunikace</a:t>
            </a:r>
          </a:p>
          <a:p>
            <a:r>
              <a:rPr lang="cs-CZ" dirty="0" smtClean="0"/>
              <a:t>Jde zejména o tvůrce tehdy nejmladší autorské generace; anebo o autory svázané se sci-fi / fantasy komunitou (O. </a:t>
            </a:r>
            <a:r>
              <a:rPr lang="cs-CZ" dirty="0" err="1" smtClean="0"/>
              <a:t>Neff</a:t>
            </a:r>
            <a:r>
              <a:rPr lang="cs-CZ" dirty="0" smtClean="0"/>
              <a:t>)</a:t>
            </a:r>
          </a:p>
          <a:p>
            <a:r>
              <a:rPr lang="cs-CZ" dirty="0" smtClean="0"/>
              <a:t>Daná elektronická média můžeme rozdělit do tří nejdůležitějších skupin:</a:t>
            </a:r>
          </a:p>
          <a:p>
            <a:r>
              <a:rPr lang="cs-CZ" b="1" dirty="0" smtClean="0"/>
              <a:t>Literární servery </a:t>
            </a:r>
            <a:r>
              <a:rPr lang="cs-CZ" dirty="0" smtClean="0"/>
              <a:t>jsou webové aplikace, které umožňují prakticky komukoli bez výraznějšího omezení publikovat literární pokusy na internetu. Vymykají se </a:t>
            </a:r>
            <a:r>
              <a:rPr lang="cs-CZ" dirty="0" err="1" smtClean="0"/>
              <a:t>literárněkritické</a:t>
            </a:r>
            <a:r>
              <a:rPr lang="cs-CZ" dirty="0" smtClean="0"/>
              <a:t> reflexi a tvorbu (i její kritiku) prezentují jako volnočasovou aktivitu. Významnějšími se staly ty, u nichž existuje zpětná vazba (tedy také redakční rada): např. </a:t>
            </a:r>
            <a:r>
              <a:rPr lang="cs-CZ" b="1" dirty="0" smtClean="0"/>
              <a:t>Totem</a:t>
            </a:r>
            <a:r>
              <a:rPr lang="cs-CZ" dirty="0" smtClean="0"/>
              <a:t> nebo </a:t>
            </a:r>
            <a:r>
              <a:rPr lang="cs-CZ" b="1" dirty="0" smtClean="0"/>
              <a:t>Písmák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Internetové časopisy </a:t>
            </a:r>
            <a:r>
              <a:rPr lang="cs-CZ" dirty="0" smtClean="0"/>
              <a:t>jsou literární periodika, která neusilují o tištěnou podobu a digitální médium přijímají jako plnohodnotný (často jediný) způsob své existence. Příkladem je </a:t>
            </a:r>
            <a:r>
              <a:rPr lang="cs-CZ" b="1" dirty="0" smtClean="0"/>
              <a:t>Dobrá adresa</a:t>
            </a:r>
            <a:r>
              <a:rPr lang="cs-CZ" dirty="0" smtClean="0"/>
              <a:t> nebo toliko v elektronické podobě obnovené </a:t>
            </a:r>
            <a:r>
              <a:rPr lang="cs-CZ" b="1" dirty="0" smtClean="0"/>
              <a:t>Divoké víno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Internetové portály </a:t>
            </a:r>
            <a:r>
              <a:rPr lang="cs-CZ" dirty="0" smtClean="0"/>
              <a:t>zachovávají technologickou strukturu webové stránky; například </a:t>
            </a:r>
            <a:r>
              <a:rPr lang="cs-CZ" b="1" dirty="0" err="1" smtClean="0"/>
              <a:t>iLiteratura</a:t>
            </a:r>
            <a:r>
              <a:rPr lang="cs-CZ" dirty="0" smtClean="0"/>
              <a:t> nebo </a:t>
            </a:r>
            <a:r>
              <a:rPr lang="cs-CZ" b="1" dirty="0" smtClean="0"/>
              <a:t>Portál české literatury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Lekce pátá: Literární kritika po listopadu 1989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 smtClean="0">
                <a:solidFill>
                  <a:srgbClr val="002060"/>
                </a:solidFill>
              </a:rPr>
              <a:t>Literární kritika</a:t>
            </a:r>
            <a:r>
              <a:rPr lang="cs-CZ" dirty="0" smtClean="0">
                <a:solidFill>
                  <a:srgbClr val="002060"/>
                </a:solidFill>
              </a:rPr>
              <a:t>  si prostřednictvím  textů klade za cíl interpretovat, hodnotit a třídit literární díla. Posuzuje přitom jak nově vyšlá díla, tak texty staršího data, chce-li je podrobit novému kritickému pohledu; odborná kritika přitom bere v potaz tendence světové literatury, popř. alespoň určité národní literatury nebo příslušného žánru. Jednotlivá literární kritika je zpravidla textem, který o určitém literárním díle pojednává. Může být různého rozsahu, od krátkých recenzí přes delší eseje až po kritické zhodnocení např. souborného díla určitého autora (monografie). Kratší texty, nejčastěji o nových či nově přeložených literárních dílech, vycházejí nyní zpravidla v literárních časopisech či na literárních serverech.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LK je po listopadu 1989 zbavena ideologického balastu a cenzurních otěží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Je vytěsňována z denního tisku; neumí se náležitě prezentovat v rozhlase či televizi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LK si nezvykla na komunikaci v el. médiích; až na výjimky (Dobrá adresa, </a:t>
            </a:r>
            <a:r>
              <a:rPr lang="cs-CZ" dirty="0" err="1" smtClean="0">
                <a:solidFill>
                  <a:srgbClr val="002060"/>
                </a:solidFill>
              </a:rPr>
              <a:t>iLiteratura</a:t>
            </a:r>
            <a:r>
              <a:rPr lang="cs-CZ" dirty="0" smtClean="0">
                <a:solidFill>
                  <a:srgbClr val="002060"/>
                </a:solidFill>
              </a:rPr>
              <a:t>) zde nemá náležitou podobu ani kvalitu.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Ztrácí mimoliterární (=společenský) přesah. Pokud se o něj pokouší (J. </a:t>
            </a:r>
            <a:r>
              <a:rPr lang="cs-CZ" dirty="0" err="1" smtClean="0">
                <a:solidFill>
                  <a:srgbClr val="002060"/>
                </a:solidFill>
              </a:rPr>
              <a:t>Peňás</a:t>
            </a:r>
            <a:r>
              <a:rPr lang="cs-CZ" dirty="0" smtClean="0">
                <a:solidFill>
                  <a:srgbClr val="002060"/>
                </a:solidFill>
              </a:rPr>
              <a:t>), činí tak na nízké úrovni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Rozevírají se nůžky mezi kritikou „deníkovou“ x „uměleckou“ x „akademickou“ (J. </a:t>
            </a:r>
            <a:r>
              <a:rPr lang="cs-CZ" dirty="0" err="1" smtClean="0">
                <a:solidFill>
                  <a:srgbClr val="002060"/>
                </a:solidFill>
              </a:rPr>
              <a:t>Peňás</a:t>
            </a:r>
            <a:r>
              <a:rPr lang="cs-CZ" dirty="0" smtClean="0">
                <a:solidFill>
                  <a:srgbClr val="002060"/>
                </a:solidFill>
              </a:rPr>
              <a:t> x P. Král x K. </a:t>
            </a:r>
            <a:r>
              <a:rPr lang="cs-CZ" dirty="0" err="1" smtClean="0">
                <a:solidFill>
                  <a:srgbClr val="002060"/>
                </a:solidFill>
              </a:rPr>
              <a:t>Piorecký</a:t>
            </a:r>
            <a:r>
              <a:rPr lang="cs-CZ" dirty="0" smtClean="0">
                <a:solidFill>
                  <a:srgbClr val="002060"/>
                </a:solidFill>
              </a:rPr>
              <a:t>)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V akademickém prostředí nejsou kritické texty přijímány s respektem jako uznávané v rámci databází výstupů</a:t>
            </a:r>
          </a:p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</a:rPr>
              <a:t>=vskutku absentují osobnosti rozměrů šaldovských? …a mohou dnes vůbec takové vyrůst?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b="1" dirty="0" smtClean="0"/>
              <a:t>Kritika v denících</a:t>
            </a:r>
            <a:br>
              <a:rPr lang="cs-CZ" b="1" dirty="0" smtClean="0"/>
            </a:br>
            <a:r>
              <a:rPr lang="cs-CZ" b="1" dirty="0" smtClean="0"/>
              <a:t>a neliterárních tištěných médiích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Regionální tisk  =jen anotace (+ zaměření na region x kdysi např. B. Polan)</a:t>
            </a:r>
          </a:p>
          <a:p>
            <a:r>
              <a:rPr lang="cs-CZ" dirty="0" smtClean="0"/>
              <a:t>Republiková média =absence osobností; prostoru; témat. Odborníky na jednotlivé oblasti v nich často suplují všestranně (ne však do hloubky) zaměření publicisté / členové redakce</a:t>
            </a:r>
          </a:p>
          <a:p>
            <a:r>
              <a:rPr lang="cs-CZ" dirty="0" smtClean="0"/>
              <a:t>Nutnost obhospodařovat několik oborů =ztráta odbornosti?</a:t>
            </a:r>
          </a:p>
          <a:p>
            <a:r>
              <a:rPr lang="cs-CZ" dirty="0" smtClean="0"/>
              <a:t>Umělci nebo vědci „nemají zájem“? – a média zájem o ně?</a:t>
            </a:r>
          </a:p>
          <a:p>
            <a:r>
              <a:rPr lang="cs-CZ" dirty="0" smtClean="0"/>
              <a:t>Literární kritika nikoho příliš nezajímá? =není lukrativní, nevyplatí se?</a:t>
            </a:r>
          </a:p>
          <a:p>
            <a:r>
              <a:rPr lang="cs-CZ" dirty="0" smtClean="0"/>
              <a:t>Pro koho je vlastně psána? A proč? =absentují průzkumy čtenářů kulturních rubrik</a:t>
            </a:r>
          </a:p>
          <a:p>
            <a:r>
              <a:rPr lang="cs-CZ" dirty="0" smtClean="0"/>
              <a:t>Vskutku nejvíce táhnou „neliterární“ témata? Porovnejte v kulturních rubrikách denního tisku počty </a:t>
            </a:r>
            <a:r>
              <a:rPr lang="cs-CZ" i="1" dirty="0" smtClean="0"/>
              <a:t>recenzí </a:t>
            </a:r>
            <a:r>
              <a:rPr lang="cs-CZ" dirty="0" smtClean="0"/>
              <a:t>životopisů celebrit s recenzemi ceněných literárních děl naší současné literatury</a:t>
            </a:r>
          </a:p>
          <a:p>
            <a:r>
              <a:rPr lang="cs-CZ" dirty="0" smtClean="0"/>
              <a:t>Diktát tak zvané srozumitelnosti vede k podbízení se čtenářskému vkusu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b="1" dirty="0" smtClean="0"/>
              <a:t>Kritika v literárních </a:t>
            </a:r>
            <a:r>
              <a:rPr lang="cs-CZ" b="1" dirty="0" err="1" smtClean="0"/>
              <a:t>revuích</a:t>
            </a:r>
            <a:r>
              <a:rPr lang="cs-CZ" b="1" dirty="0" smtClean="0"/>
              <a:t> a časopisech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Tvar (v </a:t>
            </a:r>
            <a:r>
              <a:rPr lang="cs-CZ" dirty="0" err="1" smtClean="0"/>
              <a:t>souč</a:t>
            </a:r>
            <a:r>
              <a:rPr lang="cs-CZ" dirty="0" smtClean="0"/>
              <a:t>. šéfredaktor Adam </a:t>
            </a:r>
            <a:r>
              <a:rPr lang="cs-CZ" dirty="0" err="1" smtClean="0"/>
              <a:t>Borzič</a:t>
            </a:r>
            <a:r>
              <a:rPr lang="cs-CZ" dirty="0" smtClean="0"/>
              <a:t>; kritická rubrika Simona Martínková – </a:t>
            </a:r>
            <a:r>
              <a:rPr lang="cs-CZ" dirty="0" err="1" smtClean="0"/>
              <a:t>Racková</a:t>
            </a:r>
            <a:r>
              <a:rPr lang="cs-CZ" dirty="0" smtClean="0"/>
              <a:t>): v r. 2005 diskuse Kostečka – Janoušek o výuce češtiny; 2008 diskuse o krizi české literatury (Š. Švec)</a:t>
            </a:r>
          </a:p>
          <a:p>
            <a:r>
              <a:rPr lang="cs-CZ" dirty="0" smtClean="0"/>
              <a:t>HOST (M. </a:t>
            </a:r>
            <a:r>
              <a:rPr lang="cs-CZ" dirty="0" err="1" smtClean="0"/>
              <a:t>Balaštík</a:t>
            </a:r>
            <a:r>
              <a:rPr lang="cs-CZ" dirty="0" smtClean="0"/>
              <a:t> – v kritické rubrice i reflexe světové literatury; </a:t>
            </a:r>
            <a:r>
              <a:rPr lang="cs-CZ" dirty="0" err="1" smtClean="0"/>
              <a:t>mainstream</a:t>
            </a:r>
            <a:r>
              <a:rPr lang="cs-CZ" dirty="0" smtClean="0"/>
              <a:t> – </a:t>
            </a:r>
            <a:r>
              <a:rPr lang="cs-CZ" dirty="0" err="1" smtClean="0"/>
              <a:t>Balaštík</a:t>
            </a:r>
            <a:r>
              <a:rPr lang="cs-CZ" dirty="0" smtClean="0"/>
              <a:t>, Trávníček, Klíčová)</a:t>
            </a:r>
          </a:p>
          <a:p>
            <a:r>
              <a:rPr lang="cs-CZ" dirty="0" smtClean="0"/>
              <a:t>Revolver Revue – jisté </a:t>
            </a:r>
            <a:r>
              <a:rPr lang="cs-CZ" dirty="0" err="1" smtClean="0"/>
              <a:t>elitařství</a:t>
            </a:r>
            <a:r>
              <a:rPr lang="cs-CZ" dirty="0" smtClean="0"/>
              <a:t>, útočná kritičnost; Michael </a:t>
            </a:r>
            <a:r>
              <a:rPr lang="cs-CZ" dirty="0" err="1" smtClean="0"/>
              <a:t>Špirit</a:t>
            </a:r>
            <a:endParaRPr lang="cs-CZ" dirty="0" smtClean="0"/>
          </a:p>
          <a:p>
            <a:r>
              <a:rPr lang="cs-CZ" dirty="0" smtClean="0"/>
              <a:t>Souvislosti – od r. 2002 se vytrácí křesťanský ráz (také z podtitulu) – Jiří </a:t>
            </a:r>
            <a:r>
              <a:rPr lang="cs-CZ" dirty="0" err="1" smtClean="0"/>
              <a:t>Zizler</a:t>
            </a:r>
            <a:r>
              <a:rPr lang="cs-CZ" dirty="0" smtClean="0"/>
              <a:t>, šéfredaktor Martin Valášek, Martin C. Putna</a:t>
            </a:r>
          </a:p>
          <a:p>
            <a:r>
              <a:rPr lang="cs-CZ" dirty="0" smtClean="0"/>
              <a:t>Psí víno – J. Kovanda, po něm P. </a:t>
            </a:r>
            <a:r>
              <a:rPr lang="cs-CZ" dirty="0" err="1" smtClean="0"/>
              <a:t>Štengl</a:t>
            </a:r>
            <a:r>
              <a:rPr lang="cs-CZ" dirty="0" smtClean="0"/>
              <a:t> – otevírání se (ne jen poezii), za </a:t>
            </a:r>
            <a:r>
              <a:rPr lang="cs-CZ" dirty="0" err="1" smtClean="0"/>
              <a:t>Štengla</a:t>
            </a:r>
            <a:r>
              <a:rPr lang="cs-CZ" dirty="0" smtClean="0"/>
              <a:t> i multimediálnost, někdejší underground (M. Kozelka), „angažovaná poezie“ – J. </a:t>
            </a:r>
            <a:r>
              <a:rPr lang="cs-CZ" dirty="0" err="1" smtClean="0"/>
              <a:t>Těsnohlídek</a:t>
            </a:r>
            <a:endParaRPr lang="cs-CZ" dirty="0" smtClean="0"/>
          </a:p>
          <a:p>
            <a:r>
              <a:rPr lang="cs-CZ" dirty="0" smtClean="0"/>
              <a:t>WELES – z </a:t>
            </a:r>
            <a:r>
              <a:rPr lang="cs-CZ" dirty="0" err="1" smtClean="0"/>
              <a:t>Vendryně</a:t>
            </a:r>
            <a:r>
              <a:rPr lang="cs-CZ" dirty="0" smtClean="0"/>
              <a:t> do Brna; M. Chocholatý, O. Slabý – snaha o tematickou sevřenost čísel, především česká literatura</a:t>
            </a:r>
          </a:p>
          <a:p>
            <a:r>
              <a:rPr lang="cs-CZ" dirty="0" smtClean="0"/>
              <a:t>Analogon – „surrealismus a příčné vědy“ – A. Nádvorníková, J. Gabriel</a:t>
            </a:r>
          </a:p>
          <a:p>
            <a:r>
              <a:rPr lang="cs-CZ" dirty="0" smtClean="0"/>
              <a:t>Literární noviny – pod J. Patočkou ekologie vítězí nad literaturou</a:t>
            </a:r>
          </a:p>
          <a:p>
            <a:r>
              <a:rPr lang="cs-CZ" dirty="0" smtClean="0"/>
              <a:t>= A2 – literáti přispívající původně do LN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Literární kritika v elektronických médiích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Skutečnou kritiku najdeme toliko v internetových časopisech a na internetových portálech</a:t>
            </a:r>
          </a:p>
          <a:p>
            <a:r>
              <a:rPr lang="cs-CZ" dirty="0" smtClean="0"/>
              <a:t>Se změnou zaměření takového média může být ovšem literární kritika „vytěsněna“ (jako se to stalo, když se Portál české literatury zaměřil dominantně za uživatele ze zahraničí / zejména zahraniční bohemisty)</a:t>
            </a:r>
          </a:p>
          <a:p>
            <a:r>
              <a:rPr lang="cs-CZ" dirty="0" smtClean="0"/>
              <a:t>Z internetových časopisů bychom pravidelnou recenzní rubriku nalezli v Dobré adrese a také (byť zde literární recenze tvoří menšinu) v Kulturních novinách: </a:t>
            </a:r>
            <a:r>
              <a:rPr lang="cs-CZ" dirty="0" smtClean="0">
                <a:hlinkClick r:id="rId2"/>
              </a:rPr>
              <a:t>https://www.kulturni-noviny.cz/nezavisle-vydavatelske-a-medialni-druzstvo/rubriky/rubriky-v-kulturnich-novinach/kultura-a-umeni</a:t>
            </a:r>
            <a:endParaRPr lang="cs-CZ" dirty="0" smtClean="0"/>
          </a:p>
          <a:p>
            <a:r>
              <a:rPr lang="cs-CZ" dirty="0" smtClean="0"/>
              <a:t>Z internetových portálů uveřejňuje pojednání o nově vydaných knihách českých a (a to zejména) do češtiny přeložených </a:t>
            </a:r>
            <a:r>
              <a:rPr lang="cs-CZ" dirty="0" err="1" smtClean="0"/>
              <a:t>iLiteratura</a:t>
            </a:r>
            <a:r>
              <a:rPr lang="cs-CZ" dirty="0" smtClean="0"/>
              <a:t>: </a:t>
            </a:r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iliteratura.cz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Literární kritika v Ústeckém kraji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V denním tisku (například Ústeckém deníku) najdeme leda stručné informace o kulturním dění či anotace čerstvě vydávaných děl (majících vztah k regionu); texty často píší publicisté bez literárněvědných znalostí</a:t>
            </a:r>
          </a:p>
          <a:p>
            <a:r>
              <a:rPr lang="cs-CZ" dirty="0" smtClean="0"/>
              <a:t>Pandora – od r. 1998 vydávají studenti </a:t>
            </a:r>
            <a:r>
              <a:rPr lang="cs-CZ" dirty="0" err="1" smtClean="0"/>
              <a:t>Kbo</a:t>
            </a:r>
            <a:r>
              <a:rPr lang="cs-CZ" dirty="0" smtClean="0"/>
              <a:t>; od r. 2006 revue s </a:t>
            </a:r>
            <a:r>
              <a:rPr lang="cs-CZ" dirty="0" err="1" smtClean="0"/>
              <a:t>nadregionálním</a:t>
            </a:r>
            <a:r>
              <a:rPr lang="cs-CZ" dirty="0" smtClean="0"/>
              <a:t> přesahem, snaha reflektovat aktuální trendy v humanitních vědách – v </a:t>
            </a:r>
            <a:r>
              <a:rPr lang="cs-CZ" dirty="0" err="1" smtClean="0"/>
              <a:t>souč</a:t>
            </a:r>
            <a:r>
              <a:rPr lang="cs-CZ" dirty="0" smtClean="0"/>
              <a:t>. sídlí v Praze a zaměřuje se na sledování současného literárního dění u nás (s přesahem k evropským literaturám a jiným druhům umění)</a:t>
            </a:r>
          </a:p>
          <a:p>
            <a:r>
              <a:rPr lang="cs-CZ" dirty="0" smtClean="0"/>
              <a:t>H_</a:t>
            </a:r>
            <a:r>
              <a:rPr lang="cs-CZ" dirty="0" err="1" smtClean="0"/>
              <a:t>aluze</a:t>
            </a:r>
            <a:r>
              <a:rPr lang="cs-CZ" dirty="0" smtClean="0"/>
              <a:t> – opět – studenti </a:t>
            </a:r>
            <a:r>
              <a:rPr lang="cs-CZ" dirty="0" err="1" smtClean="0"/>
              <a:t>Kbo</a:t>
            </a:r>
            <a:r>
              <a:rPr lang="cs-CZ" dirty="0" smtClean="0"/>
              <a:t>; dnes zase literární revue (více JEN literární než Pandora / přestože se věnuje také výtvarnému umění) se sídlem v Praze; kde také pořádá většinu svých akcí – byť může být spojována též se </a:t>
            </a:r>
            <a:r>
              <a:rPr lang="cs-CZ" dirty="0" err="1" smtClean="0"/>
              <a:t>ZARAfestem</a:t>
            </a:r>
            <a:r>
              <a:rPr lang="cs-CZ" dirty="0" smtClean="0"/>
              <a:t> (Děčín) a literárními večery v Café Max (Ústí nad Labem)</a:t>
            </a:r>
          </a:p>
          <a:p>
            <a:r>
              <a:rPr lang="cs-CZ" dirty="0" smtClean="0"/>
              <a:t>V současnosti zde neexistuje tištěné odborně zaměřené médium, které by sledovalo literární dění v regionu (na rozdíl od Plzně nebo Liberce)</a:t>
            </a:r>
          </a:p>
          <a:p>
            <a:r>
              <a:rPr lang="cs-CZ" dirty="0" smtClean="0"/>
              <a:t>To je nicméně zachyceno ve sbornících regionální literatury Sever, západ, východ (zejména I a II; </a:t>
            </a:r>
            <a:r>
              <a:rPr lang="cs-CZ" smtClean="0"/>
              <a:t>oba vycházejí </a:t>
            </a:r>
            <a:r>
              <a:rPr lang="cs-CZ" dirty="0" smtClean="0"/>
              <a:t>péčí Katedry bohemistiky </a:t>
            </a:r>
            <a:r>
              <a:rPr lang="cs-CZ" dirty="0" err="1" smtClean="0"/>
              <a:t>PdF</a:t>
            </a:r>
            <a:r>
              <a:rPr lang="cs-CZ" dirty="0" smtClean="0"/>
              <a:t> UJEP) a ještě předtím v antologii  severočeské umělecké scény Od břehů k horám (již vydalo </a:t>
            </a:r>
            <a:r>
              <a:rPr lang="cs-CZ" dirty="0" err="1" smtClean="0"/>
              <a:t>nakl</a:t>
            </a:r>
            <a:r>
              <a:rPr lang="cs-CZ" dirty="0" smtClean="0"/>
              <a:t>. </a:t>
            </a:r>
            <a:r>
              <a:rPr lang="cs-CZ" dirty="0" err="1" smtClean="0"/>
              <a:t>Votobia</a:t>
            </a:r>
            <a:r>
              <a:rPr lang="cs-CZ" dirty="0" smtClean="0"/>
              <a:t>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Osobnosti české polistopadové literární kritiky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- přesah ke kritériím a intelektuálnímu obzoru let šedesátých: Josef </a:t>
            </a:r>
            <a:r>
              <a:rPr lang="cs-CZ" dirty="0" err="1" smtClean="0"/>
              <a:t>Vohryzek</a:t>
            </a:r>
            <a:r>
              <a:rPr lang="cs-CZ" dirty="0" smtClean="0"/>
              <a:t>, Aleš Haman, Jan Lopatka, Milan </a:t>
            </a:r>
            <a:r>
              <a:rPr lang="cs-CZ" dirty="0" err="1" smtClean="0"/>
              <a:t>Jungmann</a:t>
            </a:r>
            <a:r>
              <a:rPr lang="cs-CZ" dirty="0" smtClean="0"/>
              <a:t>, Vladimír </a:t>
            </a:r>
            <a:r>
              <a:rPr lang="cs-CZ" dirty="0" err="1" smtClean="0"/>
              <a:t>Karfík</a:t>
            </a:r>
            <a:r>
              <a:rPr lang="cs-CZ" dirty="0" smtClean="0"/>
              <a:t>, Jaroslav Med</a:t>
            </a:r>
          </a:p>
          <a:p>
            <a:r>
              <a:rPr lang="cs-CZ" dirty="0" smtClean="0"/>
              <a:t>Literární kritika zaměřená publicisticky – Jiří </a:t>
            </a:r>
            <a:r>
              <a:rPr lang="cs-CZ" dirty="0" err="1" smtClean="0"/>
              <a:t>Peňás</a:t>
            </a:r>
            <a:r>
              <a:rPr lang="cs-CZ" dirty="0" smtClean="0"/>
              <a:t>, Josef </a:t>
            </a:r>
            <a:r>
              <a:rPr lang="cs-CZ" dirty="0" err="1" smtClean="0"/>
              <a:t>Chuchma</a:t>
            </a:r>
            <a:endParaRPr lang="cs-CZ" dirty="0" smtClean="0"/>
          </a:p>
          <a:p>
            <a:r>
              <a:rPr lang="cs-CZ" dirty="0" smtClean="0"/>
              <a:t>Jiří Trávníček – od poezie k próze a posléze k výzkumu čtenářství</a:t>
            </a:r>
          </a:p>
          <a:p>
            <a:r>
              <a:rPr lang="cs-CZ" dirty="0" smtClean="0"/>
              <a:t>Vladimír Novotný – postmodernismus v literatuře (Ta naše postmoderna česká, 2008)</a:t>
            </a:r>
          </a:p>
          <a:p>
            <a:r>
              <a:rPr lang="cs-CZ" dirty="0" smtClean="0"/>
              <a:t>Mezi akademickým prostředím a publicistikou – Pavel Janoušek (ve </a:t>
            </a:r>
            <a:r>
              <a:rPr lang="cs-CZ" dirty="0" err="1" smtClean="0"/>
              <a:t>TVARu</a:t>
            </a:r>
            <a:r>
              <a:rPr lang="cs-CZ" dirty="0" smtClean="0"/>
              <a:t>; + také jako Alois Burda)</a:t>
            </a:r>
          </a:p>
          <a:p>
            <a:r>
              <a:rPr lang="cs-CZ" dirty="0" smtClean="0"/>
              <a:t>Básník (+ hudebník) píšící studie a recenze (x akademický diskurs + P. Král) – Jan Štolba (Nedopadající džbán; Cena F. X. Šaldy)</a:t>
            </a:r>
          </a:p>
          <a:p>
            <a:r>
              <a:rPr lang="cs-CZ" dirty="0" smtClean="0"/>
              <a:t>Vyhroceně kritické soudy – Radim Kopáč (Pomalá slunce hlasů, 2005)</a:t>
            </a:r>
          </a:p>
          <a:p>
            <a:r>
              <a:rPr lang="cs-CZ" dirty="0" smtClean="0"/>
              <a:t>Akademické prostředí – Karel </a:t>
            </a:r>
            <a:r>
              <a:rPr lang="cs-CZ" dirty="0" err="1" smtClean="0"/>
              <a:t>Piorecký</a:t>
            </a:r>
            <a:r>
              <a:rPr lang="cs-CZ" dirty="0" smtClean="0"/>
              <a:t> (x Petr Král), Pavel Janáček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Současná česká literatura tedy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Literaturou, na jejíž fungování nemají vliv politické okolnosti, za nichž vzniká</a:t>
            </a:r>
          </a:p>
          <a:p>
            <a:r>
              <a:rPr lang="cs-CZ" dirty="0" smtClean="0"/>
              <a:t>Literaturou necenzurovanou</a:t>
            </a:r>
          </a:p>
          <a:p>
            <a:r>
              <a:rPr lang="cs-CZ" dirty="0" smtClean="0"/>
              <a:t>která nemusí nikomu a ničemu sloužit</a:t>
            </a:r>
          </a:p>
          <a:p>
            <a:r>
              <a:rPr lang="cs-CZ" dirty="0" smtClean="0"/>
              <a:t>a která funguje v rámci aktuálně užívaných komunikačních způsobů (včetně existence „nových médií“: zejména internetu; a včetně nových způsobů prezentace: např. slam </a:t>
            </a:r>
            <a:r>
              <a:rPr lang="cs-CZ" dirty="0" err="1" smtClean="0"/>
              <a:t>poetry</a:t>
            </a:r>
            <a:r>
              <a:rPr lang="cs-CZ" dirty="0" smtClean="0"/>
              <a:t>)</a:t>
            </a:r>
          </a:p>
          <a:p>
            <a:r>
              <a:rPr lang="cs-CZ" dirty="0" smtClean="0"/>
              <a:t>Funkce estetická je v ní dominující a organizující (všechny ostatní funkce)</a:t>
            </a:r>
          </a:p>
          <a:p>
            <a:r>
              <a:rPr lang="cs-CZ" dirty="0" smtClean="0"/>
              <a:t>Tato literatura je „současnou“ pro absenci náležitého odstupu recipientů a hodnotitelů; </a:t>
            </a:r>
            <a:r>
              <a:rPr lang="cs-CZ" dirty="0" err="1" smtClean="0"/>
              <a:t>literárněkritický</a:t>
            </a:r>
            <a:r>
              <a:rPr lang="cs-CZ" dirty="0" smtClean="0"/>
              <a:t> přístup převažuje nad přístupem literárněhistorickým</a:t>
            </a:r>
          </a:p>
          <a:p>
            <a:r>
              <a:rPr lang="cs-CZ" dirty="0" smtClean="0"/>
              <a:t>Termínem </a:t>
            </a:r>
            <a:r>
              <a:rPr lang="cs-CZ" b="1" dirty="0" smtClean="0"/>
              <a:t>současná česká literatura </a:t>
            </a:r>
            <a:r>
              <a:rPr lang="cs-CZ" dirty="0" smtClean="0"/>
              <a:t>tedy zpravidla označujeme literaturu (vznikající; vydávanou; fungující) po listopadu 1989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Lekce šestá: Proměny dramatu po listopadu 1989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Naše divadelní scény hrály výraznou úlohu v událostech konce roku 1989</a:t>
            </a:r>
          </a:p>
          <a:p>
            <a:r>
              <a:rPr lang="cs-CZ" dirty="0" smtClean="0"/>
              <a:t>Už na konci 80. let se na našich divadelních scénách objevují texty tvůrců v době normalizace zapovězených (V. Havla, J. Topola, F. Pavlíčka, M. </a:t>
            </a:r>
            <a:r>
              <a:rPr lang="cs-CZ" dirty="0" err="1" smtClean="0"/>
              <a:t>Uhdeho</a:t>
            </a:r>
            <a:r>
              <a:rPr lang="cs-CZ" dirty="0" smtClean="0"/>
              <a:t> a </a:t>
            </a:r>
            <a:r>
              <a:rPr lang="cs-CZ" dirty="0" err="1" smtClean="0"/>
              <a:t>d</a:t>
            </a:r>
            <a:r>
              <a:rPr lang="cs-CZ" dirty="0" smtClean="0"/>
              <a:t>.)</a:t>
            </a:r>
          </a:p>
          <a:p>
            <a:r>
              <a:rPr lang="cs-CZ" dirty="0" smtClean="0"/>
              <a:t>Řada zapovězených dramatických textů vychází krátce po </a:t>
            </a:r>
            <a:r>
              <a:rPr lang="cs-CZ" i="1" dirty="0" smtClean="0"/>
              <a:t>sametové revoluci </a:t>
            </a:r>
            <a:r>
              <a:rPr lang="cs-CZ" dirty="0" smtClean="0"/>
              <a:t>tiskem</a:t>
            </a:r>
          </a:p>
          <a:p>
            <a:r>
              <a:rPr lang="cs-CZ" dirty="0" smtClean="0"/>
              <a:t>Zájem publika o výše uvedené texty a tvůrce se však velmi rychle vyčerpává; nastává </a:t>
            </a:r>
            <a:r>
              <a:rPr lang="cs-CZ" i="1" dirty="0" smtClean="0"/>
              <a:t> divadelní krize</a:t>
            </a:r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Problémy českých divadel na počátku 90. let XX.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Divadlo ztrácí schopnost formulovat autentické postoje a jejich prostřednictvím rozvíjet jednu ze svých tradičních funkcí</a:t>
            </a:r>
          </a:p>
          <a:p>
            <a:r>
              <a:rPr lang="cs-CZ" dirty="0" smtClean="0"/>
              <a:t>Suverénní postavení divadel v české kultuře (dědictví </a:t>
            </a:r>
            <a:r>
              <a:rPr lang="cs-CZ" i="1" dirty="0" smtClean="0"/>
              <a:t>listopadu</a:t>
            </a:r>
            <a:r>
              <a:rPr lang="cs-CZ" dirty="0" smtClean="0"/>
              <a:t>) se ukazuje být iluzí</a:t>
            </a:r>
          </a:p>
          <a:p>
            <a:r>
              <a:rPr lang="cs-CZ" dirty="0" smtClean="0"/>
              <a:t>Krize návštěvnosti znamená pro mnohá divadla i krizi ekonomickou</a:t>
            </a:r>
          </a:p>
          <a:p>
            <a:r>
              <a:rPr lang="cs-CZ" dirty="0" smtClean="0"/>
              <a:t>Ekonomické a politické změny (včetně i </a:t>
            </a:r>
            <a:r>
              <a:rPr lang="cs-CZ" i="1" dirty="0" smtClean="0"/>
              <a:t>právního </a:t>
            </a:r>
            <a:r>
              <a:rPr lang="cs-CZ" i="1" dirty="0" err="1" smtClean="0"/>
              <a:t>vákua</a:t>
            </a:r>
            <a:r>
              <a:rPr lang="cs-CZ" dirty="0" smtClean="0"/>
              <a:t>) působí divadlům existenční problémy</a:t>
            </a:r>
          </a:p>
          <a:p>
            <a:r>
              <a:rPr lang="cs-CZ" dirty="0" smtClean="0"/>
              <a:t>Jinde vedou ke komercionalizaci divadelního provozu</a:t>
            </a:r>
          </a:p>
          <a:p>
            <a:r>
              <a:rPr lang="cs-CZ" dirty="0" smtClean="0"/>
              <a:t>Absentují nové původní české divadelní hry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Institucionální opory divadelního dění po listopadu 1989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Významnou roli při reflexi divadelního dění hraje (původně ještě samizdatová) revue Svět a divadlo; ta dokonce vydává původní české hry (vedle toho sledují divadelní dění také Divadelní noviny)</a:t>
            </a:r>
          </a:p>
          <a:p>
            <a:r>
              <a:rPr lang="cs-CZ" dirty="0" smtClean="0"/>
              <a:t>Na konci devadesátých let vzniká internetová revue </a:t>
            </a:r>
            <a:r>
              <a:rPr lang="cs-CZ" dirty="0" err="1" smtClean="0"/>
              <a:t>Yorick</a:t>
            </a:r>
            <a:endParaRPr lang="cs-CZ" dirty="0" smtClean="0"/>
          </a:p>
          <a:p>
            <a:r>
              <a:rPr lang="cs-CZ" dirty="0" smtClean="0"/>
              <a:t>Za přispění Divadelního ústavu v Praze vzniká Nadace Alfréda </a:t>
            </a:r>
            <a:r>
              <a:rPr lang="cs-CZ" dirty="0" err="1" smtClean="0"/>
              <a:t>Radoka</a:t>
            </a:r>
            <a:r>
              <a:rPr lang="cs-CZ" dirty="0" smtClean="0"/>
              <a:t> (později Nadační fond Alfréda </a:t>
            </a:r>
            <a:r>
              <a:rPr lang="cs-CZ" dirty="0" err="1" smtClean="0"/>
              <a:t>Radoka</a:t>
            </a:r>
            <a:r>
              <a:rPr lang="cs-CZ" dirty="0" smtClean="0"/>
              <a:t>), který vyhlašuje Cenu (vlastně </a:t>
            </a:r>
            <a:r>
              <a:rPr lang="cs-CZ" i="1" dirty="0" smtClean="0"/>
              <a:t>Ceny</a:t>
            </a:r>
            <a:r>
              <a:rPr lang="cs-CZ" dirty="0" smtClean="0"/>
              <a:t>) Alfréda </a:t>
            </a:r>
            <a:r>
              <a:rPr lang="cs-CZ" dirty="0" err="1" smtClean="0"/>
              <a:t>Radoka</a:t>
            </a:r>
            <a:endParaRPr lang="cs-CZ" dirty="0" smtClean="0"/>
          </a:p>
          <a:p>
            <a:r>
              <a:rPr lang="cs-CZ" dirty="0" smtClean="0"/>
              <a:t>Vydávání původních českých her se soustavně věnuje brněnské nakladatelství Větrné mlýny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Tři hlavní tendence, které se objevují v české dramatické tvorbě 90. let XX.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1) </a:t>
            </a:r>
            <a:r>
              <a:rPr lang="cs-CZ" b="1" dirty="0" smtClean="0"/>
              <a:t>Napětí mezi minulostí a současností</a:t>
            </a:r>
            <a:r>
              <a:rPr lang="cs-CZ" dirty="0" smtClean="0"/>
              <a:t>: jehož motivací je snaha vyrovnat se s mravními selháními minulosti. A to včetně apokryfních her a dramatiky nových mýtů (s tendencemi výrazně postmoderními); dominuje ovšem „tradičně“ podaná dramatická tvorba (zejména u starších autorů). Sem možno zařadit také </a:t>
            </a:r>
            <a:r>
              <a:rPr lang="cs-CZ" i="1" dirty="0" smtClean="0"/>
              <a:t>mystifikační</a:t>
            </a:r>
            <a:r>
              <a:rPr lang="cs-CZ" dirty="0" smtClean="0"/>
              <a:t> Divadlo Járy Cimrmana. Tvůrci: Antonín Přidal, Jiří Hubač, Michal </a:t>
            </a:r>
            <a:r>
              <a:rPr lang="cs-CZ" dirty="0" err="1" smtClean="0"/>
              <a:t>Lázňovský</a:t>
            </a:r>
            <a:r>
              <a:rPr lang="cs-CZ" dirty="0" smtClean="0"/>
              <a:t>, Pavel Kohout, Karel </a:t>
            </a:r>
            <a:r>
              <a:rPr lang="cs-CZ" dirty="0" err="1" smtClean="0"/>
              <a:t>Steigerwald</a:t>
            </a:r>
            <a:r>
              <a:rPr lang="cs-CZ" dirty="0" smtClean="0"/>
              <a:t>; z mladších Roman </a:t>
            </a:r>
            <a:r>
              <a:rPr lang="cs-CZ" dirty="0" err="1" smtClean="0"/>
              <a:t>Sikora</a:t>
            </a:r>
            <a:r>
              <a:rPr lang="cs-CZ" dirty="0" smtClean="0"/>
              <a:t> nebo Lenka </a:t>
            </a:r>
            <a:r>
              <a:rPr lang="cs-CZ" dirty="0" err="1" smtClean="0"/>
              <a:t>Lagronová</a:t>
            </a:r>
            <a:r>
              <a:rPr lang="cs-CZ" dirty="0" smtClean="0"/>
              <a:t>.</a:t>
            </a:r>
          </a:p>
          <a:p>
            <a:r>
              <a:rPr lang="cs-CZ" b="1" dirty="0" smtClean="0"/>
              <a:t>Groteskní negace přítomnosti</a:t>
            </a:r>
            <a:r>
              <a:rPr lang="cs-CZ" dirty="0" smtClean="0"/>
              <a:t>: tvoří nejsilnější linii původní dramatické tvorby v devadesátých letech u nás. Časté je v ní zobrazování (nemotivovaného) násilí a dalších patologických jevů rodících se z banálních a absurdních situací, stejně jako rezignace na hlubší psychologický ponor. Řada dramat se odehrává v prostředí širší rodiny. Předmětem zájmu jsou také masová média. Autoři: Jan Antonín </a:t>
            </a:r>
            <a:r>
              <a:rPr lang="cs-CZ" dirty="0" err="1" smtClean="0"/>
              <a:t>Pitínský</a:t>
            </a:r>
            <a:r>
              <a:rPr lang="cs-CZ" dirty="0" smtClean="0"/>
              <a:t>, Tomáš Rychetský, Jan Kraus, Arnošt </a:t>
            </a:r>
            <a:r>
              <a:rPr lang="cs-CZ" dirty="0" err="1" smtClean="0"/>
              <a:t>Goldflam</a:t>
            </a:r>
            <a:r>
              <a:rPr lang="cs-CZ" dirty="0" smtClean="0"/>
              <a:t> a Luboš Balák.</a:t>
            </a:r>
          </a:p>
          <a:p>
            <a:r>
              <a:rPr lang="cs-CZ" b="1" dirty="0" smtClean="0"/>
              <a:t>Tendence lyrická</a:t>
            </a:r>
            <a:r>
              <a:rPr lang="cs-CZ" dirty="0" smtClean="0"/>
              <a:t>: pod niž můžeme </a:t>
            </a:r>
            <a:r>
              <a:rPr lang="cs-CZ" dirty="0" err="1" smtClean="0"/>
              <a:t>zahrnouti</a:t>
            </a:r>
            <a:r>
              <a:rPr lang="cs-CZ" dirty="0" smtClean="0"/>
              <a:t> lyrické a psychologické drama. Jedinec zobrazován jako sice komplikovaná, ale jedinečná bytost. Příběhy směřují k obecnému podobenství o světě a lidské společnosti. Tematizuje se zde vnitřní prázdnota, odcizení,  konzumerismus, zmechanizování života i apokalyptické vidění světa. Dramatická stavba bývá značně rozvolněná. K autorům tohoto typu dramatické tvorby patří například: Daniela Fischerová, Markéta Bláhová, Lenka Havlíková, Egon L. Tobiáš.</a:t>
            </a:r>
            <a:endParaRPr lang="cs-CZ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Proměny dramatu na počátku nového tisíciletí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dirty="0" smtClean="0"/>
              <a:t>Proměny ve financování divadel – řada divadel „obecně prospěšnými společnostmi“ nebo „společnostmi s ručením omezeným“. Většina divadel financována obcemi (+ podporována sponzory a granty).</a:t>
            </a:r>
          </a:p>
          <a:p>
            <a:r>
              <a:rPr lang="cs-CZ" dirty="0" smtClean="0"/>
              <a:t>Vznik řady komerčních divadel, často v podobě divadelních agentur </a:t>
            </a:r>
          </a:p>
          <a:p>
            <a:r>
              <a:rPr lang="cs-CZ" dirty="0" smtClean="0"/>
              <a:t>Komerčně nejúspěšnější – muzikálové produkce</a:t>
            </a:r>
          </a:p>
          <a:p>
            <a:r>
              <a:rPr lang="cs-CZ" dirty="0" smtClean="0"/>
              <a:t>Jako tlak proti komercionalizaci – posílení tzv. nezávislé scény (často na poloprofesionální bázi)</a:t>
            </a:r>
          </a:p>
          <a:p>
            <a:r>
              <a:rPr lang="cs-CZ" dirty="0" smtClean="0"/>
              <a:t>Divadelní ústav začal vydávat edici Divadelní hry</a:t>
            </a:r>
          </a:p>
          <a:p>
            <a:r>
              <a:rPr lang="cs-CZ" dirty="0" smtClean="0"/>
              <a:t>Žánrově – tematický záběr dramatiků se rozšiřuje o </a:t>
            </a:r>
            <a:r>
              <a:rPr lang="cs-CZ" i="1" dirty="0" smtClean="0"/>
              <a:t>nové drama </a:t>
            </a:r>
            <a:r>
              <a:rPr lang="cs-CZ" dirty="0" smtClean="0"/>
              <a:t>(námětová krutost, názorová ostrost a formální rozvolněnost – Petr Zelenka), </a:t>
            </a:r>
            <a:r>
              <a:rPr lang="cs-CZ" i="1" dirty="0" smtClean="0"/>
              <a:t>grotesku</a:t>
            </a:r>
            <a:r>
              <a:rPr lang="cs-CZ" dirty="0" smtClean="0"/>
              <a:t> (modelově vyhrocené zpodobení společenské situace vyrůstající z potřeby karikovat a vysmívat se – David Drábek), </a:t>
            </a:r>
            <a:r>
              <a:rPr lang="cs-CZ" i="1" dirty="0" smtClean="0"/>
              <a:t>dokumentární drama </a:t>
            </a:r>
            <a:r>
              <a:rPr lang="cs-CZ" dirty="0" smtClean="0"/>
              <a:t>(dramatická forma vyrůstající z faktografických materiálů; která chce být politicky angažovaná, má sociální rozměr a uplatňuje postupy epického divadla – včetně metody koláže či montáže; ke tvůrcům patří např. Miroslav </a:t>
            </a:r>
            <a:r>
              <a:rPr lang="cs-CZ" dirty="0" err="1" smtClean="0"/>
              <a:t>Bambušek</a:t>
            </a:r>
            <a:r>
              <a:rPr lang="cs-CZ" dirty="0" smtClean="0"/>
              <a:t>; ke zdařilým inscenacím Čtvrtníčkova Ivánku, kamaráde, můžeš mluvit?), </a:t>
            </a:r>
            <a:r>
              <a:rPr lang="cs-CZ" i="1" dirty="0" smtClean="0"/>
              <a:t>ženské drama </a:t>
            </a:r>
            <a:r>
              <a:rPr lang="cs-CZ" dirty="0" smtClean="0"/>
              <a:t>(dramatika vyrůstající z ženského pohledu na svět a realizovaná jako feministické drama, </a:t>
            </a:r>
            <a:r>
              <a:rPr lang="cs-CZ" dirty="0" err="1" smtClean="0"/>
              <a:t>genderové</a:t>
            </a:r>
            <a:r>
              <a:rPr lang="cs-CZ" dirty="0" smtClean="0"/>
              <a:t> drama nebo ženské drama; představitelkami tohoto typu dramatiky jsou Lenka </a:t>
            </a:r>
            <a:r>
              <a:rPr lang="cs-CZ" dirty="0" err="1" smtClean="0"/>
              <a:t>Lagronová</a:t>
            </a:r>
            <a:r>
              <a:rPr lang="cs-CZ" dirty="0" smtClean="0"/>
              <a:t> nebo Iva </a:t>
            </a:r>
            <a:r>
              <a:rPr lang="cs-CZ" dirty="0" err="1" smtClean="0"/>
              <a:t>Klestilová</a:t>
            </a:r>
            <a:r>
              <a:rPr lang="cs-CZ" dirty="0" smtClean="0"/>
              <a:t>),  </a:t>
            </a:r>
            <a:r>
              <a:rPr lang="cs-CZ" i="1" dirty="0" smtClean="0"/>
              <a:t>dramatika jazykového experimentu </a:t>
            </a:r>
            <a:r>
              <a:rPr lang="cs-CZ" dirty="0" smtClean="0"/>
              <a:t>( se rodí z automatického asociativního řazení jednotlivých promluvových segmentů; představitelem je Egon Tobiáš), </a:t>
            </a:r>
            <a:r>
              <a:rPr lang="cs-CZ" i="1" dirty="0" smtClean="0"/>
              <a:t>venkovské drama </a:t>
            </a:r>
            <a:r>
              <a:rPr lang="cs-CZ" dirty="0" smtClean="0"/>
              <a:t>(kritický obraz dnešního kapitalisticky se „přerozujícího“ venkovského prostředí podává například Martin </a:t>
            </a:r>
            <a:r>
              <a:rPr lang="cs-CZ" dirty="0" err="1" smtClean="0"/>
              <a:t>Františák</a:t>
            </a:r>
            <a:r>
              <a:rPr lang="cs-CZ" dirty="0" smtClean="0"/>
              <a:t>) a </a:t>
            </a:r>
            <a:r>
              <a:rPr lang="cs-CZ" i="1" dirty="0" err="1" smtClean="0"/>
              <a:t>reinterpretativní</a:t>
            </a:r>
            <a:r>
              <a:rPr lang="cs-CZ" i="1" dirty="0" smtClean="0"/>
              <a:t> drama</a:t>
            </a:r>
            <a:r>
              <a:rPr lang="cs-CZ" dirty="0" smtClean="0"/>
              <a:t> (výrazný trend v rámci současné dramatiky představují hry </a:t>
            </a:r>
            <a:r>
              <a:rPr lang="cs-CZ" dirty="0" err="1" smtClean="0"/>
              <a:t>reinterpretující</a:t>
            </a:r>
            <a:r>
              <a:rPr lang="cs-CZ" dirty="0" smtClean="0"/>
              <a:t> známé příběhy a </a:t>
            </a:r>
            <a:r>
              <a:rPr lang="cs-CZ" dirty="0" err="1" smtClean="0"/>
              <a:t>přehodnotivě</a:t>
            </a:r>
            <a:r>
              <a:rPr lang="cs-CZ" dirty="0" smtClean="0"/>
              <a:t> rozvíjející klasická dramata; jako to činí například Petr Kolečko).</a:t>
            </a:r>
          </a:p>
          <a:p>
            <a:r>
              <a:rPr lang="cs-CZ" dirty="0" smtClean="0"/>
              <a:t>V rámci republikového divadelního dění zaujímá výrazné místo labskoústecké Činoherní studio, které vzniklo už v roce 1972. Jeho takzvaná česká sezóna 1999 – 2000 byla oceněna  divadelními kritiky: </a:t>
            </a:r>
            <a:r>
              <a:rPr lang="cs-CZ" smtClean="0"/>
              <a:t>divadlo získalo </a:t>
            </a:r>
            <a:r>
              <a:rPr lang="cs-CZ" dirty="0" smtClean="0"/>
              <a:t>Cenu Alfréda </a:t>
            </a:r>
            <a:r>
              <a:rPr lang="cs-CZ" dirty="0" err="1" smtClean="0"/>
              <a:t>Radoka</a:t>
            </a:r>
            <a:r>
              <a:rPr lang="cs-CZ" dirty="0" smtClean="0"/>
              <a:t> – divadlo roku. Charakteristickým prvkem posledních let bylo uvádění současných zahraničních her v českých i světových premiérách. Kromě divadelních her se tvůrci zaměřili na adaptaci nedivadelních předloh – prózy, filmových scénářů či dokumentárních námětů; dokonce i komiksu.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>
            <a:normAutofit fontScale="90000"/>
          </a:bodyPr>
          <a:lstStyle/>
          <a:p>
            <a:r>
              <a:rPr lang="cs-CZ" dirty="0" smtClean="0"/>
              <a:t>Ego-dokumentární současná česká umělecká próza: Kořeny, tradice, přítomnost = lekce sedmá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Ego-dokument v české umělecké literatuře:</a:t>
            </a:r>
          </a:p>
          <a:p>
            <a:r>
              <a:rPr lang="cs-CZ" dirty="0" smtClean="0"/>
              <a:t>Na straně jedné souvisí s termínem – „pakt autobiografický“ (což je: žánrově orientovaná shoda mezi autorem a čtenářem, jež je základem referenční recepce textu) – </a:t>
            </a:r>
            <a:r>
              <a:rPr lang="cs-CZ" dirty="0" err="1" smtClean="0"/>
              <a:t>Ph</a:t>
            </a:r>
            <a:r>
              <a:rPr lang="cs-CZ" dirty="0" smtClean="0"/>
              <a:t>. </a:t>
            </a:r>
            <a:r>
              <a:rPr lang="cs-CZ" dirty="0" err="1" smtClean="0"/>
              <a:t>Lejeune</a:t>
            </a:r>
            <a:r>
              <a:rPr lang="cs-CZ" i="1" dirty="0" smtClean="0"/>
              <a:t>: </a:t>
            </a:r>
            <a:r>
              <a:rPr lang="cs-CZ" i="1" dirty="0" err="1" smtClean="0"/>
              <a:t>Le</a:t>
            </a:r>
            <a:r>
              <a:rPr lang="cs-CZ" i="1" dirty="0" smtClean="0"/>
              <a:t> </a:t>
            </a:r>
            <a:r>
              <a:rPr lang="cs-CZ" i="1" dirty="0" err="1" smtClean="0"/>
              <a:t>pacte</a:t>
            </a:r>
            <a:r>
              <a:rPr lang="cs-CZ" i="1" dirty="0" smtClean="0"/>
              <a:t> </a:t>
            </a:r>
            <a:r>
              <a:rPr lang="cs-CZ" i="1" dirty="0" err="1" smtClean="0"/>
              <a:t>autobiographique</a:t>
            </a:r>
            <a:r>
              <a:rPr lang="cs-CZ" i="1" dirty="0" smtClean="0"/>
              <a:t>. </a:t>
            </a:r>
            <a:r>
              <a:rPr lang="cs-CZ" dirty="0" smtClean="0"/>
              <a:t>Paris 1996</a:t>
            </a:r>
          </a:p>
          <a:p>
            <a:r>
              <a:rPr lang="cs-CZ" dirty="0" smtClean="0"/>
              <a:t>Na druhé straně - </a:t>
            </a:r>
            <a:r>
              <a:rPr lang="cs-CZ" i="1" dirty="0" smtClean="0"/>
              <a:t> </a:t>
            </a:r>
            <a:r>
              <a:rPr lang="cs-CZ" dirty="0" smtClean="0"/>
              <a:t>„rozhodující je intence“ (rozuměj: intence autorova) – viz  S. </a:t>
            </a:r>
            <a:r>
              <a:rPr lang="cs-CZ" dirty="0" err="1" smtClean="0"/>
              <a:t>Fish</a:t>
            </a:r>
            <a:r>
              <a:rPr lang="cs-CZ" dirty="0" smtClean="0"/>
              <a:t>: </a:t>
            </a:r>
            <a:r>
              <a:rPr lang="cs-CZ" i="1" dirty="0" smtClean="0"/>
              <a:t>S úctou věnuje autor.</a:t>
            </a:r>
            <a:r>
              <a:rPr lang="cs-CZ" dirty="0" smtClean="0"/>
              <a:t>ÚČL AV ČR. Praha – Brno 2004. Přel. Petr A. Bílek</a:t>
            </a:r>
          </a:p>
          <a:p>
            <a:r>
              <a:rPr lang="cs-CZ" dirty="0" smtClean="0"/>
              <a:t>Takže – ego-dokumentem v umělecké literatuře rozumíme takový text, který vykazuje formální znaky autobiografického textu (podle </a:t>
            </a:r>
            <a:r>
              <a:rPr lang="cs-CZ" dirty="0" err="1" smtClean="0"/>
              <a:t>Lejeuna</a:t>
            </a:r>
            <a:r>
              <a:rPr lang="cs-CZ" dirty="0" smtClean="0"/>
              <a:t>): zájmenná forma, orientace na adresáta, časové vztahy, příznaky referenčního diskursu; který vede v řádu autorské intence nezakrytou spojnici mezi autorem externím a interním (mluvčím textu: </a:t>
            </a:r>
            <a:r>
              <a:rPr lang="cs-CZ" i="1" dirty="0" smtClean="0"/>
              <a:t>identita autora a vypravěče), </a:t>
            </a:r>
            <a:r>
              <a:rPr lang="cs-CZ" dirty="0" smtClean="0"/>
              <a:t>který se také v rámci žánrové tradice (viz Novák, A. – Novák, J. V.: Přehledné dějiny literatury české) vztahuje k žánrům dokumentujícím autorské JÁ; v němž jsou nicméně přítomny momenty umělecké fikce: výběr a stylizace, </a:t>
            </a:r>
            <a:r>
              <a:rPr lang="cs-CZ" dirty="0" err="1" smtClean="0"/>
              <a:t>kryptonyma</a:t>
            </a:r>
            <a:r>
              <a:rPr lang="cs-CZ" dirty="0" smtClean="0"/>
              <a:t>, textová </a:t>
            </a:r>
            <a:r>
              <a:rPr lang="cs-CZ" dirty="0" err="1" smtClean="0"/>
              <a:t>sebereflektivnost</a:t>
            </a:r>
            <a:r>
              <a:rPr lang="cs-CZ" dirty="0" smtClean="0"/>
              <a:t>, umělecká obraznost, přítomnost narativních postupů a </a:t>
            </a:r>
            <a:r>
              <a:rPr lang="cs-CZ" dirty="0" err="1" smtClean="0"/>
              <a:t>d</a:t>
            </a:r>
            <a:r>
              <a:rPr lang="cs-CZ" dirty="0" smtClean="0"/>
              <a:t>..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Důležitou roli hraje intence ČTENÁŘSKÁ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Karel Čapek: „Žádné umění není děláno jenom pro oči nebo uši, nýbrž pro básnivou sílu v nás. Neobrací se jen na naši vnímavost, nýbrž také – a především – na naši tvořivost, a nedovolává-li se jí, zůstává nám zavřeno na sedm zámků.“in: </a:t>
            </a:r>
            <a:r>
              <a:rPr lang="cs-CZ" i="1" dirty="0" smtClean="0"/>
              <a:t>Spisy (Dodatky XIV – XIX). O umění a kultuře / Od člověka k člověku. Čs. Spisovatel. Praha 1995. s. 44</a:t>
            </a:r>
          </a:p>
          <a:p>
            <a:r>
              <a:rPr lang="cs-CZ" dirty="0" smtClean="0"/>
              <a:t>-Že tedy: se bude autor stejně vědomě hlásit k tradici </a:t>
            </a:r>
            <a:r>
              <a:rPr lang="cs-CZ" i="1" dirty="0" smtClean="0"/>
              <a:t>dokumentárního </a:t>
            </a:r>
            <a:r>
              <a:rPr lang="cs-CZ" dirty="0" smtClean="0"/>
              <a:t>žánru (dopisy, deníky, paměti, </a:t>
            </a:r>
            <a:r>
              <a:rPr lang="cs-CZ" dirty="0" err="1" smtClean="0"/>
              <a:t>quasideníkové</a:t>
            </a:r>
            <a:r>
              <a:rPr lang="cs-CZ" dirty="0" smtClean="0"/>
              <a:t> záznamy); tedy ke stylizaci </a:t>
            </a:r>
            <a:r>
              <a:rPr lang="cs-CZ" i="1" dirty="0" smtClean="0"/>
              <a:t>autenticity – </a:t>
            </a:r>
            <a:r>
              <a:rPr lang="cs-CZ" dirty="0" smtClean="0"/>
              <a:t>a stejně vědomě (intencionálně) k tradici </a:t>
            </a:r>
            <a:r>
              <a:rPr lang="cs-CZ" i="1" dirty="0" smtClean="0"/>
              <a:t>umělecké fikce: </a:t>
            </a:r>
            <a:r>
              <a:rPr lang="cs-CZ" dirty="0" smtClean="0"/>
              <a:t>„</a:t>
            </a:r>
            <a:r>
              <a:rPr lang="cs-CZ" u="sng" dirty="0" smtClean="0"/>
              <a:t>Román</a:t>
            </a:r>
            <a:r>
              <a:rPr lang="cs-CZ" dirty="0" smtClean="0"/>
              <a:t> </a:t>
            </a:r>
            <a:r>
              <a:rPr lang="cs-CZ" i="1" dirty="0" smtClean="0"/>
              <a:t>Jak se dělá chlapec </a:t>
            </a:r>
            <a:r>
              <a:rPr lang="cs-CZ" dirty="0" smtClean="0"/>
              <a:t>jsem nepsal s úmyslem zveřejnění</a:t>
            </a:r>
            <a:r>
              <a:rPr lang="cs-CZ" u="sng" dirty="0" smtClean="0"/>
              <a:t>. Nejsou to deníkové zápisky</a:t>
            </a:r>
            <a:r>
              <a:rPr lang="cs-CZ" dirty="0" smtClean="0"/>
              <a:t>, je to psané spontánně „</a:t>
            </a:r>
            <a:r>
              <a:rPr lang="cs-CZ" dirty="0" err="1" smtClean="0"/>
              <a:t>furt</a:t>
            </a:r>
            <a:r>
              <a:rPr lang="cs-CZ" dirty="0" smtClean="0"/>
              <a:t> pryč“ a to, co vyšlo, je </a:t>
            </a:r>
            <a:r>
              <a:rPr lang="cs-CZ" u="sng" dirty="0" smtClean="0"/>
              <a:t>výběr z napsaného</a:t>
            </a:r>
            <a:r>
              <a:rPr lang="cs-CZ" dirty="0" smtClean="0"/>
              <a:t>.“ (Ludvík Vaculík v rozhovoru s Michaelem </a:t>
            </a:r>
            <a:r>
              <a:rPr lang="cs-CZ" dirty="0" err="1" smtClean="0"/>
              <a:t>Špiritem</a:t>
            </a:r>
            <a:r>
              <a:rPr lang="cs-CZ" dirty="0" smtClean="0"/>
              <a:t>)</a:t>
            </a:r>
          </a:p>
          <a:p>
            <a:r>
              <a:rPr lang="cs-CZ" dirty="0" smtClean="0"/>
              <a:t>-A že v posledku bude tuto dvojí danost vnímat i sám čtenář. (x K. Čapek se kdysi zastal pravdivosti Demlova Mého svědectví…; nikoli ale uměleckých kvalit jednoho z nejtragičtějších </a:t>
            </a:r>
            <a:r>
              <a:rPr lang="cs-CZ" u="sng" dirty="0" smtClean="0"/>
              <a:t>románů</a:t>
            </a:r>
            <a:r>
              <a:rPr lang="cs-CZ" dirty="0" smtClean="0"/>
              <a:t> české ego-dokumentární literatury. – otázkou jest, zdali V TOMTO nelze spatřovat další tragický rozměr Demlova psaní…)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Od (hraného) autorského dokumentu k dokumentaci autorského JÁ vede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„Cesta od těkání k sevření slova jednotícím příběhem a jeho umocnění v básnickém obraze…“</a:t>
            </a:r>
          </a:p>
          <a:p>
            <a:r>
              <a:rPr lang="cs-CZ" dirty="0" smtClean="0"/>
              <a:t>Anebo: takový </a:t>
            </a:r>
            <a:r>
              <a:rPr lang="cs-CZ" u="sng" dirty="0" smtClean="0"/>
              <a:t>výběr</a:t>
            </a:r>
            <a:r>
              <a:rPr lang="cs-CZ" dirty="0" smtClean="0"/>
              <a:t> tvárných prostředků, které (aniž by zcela zastřely onen </a:t>
            </a:r>
            <a:r>
              <a:rPr lang="cs-CZ" i="1" dirty="0" smtClean="0"/>
              <a:t>dokumentární ráz</a:t>
            </a:r>
            <a:r>
              <a:rPr lang="cs-CZ" dirty="0" smtClean="0"/>
              <a:t>) umožní autorovi vytvořit a čtenáři posléze ve svém vědomí realizovat rozličné narativní a významové linie, jež ve svém úhrnu vytvářejí smysl díla. A toto v posledku chápat jako dominantně nebo také dílo umělecké (s funkcí estetickou co dominující a organizující /fungování těch ostatních/).</a:t>
            </a:r>
          </a:p>
          <a:p>
            <a:r>
              <a:rPr lang="cs-CZ" dirty="0" smtClean="0"/>
              <a:t>Což může být zapříčiněno vzdalováním se od uzlových bodů našich dějin (a tedy proměnou autorského i čtenářského zájmu či vkusu), zřetelnějším povědomím o rozdílu mezi literaturou věcnou a uměleckou, vydáním všech podstatných děl uměleckého </a:t>
            </a:r>
            <a:r>
              <a:rPr lang="cs-CZ" u="sng" dirty="0" smtClean="0"/>
              <a:t>svědectví</a:t>
            </a:r>
            <a:r>
              <a:rPr lang="cs-CZ" dirty="0" smtClean="0"/>
              <a:t> (a vyčerpáním čtenářského zájmu o ně) a konečně možná také existencích neuměleckých stejně jako neumělých svědectví o domnělých umělcích (takto celebritách).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>
            <a:normAutofit fontScale="90000"/>
          </a:bodyPr>
          <a:lstStyle/>
          <a:p>
            <a:r>
              <a:rPr lang="cs-CZ" dirty="0" smtClean="0"/>
              <a:t>Cesta od 90. let k současnosti… (…včetně opožděných debutů a návratů… /Suchého Eliášovo světlo/ vydání…/</a:t>
            </a:r>
            <a:r>
              <a:rPr lang="cs-CZ" dirty="0" err="1" smtClean="0"/>
              <a:t>Kárnet</a:t>
            </a:r>
            <a:r>
              <a:rPr lang="cs-CZ" dirty="0" smtClean="0"/>
              <a:t>/)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…je tedy cestou </a:t>
            </a:r>
            <a:r>
              <a:rPr lang="cs-CZ" dirty="0" err="1" smtClean="0"/>
              <a:t>zniternění</a:t>
            </a:r>
            <a:r>
              <a:rPr lang="cs-CZ" dirty="0" smtClean="0"/>
              <a:t>: od odstředivě dostředivé síly k síle dostředivě odstředivé;</a:t>
            </a:r>
          </a:p>
          <a:p>
            <a:r>
              <a:rPr lang="cs-CZ" dirty="0" smtClean="0"/>
              <a:t>od soudu nad světem a svědectví o době (událostech, lidech, skutcích, textech /cizích i vlastních/), které teprve ukáže na mé postavení ve světě a literatuře</a:t>
            </a:r>
          </a:p>
          <a:p>
            <a:r>
              <a:rPr lang="cs-CZ" dirty="0" smtClean="0"/>
              <a:t>po svědectví o sobě; neboť skrze sebe (své vize či animozity) teprve mohu soudit druhé. A soudím-li a svědčím-li, tedy nechť to vypovídá PŘEDE  VŠÍM o světě za mýma očima. </a:t>
            </a:r>
          </a:p>
          <a:p>
            <a:r>
              <a:rPr lang="cs-CZ" dirty="0" smtClean="0"/>
              <a:t>A to bez opory ve směru, proudu či skupině; ne však bez přesvědčení a víry (termínů nikoli bezezbytku politických či náboženských), bez průsaků velkých dějin do nyní dominujících dějin malých (předešle šlo spíše o průsak malých dějin do velkých: V. Černý), bez ukotvení v tradici (najmě umělecké a literární).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>
            <a:normAutofit fontScale="90000"/>
          </a:bodyPr>
          <a:lstStyle/>
          <a:p>
            <a:r>
              <a:rPr lang="cs-CZ" dirty="0" smtClean="0"/>
              <a:t>Což umožňuje autorům a (poučeným) čtenářům (=literární kritice) vnímat dané texty v žánrovém rámci literatury dokumentární i fikční;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/>
              <a:t>například:</a:t>
            </a:r>
          </a:p>
          <a:p>
            <a:r>
              <a:rPr lang="cs-CZ" dirty="0" smtClean="0"/>
              <a:t>dopisy jako román (A. </a:t>
            </a:r>
            <a:r>
              <a:rPr lang="cs-CZ" dirty="0" err="1" smtClean="0"/>
              <a:t>Bajaja</a:t>
            </a:r>
            <a:r>
              <a:rPr lang="cs-CZ" dirty="0" smtClean="0"/>
              <a:t>: Na krásné modré </a:t>
            </a:r>
            <a:r>
              <a:rPr lang="cs-CZ" dirty="0" err="1" smtClean="0"/>
              <a:t>Dřevnici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quasideníkový</a:t>
            </a:r>
            <a:r>
              <a:rPr lang="cs-CZ" dirty="0" smtClean="0"/>
              <a:t> text jako román či novelu (L. Vaculík: Loučení k panně, Hodiny klavíru)</a:t>
            </a:r>
          </a:p>
          <a:p>
            <a:r>
              <a:rPr lang="cs-CZ" dirty="0" smtClean="0"/>
              <a:t>dokonce i deníkový text jako román (Petr Kukal: Deník muže ve středním věku)</a:t>
            </a:r>
          </a:p>
          <a:p>
            <a:r>
              <a:rPr lang="cs-CZ" dirty="0" smtClean="0"/>
              <a:t>A také: volně prolínat </a:t>
            </a:r>
            <a:r>
              <a:rPr lang="cs-CZ" dirty="0" err="1" smtClean="0"/>
              <a:t>filozofickoreflexivní</a:t>
            </a:r>
            <a:r>
              <a:rPr lang="cs-CZ" dirty="0" smtClean="0"/>
              <a:t> a smysl bytí zpytující esej (typu Čapkova Kulhavého poutníka) prvky narativní beletrie (I. Fic: Vypalování stařiny)</a:t>
            </a:r>
          </a:p>
          <a:p>
            <a:r>
              <a:rPr lang="cs-CZ" dirty="0" smtClean="0"/>
              <a:t>prolínat deníkové záznamy </a:t>
            </a:r>
            <a:r>
              <a:rPr lang="cs-CZ" dirty="0" err="1" smtClean="0"/>
              <a:t>esejizujícími</a:t>
            </a:r>
            <a:r>
              <a:rPr lang="cs-CZ" dirty="0" smtClean="0"/>
              <a:t> či (</a:t>
            </a:r>
            <a:r>
              <a:rPr lang="cs-CZ" dirty="0" err="1" smtClean="0"/>
              <a:t>deklarovaně</a:t>
            </a:r>
            <a:r>
              <a:rPr lang="cs-CZ" dirty="0" smtClean="0"/>
              <a:t>) fikčními pasážemi (Hana </a:t>
            </a:r>
            <a:r>
              <a:rPr lang="cs-CZ" dirty="0" err="1" smtClean="0"/>
              <a:t>Sánerová</a:t>
            </a:r>
            <a:r>
              <a:rPr lang="cs-CZ" dirty="0" smtClean="0"/>
              <a:t>: Zlomky nepravého deníku)</a:t>
            </a:r>
          </a:p>
          <a:p>
            <a:r>
              <a:rPr lang="cs-CZ" dirty="0" smtClean="0"/>
              <a:t>vytvářet na deníkovém půdorysu skryté narativní nebo významové linie montážními postupy pozdních modernistů (V. Novotný: Řádečky)</a:t>
            </a:r>
          </a:p>
          <a:p>
            <a:r>
              <a:rPr lang="cs-CZ" dirty="0" smtClean="0"/>
              <a:t>Ale také: přes míru exploatujíc látkové zdroje (osobní zkušenosti) zneužívat nezřetelné nyní hranice mezi prózou dokumentární a prózou fikční (jíž nezřetelnost násobena užitím fiktivních postav, skutečných postav s fiktivními jmény, fiktivních postav se jmény těch skutečných a reálných postav vystupujících pod svým jménem v odpozorovaných stejně jako smyšlených eskapádách povídek, novel a krátkých románů s postavou Lorence / alter ega spisovatele Ivo Fencla)</a:t>
            </a:r>
          </a:p>
          <a:p>
            <a:r>
              <a:rPr lang="cs-CZ" dirty="0" smtClean="0"/>
              <a:t>- K čemu všemu zřejmě přispěl také postmodernismus se svojí rehabilitací žánrů předtím vnímaných jako neliterární (</a:t>
            </a:r>
            <a:r>
              <a:rPr lang="cs-CZ" dirty="0" err="1" smtClean="0"/>
              <a:t>Pavićův</a:t>
            </a:r>
            <a:r>
              <a:rPr lang="cs-CZ" dirty="0" smtClean="0"/>
              <a:t> Chazarský slovník), neumělecké. A zároveň tedy i se svojí (někdy ironickou) rehabilitací moderny.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Specifika současné české literatury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/>
              <a:t>Literárněkritický</a:t>
            </a:r>
            <a:r>
              <a:rPr lang="cs-CZ" dirty="0" smtClean="0"/>
              <a:t> (=hodnotící) pohled na ni převažuje tedy nad literárněhistorickým (kontextuálním)</a:t>
            </a:r>
          </a:p>
          <a:p>
            <a:r>
              <a:rPr lang="cs-CZ" smtClean="0"/>
              <a:t>Možnosti </a:t>
            </a:r>
            <a:r>
              <a:rPr lang="cs-CZ" dirty="0" smtClean="0"/>
              <a:t>prezentace podněcují vznik řady nových („přechodových“) forem: například poezie </a:t>
            </a:r>
            <a:r>
              <a:rPr lang="cs-CZ" dirty="0" err="1" smtClean="0"/>
              <a:t>fónické</a:t>
            </a:r>
            <a:r>
              <a:rPr lang="cs-CZ" dirty="0" smtClean="0"/>
              <a:t> či vizuální, slam </a:t>
            </a:r>
            <a:r>
              <a:rPr lang="cs-CZ" dirty="0" err="1" smtClean="0"/>
              <a:t>poetry</a:t>
            </a:r>
            <a:r>
              <a:rPr lang="cs-CZ" dirty="0" smtClean="0"/>
              <a:t>, fyzického básnictví (Petr Váša), prozaických textů fungujících na internetu obdobně jako počítačové hry; spojení poezie s hudbou či výtvarným uměním</a:t>
            </a:r>
          </a:p>
          <a:p>
            <a:r>
              <a:rPr lang="cs-CZ" dirty="0" smtClean="0"/>
              <a:t>Neexistuje politická cenzura nebo „politické zadání“ toho, co a jak se má psát nebo číst</a:t>
            </a:r>
          </a:p>
          <a:p>
            <a:r>
              <a:rPr lang="cs-CZ" dirty="0" smtClean="0"/>
              <a:t>Objevují se nové formy prezentace uměleckých textů (včetně elektronických médií)</a:t>
            </a:r>
          </a:p>
          <a:p>
            <a:r>
              <a:rPr lang="cs-CZ" dirty="0" smtClean="0"/>
              <a:t>Nová média se umělecké literatuře stávají dobrým sluhou; ale zlým pánem (totiž také konkurentem /=stoupá zájem o </a:t>
            </a:r>
            <a:r>
              <a:rPr lang="cs-CZ" b="1" dirty="0" smtClean="0"/>
              <a:t>sledování</a:t>
            </a:r>
            <a:r>
              <a:rPr lang="cs-CZ" dirty="0" smtClean="0"/>
              <a:t>; klesá zájem o </a:t>
            </a:r>
            <a:r>
              <a:rPr lang="cs-CZ" b="1" dirty="0" smtClean="0"/>
              <a:t>čtení</a:t>
            </a:r>
            <a:r>
              <a:rPr lang="cs-CZ" dirty="0" smtClean="0"/>
              <a:t>/)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V našem případě však jde o rehabilitaci vědomou a tudíž vážně míněnou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Tedy o záměrné rozšiřování možností toho, jak může vypadat umělecká literatura, o žánry a postupy vzaté odjinud (dokonce z prostředí neuměleckého);</a:t>
            </a:r>
          </a:p>
          <a:p>
            <a:r>
              <a:rPr lang="cs-CZ" dirty="0" smtClean="0"/>
              <a:t>nyní již s plným vědomím vazeb (x V. Černý – J. </a:t>
            </a:r>
            <a:r>
              <a:rPr lang="cs-CZ" dirty="0" err="1" smtClean="0"/>
              <a:t>Deml</a:t>
            </a:r>
            <a:r>
              <a:rPr lang="cs-CZ" dirty="0" smtClean="0"/>
              <a:t>) k (pozdně modernistickým, ale také pozdějším) kořenům a předobrazům - tu traktovaným explicite (linie </a:t>
            </a:r>
            <a:r>
              <a:rPr lang="cs-CZ" dirty="0" err="1" smtClean="0"/>
              <a:t>Deml</a:t>
            </a:r>
            <a:r>
              <a:rPr lang="cs-CZ" dirty="0" smtClean="0"/>
              <a:t> – Hanč u Vaculíka, </a:t>
            </a:r>
            <a:r>
              <a:rPr lang="cs-CZ" dirty="0" err="1" smtClean="0"/>
              <a:t>Deml</a:t>
            </a:r>
            <a:r>
              <a:rPr lang="cs-CZ" dirty="0" smtClean="0"/>
              <a:t> – Vodička u K. Švestky), tu implicitně přítomným (</a:t>
            </a:r>
            <a:r>
              <a:rPr lang="cs-CZ" dirty="0" err="1" smtClean="0"/>
              <a:t>demlovsky</a:t>
            </a:r>
            <a:r>
              <a:rPr lang="cs-CZ" dirty="0" smtClean="0"/>
              <a:t> snové záznamy u Novotného či </a:t>
            </a:r>
            <a:r>
              <a:rPr lang="cs-CZ" dirty="0" err="1" smtClean="0"/>
              <a:t>Sánerové</a:t>
            </a:r>
            <a:r>
              <a:rPr lang="cs-CZ" dirty="0" smtClean="0"/>
              <a:t>); zde s – na můj vkus až příliš často verbalizovanými – vazbami k literatuře populární (Kukal – </a:t>
            </a:r>
            <a:r>
              <a:rPr lang="cs-CZ" dirty="0" err="1" smtClean="0"/>
              <a:t>Viewegh</a:t>
            </a:r>
            <a:r>
              <a:rPr lang="cs-CZ" dirty="0" smtClean="0"/>
              <a:t>);</a:t>
            </a:r>
          </a:p>
          <a:p>
            <a:r>
              <a:rPr lang="cs-CZ" dirty="0" smtClean="0"/>
              <a:t>při využití stylistických prostředků typických pro umělecké ztvárnění („jazyk prostý, čistý, názorný a obrazný, většinou rytmický, odpovídající /…/ základnímu spojení pozorování a intuice, činnosti obrazotvorné a inspirační, snového a reálného živlu…“ – A. Novák /sic!/ x týž: „hlavním pramenem k poznání jeho osobnosti…“ – o Demlových Šlépějích; ale Vaculík v Hlasech nad rukopisem ČS nedopadá věru lépe!)</a:t>
            </a:r>
          </a:p>
          <a:p>
            <a:r>
              <a:rPr lang="cs-CZ" dirty="0" smtClean="0"/>
              <a:t>a s vědomým odlišením mezi svědectvím uměleckým a svědectvím o umělci (…také u čtenáře).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Literární život v ústeckém regionu po roce 1989 (=lekce osmá)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 smtClean="0"/>
              <a:t>Výchozí situace:</a:t>
            </a:r>
          </a:p>
          <a:p>
            <a:r>
              <a:rPr lang="cs-CZ" dirty="0" smtClean="0"/>
              <a:t>Od konce 60. let má v regionu význačné (v próze dominantní) postavení tzv. Severočeská literární škola (Páral, Švejda, Volák)</a:t>
            </a:r>
          </a:p>
          <a:p>
            <a:r>
              <a:rPr lang="cs-CZ" dirty="0" smtClean="0"/>
              <a:t>Na konci 60. let se </a:t>
            </a:r>
            <a:r>
              <a:rPr lang="cs-CZ" dirty="0" err="1" smtClean="0"/>
              <a:t>nadregionálně</a:t>
            </a:r>
            <a:r>
              <a:rPr lang="cs-CZ" dirty="0" smtClean="0"/>
              <a:t> významnou publikační tribunou stává publicistická revue Dialog, jejíž kulturní rubriku vede básník Emil </a:t>
            </a:r>
            <a:r>
              <a:rPr lang="cs-CZ" dirty="0" err="1" smtClean="0"/>
              <a:t>Juliš</a:t>
            </a:r>
            <a:endParaRPr lang="cs-CZ" dirty="0" smtClean="0"/>
          </a:p>
          <a:p>
            <a:r>
              <a:rPr lang="cs-CZ" dirty="0" smtClean="0"/>
              <a:t>V 60. letech vzniká v Ústí nad Labem poloprofesionální </a:t>
            </a:r>
            <a:r>
              <a:rPr lang="cs-CZ" dirty="0" err="1" smtClean="0"/>
              <a:t>Kladivadlo</a:t>
            </a:r>
            <a:r>
              <a:rPr lang="cs-CZ" dirty="0" smtClean="0"/>
              <a:t>; na něž od r. 1972 navazuje Činoherní studio (1977 se zde /bez uvedení autora/ uvádí Kunderova adaptace Jakuba fatalisty /Jakub a jeho pán/)</a:t>
            </a:r>
          </a:p>
          <a:p>
            <a:r>
              <a:rPr lang="cs-CZ" dirty="0" smtClean="0"/>
              <a:t>V 60. letech se v regionu rozvíjejí aktivity v 50. letech či za normalizace zapovězených tvůrců; například básníků Emila </a:t>
            </a:r>
            <a:r>
              <a:rPr lang="cs-CZ" dirty="0" err="1" smtClean="0"/>
              <a:t>Juliše</a:t>
            </a:r>
            <a:r>
              <a:rPr lang="cs-CZ" dirty="0" smtClean="0"/>
              <a:t> (představitele básnického experimentu) a Vladimíra </a:t>
            </a:r>
            <a:r>
              <a:rPr lang="cs-CZ" dirty="0" err="1" smtClean="0"/>
              <a:t>Vokolka</a:t>
            </a:r>
            <a:r>
              <a:rPr lang="cs-CZ" dirty="0" smtClean="0"/>
              <a:t> (od 50. let ovšem spíše autora experimentální nesujetové prózy) nebo prozaika Josefa Jedličky.</a:t>
            </a:r>
          </a:p>
          <a:p>
            <a:r>
              <a:rPr lang="cs-CZ" dirty="0" smtClean="0"/>
              <a:t>Neoficiální kulturní dění v regionu byla za normalizace „zpestřováno“ aktivitami příslušníků druhé (PPU) a třetí (teplické </a:t>
            </a:r>
            <a:r>
              <a:rPr lang="cs-CZ" dirty="0" err="1" smtClean="0"/>
              <a:t>Patafyzické</a:t>
            </a:r>
            <a:r>
              <a:rPr lang="cs-CZ" dirty="0" smtClean="0"/>
              <a:t> kolegium, tamní post-punková scéna) generace undergroundu a v jejím samém konci též soft-křesťanské básnické Skupiny XXVI.</a:t>
            </a:r>
          </a:p>
          <a:p>
            <a:r>
              <a:rPr lang="cs-CZ" dirty="0" smtClean="0"/>
              <a:t>Silně industrializovaný kraj byl nicméně v průběhu tzv. normalizace silně poznamenán ideologickým tlakem – a to také v oblasti kultury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Změny po listopadu 1989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Ještě před listopadem se do literatury vracejí někteří zapovězení tvůrci – například Emil </a:t>
            </a:r>
            <a:r>
              <a:rPr lang="cs-CZ" dirty="0" err="1" smtClean="0"/>
              <a:t>Juliš</a:t>
            </a:r>
            <a:r>
              <a:rPr lang="cs-CZ" dirty="0" smtClean="0"/>
              <a:t>; a ti vzešlí s prostředí undergroundu vydávají své debuty (Svatava Antošová)</a:t>
            </a:r>
          </a:p>
          <a:p>
            <a:r>
              <a:rPr lang="cs-CZ" dirty="0" smtClean="0"/>
              <a:t>Obnoven (Severočeský) Dialog, který se snaží navázat na aktivity z konce 60. let </a:t>
            </a:r>
          </a:p>
          <a:p>
            <a:r>
              <a:rPr lang="cs-CZ" dirty="0" smtClean="0"/>
              <a:t>Vzniká Severočeský klub spisovatelů, kolektivní člen Obce spisovatelů (v čele stojí prozaik a publicista Ladislav Muška)</a:t>
            </a:r>
          </a:p>
          <a:p>
            <a:r>
              <a:rPr lang="cs-CZ" dirty="0" smtClean="0"/>
              <a:t>Dění v regionu významně reflektuje kulturní rubrika Severočeského deníku (Pavel Koukal)</a:t>
            </a:r>
          </a:p>
          <a:p>
            <a:r>
              <a:rPr lang="cs-CZ" dirty="0" smtClean="0"/>
              <a:t>Vzniká Univerzita Jana Evangelisty </a:t>
            </a:r>
            <a:r>
              <a:rPr lang="cs-CZ" dirty="0" err="1" smtClean="0"/>
              <a:t>Purkyně</a:t>
            </a:r>
            <a:r>
              <a:rPr lang="cs-CZ" dirty="0" smtClean="0"/>
              <a:t>: „Univerzita Jana Evangelisty </a:t>
            </a:r>
            <a:r>
              <a:rPr lang="cs-CZ" dirty="0" err="1" smtClean="0"/>
              <a:t>Purkyně</a:t>
            </a:r>
            <a:r>
              <a:rPr lang="cs-CZ" dirty="0" smtClean="0"/>
              <a:t> v Ústí nad Labem byla slavnostně vyhlášena 28. září 1991 na základě zákona ČNR č. 314 z 9. července 1991. Při svém vzniku měla tři fakulty – Pedagogickou fakultu, </a:t>
            </a:r>
            <a:r>
              <a:rPr lang="cs-CZ" dirty="0" err="1" smtClean="0"/>
              <a:t>Fakultu</a:t>
            </a:r>
            <a:r>
              <a:rPr lang="cs-CZ" dirty="0" smtClean="0"/>
              <a:t> sociálně ekonomickou, Fakultu životního prostředí a dále dva ústavy: ústav slovansko-germánských studií a ústav pro studium romské kultury.“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Problémy literárního života v regionu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 zániku Severočeského nakladatelství není v regionu větší a reprezentativní nakladatelský dům</a:t>
            </a:r>
          </a:p>
          <a:p>
            <a:r>
              <a:rPr lang="cs-CZ" dirty="0" smtClean="0"/>
              <a:t>Po zániku Severočeského deníku a (Severočeského) Dialogu absentuje publikační tribuna pro autory / kritiky z regionu; Ústecký deník přináší toliko kulturní zpravodajství a občas také anotace děl</a:t>
            </a:r>
          </a:p>
          <a:p>
            <a:r>
              <a:rPr lang="cs-CZ" dirty="0" smtClean="0"/>
              <a:t>Severočeský klub spisovatelů sdílí problémy Obce spisovatelů; v současnosti jsou jeho členy zejména starší autoři – z mladších většinou marginální tvůrci.</a:t>
            </a:r>
          </a:p>
          <a:p>
            <a:r>
              <a:rPr lang="cs-CZ" dirty="0" smtClean="0"/>
              <a:t>Kulturní dění je v regionu rozděleno do řady rozličných zájmových (často spolu nekomunikujících) skupin</a:t>
            </a:r>
          </a:p>
          <a:p>
            <a:r>
              <a:rPr lang="cs-CZ" dirty="0" smtClean="0"/>
              <a:t>Jeho recepce je problematizována nedostatkem humanitně vzdělaných recipientů</a:t>
            </a:r>
            <a:endParaRPr lang="cs-CZ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Významné jevy uměleckého života v regionu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Ústecké Činoherní studio jako nejvýznamnější reprezentant tendencí (nejen české) soudobé dramatiky</a:t>
            </a:r>
          </a:p>
          <a:p>
            <a:r>
              <a:rPr lang="cs-CZ" dirty="0" smtClean="0"/>
              <a:t>Literární a (</a:t>
            </a:r>
            <a:r>
              <a:rPr lang="cs-CZ" dirty="0" err="1" smtClean="0"/>
              <a:t>šířeji</a:t>
            </a:r>
            <a:r>
              <a:rPr lang="cs-CZ" dirty="0" smtClean="0"/>
              <a:t>) kulturní festivaly jsou místem setkávání autorů se čtenáři; například ústecký Kult, teplický Šlauch nebo děčínský </a:t>
            </a:r>
            <a:r>
              <a:rPr lang="cs-CZ" dirty="0" err="1" smtClean="0"/>
              <a:t>Zarafest</a:t>
            </a:r>
            <a:endParaRPr lang="cs-CZ" dirty="0" smtClean="0"/>
          </a:p>
          <a:p>
            <a:r>
              <a:rPr lang="cs-CZ" dirty="0" smtClean="0"/>
              <a:t>Knihovny pořádají autorská čtení, tvůrčí workshopy či literární soutěže (Severočeská vědecká knihovna, Okresní knihovna Děčín – Cena Vladimíra </a:t>
            </a:r>
            <a:r>
              <a:rPr lang="cs-CZ" dirty="0" err="1" smtClean="0"/>
              <a:t>Vokolka</a:t>
            </a:r>
            <a:r>
              <a:rPr lang="cs-CZ" dirty="0" smtClean="0"/>
              <a:t>, publikační činnost, Knihovna Karla Hynka Máchy v Litoměřicích, Městská knihovna Varnsdorf – podílí se na Svátku lužickosrbské poezie a má i lužickosrbské oddělení, poslední dobou také univerzitní knihovna UJEP)</a:t>
            </a:r>
          </a:p>
          <a:p>
            <a:r>
              <a:rPr lang="cs-CZ" dirty="0" smtClean="0"/>
              <a:t>V Ústí nad Labem pořádá autorská čtení například také Café Max</a:t>
            </a:r>
          </a:p>
          <a:p>
            <a:r>
              <a:rPr lang="cs-CZ" dirty="0" smtClean="0"/>
              <a:t>Autorská čtení pořádají také rozličné galerie či kulturní domy, v Ústí nad Labem například DUUL</a:t>
            </a:r>
          </a:p>
          <a:p>
            <a:r>
              <a:rPr lang="cs-CZ" dirty="0" smtClean="0"/>
              <a:t>Nemalý podíl na rozvoji literárního života v regionu má také Katedra Bohemistiky </a:t>
            </a:r>
            <a:r>
              <a:rPr lang="cs-CZ" dirty="0" err="1" smtClean="0"/>
              <a:t>PdF</a:t>
            </a:r>
            <a:r>
              <a:rPr lang="cs-CZ" dirty="0" smtClean="0"/>
              <a:t> UJEP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Osobnosti a tendence současného literárního dění v regionu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Autoři tzv. Severočeské literární školy toto dění příliš neovlivňují – buď pro úpadek tvůrčích sil (J. Švejda), buď proto, že žijí mimo region (V. Páral)</a:t>
            </a:r>
          </a:p>
          <a:p>
            <a:r>
              <a:rPr lang="cs-CZ" dirty="0" smtClean="0"/>
              <a:t>Autorům sdruženým v Severočeském klubu spisovatelů se významem nepodařilo překročit hranice regionu</a:t>
            </a:r>
          </a:p>
          <a:p>
            <a:r>
              <a:rPr lang="cs-CZ" dirty="0" smtClean="0"/>
              <a:t>Mezi tvorbou prozaiků střední a mladší generace najdeme postmoderně hravé, na hraně zábavné literatury se pohybující zpodobení nedávných dějin (M. </a:t>
            </a:r>
            <a:r>
              <a:rPr lang="cs-CZ" dirty="0" err="1" smtClean="0"/>
              <a:t>Fahrner</a:t>
            </a:r>
            <a:r>
              <a:rPr lang="cs-CZ" dirty="0" smtClean="0"/>
              <a:t>) či erotických peripetií (J. </a:t>
            </a:r>
            <a:r>
              <a:rPr lang="cs-CZ" dirty="0" err="1" smtClean="0"/>
              <a:t>Balvín</a:t>
            </a:r>
            <a:r>
              <a:rPr lang="cs-CZ" dirty="0" smtClean="0"/>
              <a:t>), </a:t>
            </a:r>
            <a:r>
              <a:rPr lang="cs-CZ" dirty="0" err="1" smtClean="0"/>
              <a:t>kunderovsky</a:t>
            </a:r>
            <a:r>
              <a:rPr lang="cs-CZ" dirty="0" smtClean="0"/>
              <a:t>-kafkovské vyrovnávání se s krajovými traumaty (M. </a:t>
            </a:r>
            <a:r>
              <a:rPr lang="cs-CZ" dirty="0" err="1" smtClean="0"/>
              <a:t>Fibiger</a:t>
            </a:r>
            <a:r>
              <a:rPr lang="cs-CZ" dirty="0" smtClean="0"/>
              <a:t>) či </a:t>
            </a:r>
            <a:r>
              <a:rPr lang="cs-CZ" dirty="0" err="1" smtClean="0"/>
              <a:t>subverzivně</a:t>
            </a:r>
            <a:r>
              <a:rPr lang="cs-CZ" dirty="0" smtClean="0"/>
              <a:t> dravé, groteskně nekorektní zmáhání přítomnosti (P. Linhart)</a:t>
            </a:r>
          </a:p>
          <a:p>
            <a:r>
              <a:rPr lang="cs-CZ" dirty="0" smtClean="0"/>
              <a:t>Pro významnější básníky je typický existenciální (byť jemně groteskní) prožitek přítomnosti v řeči a krajině (M. </a:t>
            </a:r>
            <a:r>
              <a:rPr lang="cs-CZ" dirty="0" err="1" smtClean="0"/>
              <a:t>Děžinský</a:t>
            </a:r>
            <a:r>
              <a:rPr lang="cs-CZ" dirty="0" smtClean="0"/>
              <a:t>), vztah k druhdy zapomínané (nyní expresivně podané) sudetské minulosti (R. Fridrich) nebo vpád </a:t>
            </a:r>
            <a:r>
              <a:rPr lang="cs-CZ" dirty="0" err="1" smtClean="0"/>
              <a:t>mluvenosti</a:t>
            </a:r>
            <a:r>
              <a:rPr lang="cs-CZ" dirty="0" smtClean="0"/>
              <a:t> a všednosti (včetně profesní mluvy) do básnického textu (J. H. Kalif, T. Řezníček)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Místo UJEP v literárním dění regionu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Pořádání autorských čtení (u. knihovna, DUUL)</a:t>
            </a:r>
          </a:p>
          <a:p>
            <a:r>
              <a:rPr lang="cs-CZ" dirty="0" smtClean="0"/>
              <a:t>Přítomnost význačných slovesných tvůrců mezi pedagogy KBO (J. </a:t>
            </a:r>
            <a:r>
              <a:rPr lang="cs-CZ" dirty="0" err="1" smtClean="0"/>
              <a:t>Koten</a:t>
            </a:r>
            <a:r>
              <a:rPr lang="cs-CZ" dirty="0" smtClean="0"/>
              <a:t>, M. </a:t>
            </a:r>
            <a:r>
              <a:rPr lang="cs-CZ" dirty="0" err="1" smtClean="0"/>
              <a:t>Fibiger</a:t>
            </a:r>
            <a:r>
              <a:rPr lang="cs-CZ" dirty="0" smtClean="0"/>
              <a:t>, O. </a:t>
            </a:r>
            <a:r>
              <a:rPr lang="cs-CZ" dirty="0" err="1" smtClean="0"/>
              <a:t>Hník</a:t>
            </a:r>
            <a:r>
              <a:rPr lang="cs-CZ" dirty="0" smtClean="0"/>
              <a:t>)</a:t>
            </a:r>
          </a:p>
          <a:p>
            <a:r>
              <a:rPr lang="cs-CZ" dirty="0" smtClean="0"/>
              <a:t>Mezi někdejšími studenty je řada laureátů literárních cen (P. </a:t>
            </a:r>
            <a:r>
              <a:rPr lang="cs-CZ" dirty="0" err="1" smtClean="0"/>
              <a:t>Brycz</a:t>
            </a:r>
            <a:r>
              <a:rPr lang="cs-CZ" dirty="0" smtClean="0"/>
              <a:t> – Cena Jiřího </a:t>
            </a:r>
            <a:r>
              <a:rPr lang="cs-CZ" dirty="0" err="1" smtClean="0"/>
              <a:t>Ortena</a:t>
            </a:r>
            <a:r>
              <a:rPr lang="cs-CZ" dirty="0" smtClean="0"/>
              <a:t>, Státní cena za literaturu, Radek Fridrich – Litera za poezii, Milan </a:t>
            </a:r>
            <a:r>
              <a:rPr lang="cs-CZ" dirty="0" err="1" smtClean="0"/>
              <a:t>Děžinský</a:t>
            </a:r>
            <a:r>
              <a:rPr lang="cs-CZ" dirty="0" smtClean="0"/>
              <a:t> – Litera za poezii, Kateřina Kováčová – Cena Jiřího </a:t>
            </a:r>
            <a:r>
              <a:rPr lang="cs-CZ" dirty="0" err="1" smtClean="0"/>
              <a:t>Ortena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Podíl na vydavatelských aktivitách: sborník Spirála, revue Pandora a H_</a:t>
            </a:r>
            <a:r>
              <a:rPr lang="cs-CZ" dirty="0" err="1" smtClean="0"/>
              <a:t>aluze</a:t>
            </a:r>
            <a:r>
              <a:rPr lang="cs-CZ" dirty="0" smtClean="0"/>
              <a:t>, antologie Sever, západ, východ</a:t>
            </a:r>
          </a:p>
          <a:p>
            <a:r>
              <a:rPr lang="cs-CZ" dirty="0" smtClean="0"/>
              <a:t>Spolupráce s dalšími institucemi: Ministerstvem kultury, ÚČL AV ČR, Společností přátel Lužice, Severočeskou vědeckou knihovnou</a:t>
            </a:r>
            <a:endParaRPr lang="cs-CZ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>
            <a:extLst>
              <a:ext uri="{FF2B5EF4-FFF2-40B4-BE49-F238E27FC236}">
                <a16:creationId xmlns:a16="http://schemas.microsoft.com/office/drawing/2014/main" id="{71BDFA53-C028-46BD-81FC-24550A0E181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pPr algn="ctr" eaLnBrk="1" hangingPunct="1"/>
            <a:r>
              <a:rPr lang="cs-CZ" altLang="cs-CZ" b="1" dirty="0"/>
              <a:t>Sekundární literatura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655E19-32F6-4507-8628-FD3E82A412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46600"/>
          </a:xfrm>
          <a:solidFill>
            <a:schemeClr val="bg1"/>
          </a:solidFill>
        </p:spPr>
        <p:txBody>
          <a:bodyPr rtlCol="0">
            <a:normAutofit fontScale="70000" lnSpcReduction="20000"/>
          </a:bodyPr>
          <a:lstStyle/>
          <a:p>
            <a:pPr marL="0" indent="0">
              <a:buNone/>
              <a:defRPr/>
            </a:pPr>
            <a:endParaRPr lang="cs-CZ" dirty="0"/>
          </a:p>
          <a:p>
            <a:pPr>
              <a:defRPr/>
            </a:pPr>
            <a:r>
              <a:rPr lang="cs-CZ" sz="2600" dirty="0" smtClean="0"/>
              <a:t>PIORECKÝ</a:t>
            </a:r>
            <a:r>
              <a:rPr lang="cs-CZ" sz="2600" dirty="0"/>
              <a:t>, Karel:. </a:t>
            </a:r>
            <a:r>
              <a:rPr lang="cs-CZ" sz="2600" i="1" dirty="0"/>
              <a:t>Česká poezie v postmoderní situaci</a:t>
            </a:r>
            <a:r>
              <a:rPr lang="cs-CZ" sz="2600" dirty="0"/>
              <a:t>. </a:t>
            </a:r>
            <a:r>
              <a:rPr lang="cs-CZ" sz="2600" dirty="0" smtClean="0"/>
              <a:t>Praha. Academia 2011</a:t>
            </a:r>
            <a:endParaRPr lang="cs-CZ" sz="2600" dirty="0"/>
          </a:p>
          <a:p>
            <a:pPr>
              <a:defRPr/>
            </a:pPr>
            <a:r>
              <a:rPr lang="cs-CZ" sz="2600" dirty="0" smtClean="0"/>
              <a:t>BALAŠTÍK</a:t>
            </a:r>
            <a:r>
              <a:rPr lang="cs-CZ" sz="2600" dirty="0"/>
              <a:t>, Miroslav</a:t>
            </a:r>
            <a:r>
              <a:rPr lang="cs-CZ" sz="2600" dirty="0" smtClean="0"/>
              <a:t>: </a:t>
            </a:r>
            <a:r>
              <a:rPr lang="cs-CZ" sz="2600" i="1" dirty="0" err="1"/>
              <a:t>Postgenerace</a:t>
            </a:r>
            <a:r>
              <a:rPr lang="cs-CZ" sz="2600" dirty="0"/>
              <a:t>. </a:t>
            </a:r>
            <a:r>
              <a:rPr lang="cs-CZ" sz="2600" dirty="0" smtClean="0"/>
              <a:t> Brno. HOST </a:t>
            </a:r>
            <a:r>
              <a:rPr lang="cs-CZ" sz="2600" dirty="0"/>
              <a:t>2010. </a:t>
            </a:r>
          </a:p>
          <a:p>
            <a:pPr>
              <a:defRPr/>
            </a:pPr>
            <a:r>
              <a:rPr lang="cs-CZ" sz="2600" i="1" dirty="0" smtClean="0"/>
              <a:t>Česká </a:t>
            </a:r>
            <a:r>
              <a:rPr lang="cs-CZ" sz="2600" i="1" dirty="0"/>
              <a:t>literatura od roku 1945 </a:t>
            </a:r>
            <a:r>
              <a:rPr lang="cs-CZ" sz="2600" dirty="0"/>
              <a:t>[elektronický zdroj]: Praha: </a:t>
            </a:r>
            <a:r>
              <a:rPr lang="cs-CZ" sz="2600" dirty="0" err="1" smtClean="0"/>
              <a:t>Infinity</a:t>
            </a:r>
            <a:r>
              <a:rPr lang="cs-CZ" sz="2600" dirty="0" smtClean="0"/>
              <a:t> 1997</a:t>
            </a:r>
            <a:endParaRPr lang="cs-CZ" sz="2600" dirty="0"/>
          </a:p>
          <a:p>
            <a:pPr>
              <a:defRPr/>
            </a:pPr>
            <a:r>
              <a:rPr lang="cs-CZ" sz="2600" dirty="0" smtClean="0"/>
              <a:t>KOŽMÍN</a:t>
            </a:r>
            <a:r>
              <a:rPr lang="cs-CZ" sz="2600" dirty="0"/>
              <a:t>, Zdeněk - TRÁVNÍČEK, Jiří</a:t>
            </a:r>
            <a:r>
              <a:rPr lang="cs-CZ" sz="2600" dirty="0" smtClean="0"/>
              <a:t>: </a:t>
            </a:r>
            <a:r>
              <a:rPr lang="cs-CZ" sz="2600" i="1" dirty="0"/>
              <a:t>Na tvrdém loži z psího vína</a:t>
            </a:r>
            <a:r>
              <a:rPr lang="cs-CZ" sz="2600" dirty="0"/>
              <a:t>. 1. vyd. </a:t>
            </a:r>
            <a:r>
              <a:rPr lang="cs-CZ" sz="2600" dirty="0" smtClean="0"/>
              <a:t>Brno. Jota 1998</a:t>
            </a:r>
            <a:endParaRPr lang="cs-CZ" sz="2600" dirty="0"/>
          </a:p>
          <a:p>
            <a:pPr>
              <a:defRPr/>
            </a:pPr>
            <a:r>
              <a:rPr lang="cs-CZ" sz="2600" dirty="0" smtClean="0"/>
              <a:t>JANOUŠEK</a:t>
            </a:r>
            <a:r>
              <a:rPr lang="cs-CZ" sz="2600" dirty="0"/>
              <a:t>, Pavel a kol</a:t>
            </a:r>
            <a:r>
              <a:rPr lang="cs-CZ" sz="2600" dirty="0" smtClean="0"/>
              <a:t>.: </a:t>
            </a:r>
            <a:r>
              <a:rPr lang="cs-CZ" sz="2600" i="1" dirty="0"/>
              <a:t>Slovník českých spisovatelů od roku 1945. 1 díl. </a:t>
            </a:r>
            <a:r>
              <a:rPr lang="cs-CZ" sz="2600" dirty="0" smtClean="0"/>
              <a:t>Praha</a:t>
            </a:r>
            <a:r>
              <a:rPr lang="cs-CZ" sz="2600" dirty="0"/>
              <a:t>.</a:t>
            </a:r>
            <a:r>
              <a:rPr lang="cs-CZ" sz="2600" dirty="0" smtClean="0"/>
              <a:t> Brána 1995</a:t>
            </a:r>
            <a:endParaRPr lang="cs-CZ" sz="2600" dirty="0"/>
          </a:p>
          <a:p>
            <a:pPr>
              <a:defRPr/>
            </a:pPr>
            <a:r>
              <a:rPr lang="cs-CZ" sz="2600" dirty="0" smtClean="0"/>
              <a:t>JANOUŠEK</a:t>
            </a:r>
            <a:r>
              <a:rPr lang="cs-CZ" sz="2600" dirty="0"/>
              <a:t>, Pavel a kol</a:t>
            </a:r>
            <a:r>
              <a:rPr lang="cs-CZ" sz="2600" dirty="0" smtClean="0"/>
              <a:t>.: </a:t>
            </a:r>
            <a:r>
              <a:rPr lang="cs-CZ" sz="2600" i="1" dirty="0"/>
              <a:t>Slovník českých spisovatelů od roku 1945. 2 díl. </a:t>
            </a:r>
            <a:r>
              <a:rPr lang="cs-CZ" sz="2600" dirty="0" smtClean="0"/>
              <a:t>Praha</a:t>
            </a:r>
            <a:r>
              <a:rPr lang="cs-CZ" sz="2600" dirty="0"/>
              <a:t>.</a:t>
            </a:r>
            <a:r>
              <a:rPr lang="cs-CZ" sz="2600" dirty="0" smtClean="0"/>
              <a:t> Brána 1998</a:t>
            </a:r>
          </a:p>
          <a:p>
            <a:pPr>
              <a:defRPr/>
            </a:pPr>
            <a:r>
              <a:rPr lang="cs-CZ" sz="2600" dirty="0" smtClean="0"/>
              <a:t>BURDA, Alois:  </a:t>
            </a:r>
            <a:r>
              <a:rPr lang="cs-CZ" sz="2600" i="1" dirty="0" smtClean="0"/>
              <a:t>Poslední </a:t>
            </a:r>
            <a:r>
              <a:rPr lang="cs-CZ" sz="2600" i="1" dirty="0" err="1" smtClean="0"/>
              <a:t>súd</a:t>
            </a:r>
            <a:r>
              <a:rPr lang="cs-CZ" sz="2600" dirty="0" smtClean="0"/>
              <a:t>. Olomouc. </a:t>
            </a:r>
            <a:r>
              <a:rPr lang="cs-CZ" sz="2600" dirty="0" err="1" smtClean="0"/>
              <a:t>Votobia</a:t>
            </a:r>
            <a:r>
              <a:rPr lang="cs-CZ" sz="2600" dirty="0" smtClean="0"/>
              <a:t> 2001</a:t>
            </a:r>
          </a:p>
          <a:p>
            <a:pPr>
              <a:defRPr/>
            </a:pPr>
            <a:r>
              <a:rPr lang="cs-CZ" sz="2600" dirty="0" smtClean="0"/>
              <a:t>JANOUŠEK, Pavel:</a:t>
            </a:r>
            <a:r>
              <a:rPr lang="en-US" sz="2600" dirty="0" smtClean="0"/>
              <a:t> </a:t>
            </a:r>
            <a:r>
              <a:rPr lang="en-US" sz="2600" i="1" dirty="0" smtClean="0"/>
              <a:t>Time out</a:t>
            </a:r>
            <a:r>
              <a:rPr lang="en-US" sz="2600" dirty="0" smtClean="0"/>
              <a:t>. Brno</a:t>
            </a:r>
            <a:r>
              <a:rPr lang="cs-CZ" sz="2600" dirty="0" smtClean="0"/>
              <a:t>. </a:t>
            </a:r>
            <a:r>
              <a:rPr lang="en-US" sz="2600" dirty="0" smtClean="0"/>
              <a:t>H</a:t>
            </a:r>
            <a:r>
              <a:rPr lang="cs-CZ" sz="2600" dirty="0" smtClean="0"/>
              <a:t>OST</a:t>
            </a:r>
            <a:r>
              <a:rPr lang="en-US" sz="2600" dirty="0" smtClean="0"/>
              <a:t> 2001</a:t>
            </a:r>
            <a:endParaRPr lang="cs-CZ" sz="2600" dirty="0" smtClean="0"/>
          </a:p>
          <a:p>
            <a:pPr>
              <a:defRPr/>
            </a:pPr>
            <a:r>
              <a:rPr lang="cs-CZ" sz="2600" dirty="0" smtClean="0"/>
              <a:t>MACHALA, Lubomír: </a:t>
            </a:r>
            <a:r>
              <a:rPr lang="cs-CZ" sz="2600" i="1" dirty="0" smtClean="0"/>
              <a:t>Literární bludiště: bilance polistopadové prózy</a:t>
            </a:r>
            <a:r>
              <a:rPr lang="cs-CZ" sz="2600" dirty="0" smtClean="0"/>
              <a:t>. Praha. Brána 2001</a:t>
            </a:r>
          </a:p>
          <a:p>
            <a:pPr>
              <a:defRPr/>
            </a:pPr>
            <a:r>
              <a:rPr lang="cs-CZ" sz="2600" dirty="0" smtClean="0"/>
              <a:t>DOKOUPIL, Blahoslav a kol.: </a:t>
            </a:r>
            <a:r>
              <a:rPr lang="cs-CZ" sz="2600" i="1" dirty="0" smtClean="0"/>
              <a:t>Slovník českých literárních časopisů, periodických literárních sborníků a almanachů</a:t>
            </a:r>
            <a:r>
              <a:rPr lang="cs-CZ" sz="2600" dirty="0" smtClean="0"/>
              <a:t>. HOST. Brno 2002</a:t>
            </a:r>
          </a:p>
          <a:p>
            <a:pPr>
              <a:defRPr/>
            </a:pPr>
            <a:r>
              <a:rPr lang="cs-CZ" sz="2600" dirty="0" smtClean="0"/>
              <a:t>HRUŠKA,Petr – MACHALA, Lubomír – VODIČKA, Libor – ZIZLER, Jiří a kol. </a:t>
            </a:r>
            <a:r>
              <a:rPr lang="cs-CZ" sz="2600" i="1" dirty="0" smtClean="0"/>
              <a:t>: V souřadnicích volnosti</a:t>
            </a:r>
            <a:r>
              <a:rPr lang="cs-CZ" sz="2600" dirty="0" smtClean="0"/>
              <a:t>. Praha. Academia 2008</a:t>
            </a:r>
          </a:p>
          <a:p>
            <a:pPr>
              <a:defRPr/>
            </a:pPr>
            <a:r>
              <a:rPr lang="cs-CZ" sz="2600" dirty="0" smtClean="0"/>
              <a:t>FIALOVÁ, Alena (</a:t>
            </a:r>
            <a:r>
              <a:rPr lang="cs-CZ" sz="2600" dirty="0" err="1" smtClean="0"/>
              <a:t>ed</a:t>
            </a:r>
            <a:r>
              <a:rPr lang="cs-CZ" sz="2600" dirty="0" smtClean="0"/>
              <a:t>.): </a:t>
            </a:r>
            <a:r>
              <a:rPr lang="cs-CZ" sz="2600" i="1" dirty="0" smtClean="0"/>
              <a:t>V souřadnicích mnohosti</a:t>
            </a:r>
            <a:r>
              <a:rPr lang="cs-CZ" sz="2600" dirty="0" smtClean="0"/>
              <a:t>. Praha. Academia 2014</a:t>
            </a:r>
            <a:endParaRPr lang="cs-CZ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Kořeny současné české literatury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Zřetelně tkví v literárním dění konce let šedesátých:</a:t>
            </a:r>
          </a:p>
          <a:p>
            <a:r>
              <a:rPr lang="cs-CZ" dirty="0" smtClean="0"/>
              <a:t>Který přehodnocuje selhání avantgardy (jejíž mnozí protagonisté se propůjčili „angažované“ literatuře let padesátých) a elitářství moderny v rámci tvorby postmoderní (využívající postupů </a:t>
            </a:r>
            <a:r>
              <a:rPr lang="cs-CZ" i="1" dirty="0" smtClean="0"/>
              <a:t>populární kultury)</a:t>
            </a:r>
          </a:p>
          <a:p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sculptureartgallery.com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shop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images</a:t>
            </a:r>
            <a:r>
              <a:rPr lang="cs-CZ" dirty="0" smtClean="0">
                <a:hlinkClick r:id="rId2"/>
              </a:rPr>
              <a:t>/nene10125.jpg</a:t>
            </a:r>
            <a:endParaRPr lang="cs-CZ" dirty="0" smtClean="0"/>
          </a:p>
          <a:p>
            <a:r>
              <a:rPr lang="cs-CZ" dirty="0" smtClean="0"/>
              <a:t>Alespoň v určité míře po určitou dobu umožňuje propojení „oficiální“ literatury s tvorbou </a:t>
            </a:r>
            <a:r>
              <a:rPr lang="cs-CZ" dirty="0" err="1" smtClean="0"/>
              <a:t>ineditní</a:t>
            </a:r>
            <a:r>
              <a:rPr lang="cs-CZ" dirty="0" smtClean="0"/>
              <a:t> a literaturou exilovou</a:t>
            </a:r>
          </a:p>
          <a:p>
            <a:r>
              <a:rPr lang="cs-CZ" dirty="0" smtClean="0"/>
              <a:t>Po určitou dobu mizejí ideologická klišé a cenzura</a:t>
            </a:r>
          </a:p>
          <a:p>
            <a:r>
              <a:rPr lang="cs-CZ" dirty="0" smtClean="0"/>
              <a:t>Česká literatura se může konfrontovat s evropským a světovým kontextem (včetně např. absurdního dramatu či tvorby beat </a:t>
            </a:r>
            <a:r>
              <a:rPr lang="cs-CZ" dirty="0" err="1" smtClean="0"/>
              <a:t>generation</a:t>
            </a:r>
            <a:r>
              <a:rPr lang="cs-CZ" dirty="0" smtClean="0"/>
              <a:t>; včetně vizuální a </a:t>
            </a:r>
            <a:r>
              <a:rPr lang="cs-CZ" dirty="0" err="1" smtClean="0"/>
              <a:t>fónické</a:t>
            </a:r>
            <a:r>
              <a:rPr lang="cs-CZ" dirty="0" smtClean="0"/>
              <a:t> poezie)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Lekce druhá: Literatura (konce) let šedesátých a období tzv. normalizace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Také na konci 60. let platí ústavou daná vedoucí úloha komunistické strany (…také v oblasti kultury, literatury).</a:t>
            </a:r>
          </a:p>
          <a:p>
            <a:r>
              <a:rPr lang="cs-CZ" dirty="0" smtClean="0"/>
              <a:t>Postupné politické uvolňování od r. 1956 (či už 1953) přináší změny v oblasti kultury: uvolňování cenzury, socialistický realismus přestává být jediným povoleným uměleckým směrem, v literární kritice (a jejím hodnocení) mizejí ideologická klišé, věznění spisovatelé jsou propouštěni a někteří mohou publikovat, na konci 60. let mohou u nás své texty uveřejňovat i někteří spisovatelé exiloví, objevují se nemarxistická či </a:t>
            </a:r>
            <a:r>
              <a:rPr lang="cs-CZ" dirty="0" err="1" smtClean="0"/>
              <a:t>doktrině</a:t>
            </a:r>
            <a:r>
              <a:rPr lang="cs-CZ" dirty="0" smtClean="0"/>
              <a:t> socialistického realismu se vymykající literární periodika (Tvář, surrealistický Analogon), dochází k aktualizujícímu přehodnocování modernistických, avantgardistických uměleckých a literárněvědných směrů (expresionismu, existencialismu, surrealismu; strukturalismu), rozšiřují se publikační možnosti / vznikají nová literární periodika.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Některé z dobových tendencí se ukázaly nosnými také po listopadu 1989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Prozaický experiment, jak jej představuje svojí </a:t>
            </a:r>
            <a:r>
              <a:rPr lang="cs-CZ" dirty="0" err="1" smtClean="0"/>
              <a:t>nesujetou</a:t>
            </a:r>
            <a:r>
              <a:rPr lang="cs-CZ" dirty="0" smtClean="0"/>
              <a:t> </a:t>
            </a:r>
            <a:r>
              <a:rPr lang="cs-CZ" dirty="0" err="1" smtClean="0"/>
              <a:t>sebereflektivní</a:t>
            </a:r>
            <a:r>
              <a:rPr lang="cs-CZ" dirty="0" smtClean="0"/>
              <a:t> a </a:t>
            </a:r>
            <a:r>
              <a:rPr lang="cs-CZ" dirty="0" err="1" smtClean="0"/>
              <a:t>autotematickou</a:t>
            </a:r>
            <a:r>
              <a:rPr lang="cs-CZ" dirty="0" smtClean="0"/>
              <a:t> prózou Věra Linhartová, se později stal jedním ze základů polemiky lit. teoretika Jiřího Trávníčka s básníkem a publicistou Petrem Králem o nosných tendencích a slepých uličkách české literatury</a:t>
            </a:r>
          </a:p>
          <a:p>
            <a:r>
              <a:rPr lang="cs-CZ" dirty="0" smtClean="0"/>
              <a:t>Rozvoj „divadel malých forem“ s sebou přináší propojení absurdity s dobově ukotvenou satirou (ve spodním plánu textu): V. Havel, I. Vyskočil; nebo zdánlivě nepolitickou </a:t>
            </a:r>
            <a:r>
              <a:rPr lang="cs-CZ" dirty="0" err="1" smtClean="0"/>
              <a:t>subverzivní</a:t>
            </a:r>
            <a:r>
              <a:rPr lang="cs-CZ" dirty="0" smtClean="0"/>
              <a:t> interpretaci dějinného procesu (</a:t>
            </a:r>
            <a:r>
              <a:rPr lang="cs-CZ" dirty="0" err="1" smtClean="0"/>
              <a:t>Smoljak</a:t>
            </a:r>
            <a:r>
              <a:rPr lang="cs-CZ" dirty="0" smtClean="0"/>
              <a:t> – Svěrák)</a:t>
            </a:r>
          </a:p>
          <a:p>
            <a:r>
              <a:rPr lang="cs-CZ" dirty="0" smtClean="0"/>
              <a:t>V oblasti básnického experimentu dochází k propojení různých forem umění: výtvarného s literárním (ve vizuální poezii: J. Kolář, V. Havel, E. </a:t>
            </a:r>
            <a:r>
              <a:rPr lang="cs-CZ" dirty="0" err="1" smtClean="0"/>
              <a:t>Juliš</a:t>
            </a:r>
            <a:r>
              <a:rPr lang="cs-CZ" dirty="0" smtClean="0"/>
              <a:t>), literárního s hudebním (např. v některých opusech </a:t>
            </a:r>
            <a:r>
              <a:rPr lang="cs-CZ" dirty="0" err="1" smtClean="0"/>
              <a:t>fónické</a:t>
            </a:r>
            <a:r>
              <a:rPr lang="cs-CZ" dirty="0" smtClean="0"/>
              <a:t> poezie L. Nováka)</a:t>
            </a:r>
          </a:p>
          <a:p>
            <a:r>
              <a:rPr lang="cs-CZ" dirty="0" smtClean="0"/>
              <a:t>V oblasti masové kultury se v dílech </a:t>
            </a:r>
            <a:r>
              <a:rPr lang="cs-CZ" i="1" dirty="0" smtClean="0"/>
              <a:t>písničkářů </a:t>
            </a:r>
            <a:r>
              <a:rPr lang="cs-CZ" dirty="0" smtClean="0"/>
              <a:t>(K. Kryl, J. </a:t>
            </a:r>
            <a:r>
              <a:rPr lang="cs-CZ" dirty="0" err="1" smtClean="0"/>
              <a:t>Hutka</a:t>
            </a:r>
            <a:r>
              <a:rPr lang="cs-CZ" dirty="0" smtClean="0"/>
              <a:t>, V. Merta) spojují texty básnických kvalit s hudbou; hudební underground (</a:t>
            </a:r>
            <a:r>
              <a:rPr lang="cs-CZ" dirty="0" err="1" smtClean="0"/>
              <a:t>Plastic</a:t>
            </a:r>
            <a:r>
              <a:rPr lang="cs-CZ" dirty="0" smtClean="0"/>
              <a:t> </a:t>
            </a:r>
            <a:r>
              <a:rPr lang="cs-CZ" dirty="0" err="1" smtClean="0"/>
              <a:t>Peoples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Universe</a:t>
            </a:r>
            <a:r>
              <a:rPr lang="cs-CZ" dirty="0" smtClean="0"/>
              <a:t>, </a:t>
            </a:r>
            <a:r>
              <a:rPr lang="cs-CZ" dirty="0" err="1" smtClean="0"/>
              <a:t>Aktuál</a:t>
            </a:r>
            <a:r>
              <a:rPr lang="cs-CZ" dirty="0" smtClean="0"/>
              <a:t>) propojuje zhudebňování básnických textů s divadelní jevištní prezentací</a:t>
            </a:r>
          </a:p>
          <a:p>
            <a:r>
              <a:rPr lang="cs-CZ" dirty="0" smtClean="0"/>
              <a:t>Literární ego-dokument se perem Ludvíka Vaculíka (Sekyra) posouvá směrem k románovému tvaru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/>
          <a:lstStyle/>
          <a:p>
            <a:r>
              <a:rPr lang="cs-CZ" dirty="0" smtClean="0"/>
              <a:t>Ne vše bylo ovšem bezproblémové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Vývoj k demokratizaci kulturního procesu neprobíhá bezproblémově a bez výkyvů (vizme exemplární kritické odsouzení </a:t>
            </a:r>
            <a:r>
              <a:rPr lang="cs-CZ" dirty="0" err="1" smtClean="0"/>
              <a:t>Švoreckého</a:t>
            </a:r>
            <a:r>
              <a:rPr lang="cs-CZ" dirty="0" smtClean="0"/>
              <a:t> Zbabělců/vydaných 1958/)</a:t>
            </a:r>
          </a:p>
          <a:p>
            <a:r>
              <a:rPr lang="cs-CZ" dirty="0" smtClean="0"/>
              <a:t>Ne všem autorům je dovoleno publikovat (Zdeněk </a:t>
            </a:r>
            <a:r>
              <a:rPr lang="cs-CZ" dirty="0" err="1" smtClean="0"/>
              <a:t>Rotrekl</a:t>
            </a:r>
            <a:r>
              <a:rPr lang="cs-CZ" dirty="0" smtClean="0"/>
              <a:t> smí oficiálně knižně publikovat až po listopadu 1989)</a:t>
            </a:r>
          </a:p>
          <a:p>
            <a:r>
              <a:rPr lang="cs-CZ" dirty="0" smtClean="0"/>
              <a:t>Trvá vedoucí úloha komunistické strany (také v literatuře)</a:t>
            </a:r>
          </a:p>
          <a:p>
            <a:r>
              <a:rPr lang="cs-CZ" dirty="0" smtClean="0"/>
              <a:t>A trvá i </a:t>
            </a:r>
            <a:r>
              <a:rPr lang="cs-CZ" dirty="0" err="1" smtClean="0"/>
              <a:t>doktrina</a:t>
            </a:r>
            <a:r>
              <a:rPr lang="cs-CZ" dirty="0" smtClean="0"/>
              <a:t> o omezené suverenitě zemí tzv. socialistického tábora</a:t>
            </a:r>
          </a:p>
          <a:p>
            <a:r>
              <a:rPr lang="cs-CZ" dirty="0" smtClean="0"/>
              <a:t>21. srpna 1968 u nás zasahující země tzv. Varšavské smlouvy označují za jeden z podnětů, který tuto agresi inicioval, liberalizaci kulturního a politického života zřejmou z prohlášení 2 000 slov, jehož autorem byl v létě 1968 Ludvík Vaculík.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>
            <a:extLst>
              <a:ext uri="{FF2B5EF4-FFF2-40B4-BE49-F238E27FC236}">
                <a16:creationId xmlns:a16="http://schemas.microsoft.com/office/drawing/2014/main" id="{99E6456A-07F5-4BB7-BA21-EE0B7911F18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3399"/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b="1" dirty="0" smtClean="0"/>
              <a:t>Období tzv. normalizace – od konce let šedesátých do listopadu 1989</a:t>
            </a:r>
            <a:endParaRPr lang="cs-CZ" altLang="cs-CZ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F12A6A-EF0D-4370-93AD-D78275358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cs-CZ" dirty="0" smtClean="0"/>
              <a:t>Po srpnu 1968 dochází k postupnému „utahování šroubů“ a regresivním změnám v politice i kultuře</a:t>
            </a:r>
          </a:p>
          <a:p>
            <a:pPr>
              <a:defRPr/>
            </a:pPr>
            <a:r>
              <a:rPr lang="cs-CZ" dirty="0" smtClean="0"/>
              <a:t>Byla </a:t>
            </a:r>
            <a:r>
              <a:rPr lang="cs-CZ" dirty="0"/>
              <a:t>NORMALIZACE </a:t>
            </a:r>
            <a:r>
              <a:rPr lang="cs-CZ" dirty="0" smtClean="0"/>
              <a:t> skutečně normální</a:t>
            </a:r>
            <a:r>
              <a:rPr lang="cs-CZ" dirty="0"/>
              <a:t>?</a:t>
            </a:r>
          </a:p>
          <a:p>
            <a:pPr>
              <a:defRPr/>
            </a:pPr>
            <a:r>
              <a:rPr lang="cs-CZ" dirty="0" smtClean="0"/>
              <a:t>Přináší přece také: návrat </a:t>
            </a:r>
            <a:r>
              <a:rPr lang="cs-CZ" dirty="0"/>
              <a:t>k ideologizujícímu pojetí literatury </a:t>
            </a:r>
            <a:r>
              <a:rPr lang="cs-CZ" dirty="0" smtClean="0"/>
              <a:t>(s reminiscencí na 50. </a:t>
            </a:r>
            <a:r>
              <a:rPr lang="cs-CZ" dirty="0"/>
              <a:t>léta; ale jinak – vizme Návrat z žitného </a:t>
            </a:r>
            <a:r>
              <a:rPr lang="cs-CZ" dirty="0" smtClean="0"/>
              <a:t>pole Ladislava Fukse)</a:t>
            </a:r>
            <a:endParaRPr lang="cs-CZ" dirty="0"/>
          </a:p>
          <a:p>
            <a:pPr>
              <a:defRPr/>
            </a:pPr>
            <a:r>
              <a:rPr lang="cs-CZ" dirty="0"/>
              <a:t>Opětovné zavedení cenzury</a:t>
            </a:r>
          </a:p>
          <a:p>
            <a:pPr>
              <a:defRPr/>
            </a:pPr>
            <a:r>
              <a:rPr lang="cs-CZ" dirty="0" smtClean="0"/>
              <a:t>Likvidaci </a:t>
            </a:r>
            <a:r>
              <a:rPr lang="cs-CZ" dirty="0"/>
              <a:t>celé řady kulturních médií (HOST do domu, Literární noviny, Obroda, Plamen, Tvář a </a:t>
            </a:r>
            <a:r>
              <a:rPr lang="cs-CZ" dirty="0" err="1"/>
              <a:t>d</a:t>
            </a:r>
            <a:r>
              <a:rPr lang="cs-CZ" dirty="0" smtClean="0"/>
              <a:t>.) či institucí (Seifertův Svaz spisovatelů) a jejich nahrazení novými</a:t>
            </a:r>
            <a:endParaRPr lang="cs-CZ" dirty="0"/>
          </a:p>
          <a:p>
            <a:pPr>
              <a:defRPr/>
            </a:pPr>
            <a:r>
              <a:rPr lang="cs-CZ" dirty="0"/>
              <a:t>Ve vedení nezrušených </a:t>
            </a:r>
            <a:r>
              <a:rPr lang="cs-CZ" dirty="0" smtClean="0"/>
              <a:t>institucí se ocitají politicky </a:t>
            </a:r>
            <a:r>
              <a:rPr lang="cs-CZ" dirty="0"/>
              <a:t>„prověření soudruzi“ (…co byly tzv. prověrky?)</a:t>
            </a:r>
          </a:p>
          <a:p>
            <a:pPr>
              <a:defRPr/>
            </a:pPr>
            <a:r>
              <a:rPr lang="cs-CZ" dirty="0"/>
              <a:t>Mediální tlak na „správný výklad“ dějinných událostí + vůbec </a:t>
            </a:r>
            <a:r>
              <a:rPr lang="cs-CZ" dirty="0" smtClean="0"/>
              <a:t>desinterpretaci </a:t>
            </a:r>
            <a:r>
              <a:rPr lang="cs-CZ" dirty="0"/>
              <a:t>minulosti i přítomného stavu </a:t>
            </a:r>
            <a:r>
              <a:rPr lang="cs-CZ" dirty="0" smtClean="0"/>
              <a:t>(například v dobových televizních seriálech z pera  Jaroslava </a:t>
            </a:r>
            <a:r>
              <a:rPr lang="cs-CZ" dirty="0" err="1" smtClean="0"/>
              <a:t>Dietla</a:t>
            </a:r>
            <a:r>
              <a:rPr lang="cs-CZ" dirty="0" smtClean="0"/>
              <a:t>…)</a:t>
            </a:r>
            <a:endParaRPr lang="cs-CZ" dirty="0"/>
          </a:p>
          <a:p>
            <a:pPr>
              <a:defRPr/>
            </a:pPr>
            <a:r>
              <a:rPr lang="cs-CZ" dirty="0"/>
              <a:t>Co to znamená – být vyřazen (ze </a:t>
            </a:r>
            <a:r>
              <a:rPr lang="cs-CZ" dirty="0" smtClean="0"/>
              <a:t>Strany znamená být vyřazen ze spisovatelského  </a:t>
            </a:r>
            <a:r>
              <a:rPr lang="cs-CZ" dirty="0"/>
              <a:t>Svazu, </a:t>
            </a:r>
            <a:r>
              <a:rPr lang="cs-CZ" dirty="0" smtClean="0"/>
              <a:t> čili vůbec z intelektuálního života a </a:t>
            </a:r>
            <a:r>
              <a:rPr lang="cs-CZ" dirty="0"/>
              <a:t>z literatury</a:t>
            </a:r>
            <a:r>
              <a:rPr lang="cs-CZ" dirty="0" smtClean="0"/>
              <a:t>)</a:t>
            </a:r>
          </a:p>
          <a:p>
            <a:pPr>
              <a:defRPr/>
            </a:pPr>
            <a:r>
              <a:rPr lang="cs-CZ" dirty="0" smtClean="0"/>
              <a:t>Znovu se objevují zákazy publikování, vyhazovy ze zaměstnání, věznění autorů za jejich nezávislé postoje, (vynucené) odchody do emigrace</a:t>
            </a:r>
          </a:p>
          <a:p>
            <a:pPr>
              <a:defRPr/>
            </a:pPr>
            <a:r>
              <a:rPr lang="cs-CZ" dirty="0" smtClean="0"/>
              <a:t>Literatura se opět dělí na oficiální, domácí nezávislou (samizdatovou) a exilovou</a:t>
            </a:r>
            <a:endParaRPr lang="cs-CZ" dirty="0"/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3843</TotalTime>
  <Words>7195</Words>
  <Application>Microsoft Office PowerPoint</Application>
  <PresentationFormat>Širokoúhlá obrazovka</PresentationFormat>
  <Paragraphs>307</Paragraphs>
  <Slides>47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47</vt:i4>
      </vt:variant>
    </vt:vector>
  </HeadingPairs>
  <TitlesOfParts>
    <vt:vector size="51" baseType="lpstr">
      <vt:lpstr>Arial</vt:lpstr>
      <vt:lpstr>Calibri</vt:lpstr>
      <vt:lpstr>Calibri Light</vt:lpstr>
      <vt:lpstr>Motiv Office</vt:lpstr>
      <vt:lpstr>Přednášky k předmětu:Současná česká literatura</vt:lpstr>
      <vt:lpstr>Lekce první: Co rozumíme termínem „současná česká literatura“?</vt:lpstr>
      <vt:lpstr>Současná česká literatura tedy je:</vt:lpstr>
      <vt:lpstr>Specifika současné české literatury</vt:lpstr>
      <vt:lpstr>Kořeny současné české literatury</vt:lpstr>
      <vt:lpstr>Lekce druhá: Literatura (konce) let šedesátých a období tzv. normalizace</vt:lpstr>
      <vt:lpstr>Některé z dobových tendencí se ukázaly nosnými také po listopadu 1989</vt:lpstr>
      <vt:lpstr>Ne vše bylo ovšem bezproblémové</vt:lpstr>
      <vt:lpstr>Období tzv. normalizace – od konce let šedesátých do listopadu 1989</vt:lpstr>
      <vt:lpstr> Oficiální literární tvorba v období normalizace</vt:lpstr>
      <vt:lpstr> Samizdat </vt:lpstr>
      <vt:lpstr>Literární exil</vt:lpstr>
      <vt:lpstr>Tzv. šedá zóna</vt:lpstr>
      <vt:lpstr>Lekce třetí: Současná česká literatura, její základní rysy a institucionální zázemí</vt:lpstr>
      <vt:lpstr>Institucionální proměna české literatury </vt:lpstr>
      <vt:lpstr>Polistopadové změny ve školství</vt:lpstr>
      <vt:lpstr>Jistým kritériem úspěšnosti autorů či aktuálního vnímání literatury mohou být literární ceny</vt:lpstr>
      <vt:lpstr> Využití nových médií </vt:lpstr>
      <vt:lpstr>Lekce čtvrtá : literatura a (tištěná) literární periodika po listopadu 1989</vt:lpstr>
      <vt:lpstr>Neviditelná ruka trhu</vt:lpstr>
      <vt:lpstr>Literární periodika do roku 2000</vt:lpstr>
      <vt:lpstr>Literární periodika po roce 2000</vt:lpstr>
      <vt:lpstr>Od počátku nového milénia nicméně dochází k důležité změně:</vt:lpstr>
      <vt:lpstr>Lekce pátá: Literární kritika po listopadu 1989</vt:lpstr>
      <vt:lpstr>Kritika v denících a neliterárních tištěných médiích</vt:lpstr>
      <vt:lpstr>Kritika v literárních revuích a časopisech</vt:lpstr>
      <vt:lpstr>Literární kritika v elektronických médiích</vt:lpstr>
      <vt:lpstr>Literární kritika v Ústeckém kraji</vt:lpstr>
      <vt:lpstr>Osobnosti české polistopadové literární kritiky</vt:lpstr>
      <vt:lpstr>Lekce šestá: Proměny dramatu po listopadu 1989</vt:lpstr>
      <vt:lpstr>Problémy českých divadel na počátku 90. let XX. století</vt:lpstr>
      <vt:lpstr>Institucionální opory divadelního dění po listopadu 1989</vt:lpstr>
      <vt:lpstr>Tři hlavní tendence, které se objevují v české dramatické tvorbě 90. let XX. století</vt:lpstr>
      <vt:lpstr>Proměny dramatu na počátku nového tisíciletí</vt:lpstr>
      <vt:lpstr>Ego-dokumentární současná česká umělecká próza: Kořeny, tradice, přítomnost = lekce sedmá </vt:lpstr>
      <vt:lpstr>Důležitou roli hraje intence ČTENÁŘSKÁ</vt:lpstr>
      <vt:lpstr>Od (hraného) autorského dokumentu k dokumentaci autorského JÁ vede</vt:lpstr>
      <vt:lpstr>Cesta od 90. let k současnosti… (…včetně opožděných debutů a návratů… /Suchého Eliášovo světlo/ vydání…/Kárnet/)</vt:lpstr>
      <vt:lpstr>Což umožňuje autorům a (poučeným) čtenářům (=literární kritice) vnímat dané texty v žánrovém rámci literatury dokumentární i fikční;</vt:lpstr>
      <vt:lpstr>V našem případě však jde o rehabilitaci vědomou a tudíž vážně míněnou</vt:lpstr>
      <vt:lpstr>Literární život v ústeckém regionu po roce 1989 (=lekce osmá)</vt:lpstr>
      <vt:lpstr>Změny po listopadu 1989</vt:lpstr>
      <vt:lpstr>Problémy literárního života v regionu</vt:lpstr>
      <vt:lpstr>Významné jevy uměleckého života v regionu</vt:lpstr>
      <vt:lpstr>Osobnosti a tendence současného literárního dění v regionu</vt:lpstr>
      <vt:lpstr>Místo UJEP v literárním dění regionu</vt:lpstr>
      <vt:lpstr>Sekundární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Současná česká literatura</dc:title>
  <dc:creator>Natálka</dc:creator>
  <cp:lastModifiedBy>jiri.koten@email.cz</cp:lastModifiedBy>
  <cp:revision>183</cp:revision>
  <dcterms:created xsi:type="dcterms:W3CDTF">2019-01-17T15:26:24Z</dcterms:created>
  <dcterms:modified xsi:type="dcterms:W3CDTF">2020-11-24T11:03:30Z</dcterms:modified>
</cp:coreProperties>
</file>